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99" r:id="rId2"/>
    <p:sldId id="300" r:id="rId3"/>
    <p:sldId id="342" r:id="rId4"/>
    <p:sldId id="343" r:id="rId5"/>
    <p:sldId id="355" r:id="rId6"/>
    <p:sldId id="335" r:id="rId7"/>
    <p:sldId id="339" r:id="rId8"/>
    <p:sldId id="356" r:id="rId9"/>
    <p:sldId id="357" r:id="rId10"/>
    <p:sldId id="359" r:id="rId11"/>
    <p:sldId id="360" r:id="rId12"/>
    <p:sldId id="364" r:id="rId13"/>
    <p:sldId id="361" r:id="rId14"/>
    <p:sldId id="362" r:id="rId15"/>
    <p:sldId id="363" r:id="rId16"/>
    <p:sldId id="318" r:id="rId17"/>
    <p:sldId id="365" r:id="rId18"/>
    <p:sldId id="340" r:id="rId19"/>
    <p:sldId id="352" r:id="rId20"/>
    <p:sldId id="366" r:id="rId21"/>
    <p:sldId id="367" r:id="rId22"/>
    <p:sldId id="368" r:id="rId23"/>
    <p:sldId id="354" r:id="rId24"/>
    <p:sldId id="330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i Jeongeun" initials="CJ" lastIdx="3" clrIdx="0">
    <p:extLst>
      <p:ext uri="{19B8F6BF-5375-455C-9EA6-DF929625EA0E}">
        <p15:presenceInfo xmlns:p15="http://schemas.microsoft.com/office/powerpoint/2012/main" userId="de5e3eee028895e3" providerId="Windows Live"/>
      </p:ext>
    </p:extLst>
  </p:cmAuthor>
  <p:cmAuthor id="2" name="표석훈" initials="표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E58"/>
    <a:srgbClr val="FFFFFF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729" autoAdjust="0"/>
  </p:normalViewPr>
  <p:slideViewPr>
    <p:cSldViewPr snapToGrid="0" showGuides="1">
      <p:cViewPr varScale="1">
        <p:scale>
          <a:sx n="75" d="100"/>
          <a:sy n="75" d="100"/>
        </p:scale>
        <p:origin x="974" y="53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68A27-B905-4EA3-A40F-5A26720F4C57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E4DAB-D701-4187-88E9-F1AB2DBE3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539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핵심 기능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카테고리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태그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사진 업로드</a:t>
            </a:r>
            <a:r>
              <a:rPr lang="en-US" altLang="ko-KR" dirty="0"/>
              <a:t>, </a:t>
            </a:r>
            <a:r>
              <a:rPr lang="ko-KR" altLang="en-US" dirty="0"/>
              <a:t>판매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사진 좋아요</a:t>
            </a:r>
            <a:r>
              <a:rPr lang="en-US" altLang="ko-KR" dirty="0"/>
              <a:t>, </a:t>
            </a:r>
            <a:r>
              <a:rPr lang="ko-KR" altLang="en-US" dirty="0" err="1"/>
              <a:t>즐겨찾기</a:t>
            </a:r>
            <a:endParaRPr lang="ko-KR" altLang="en-US" dirty="0"/>
          </a:p>
          <a:p>
            <a:r>
              <a:rPr lang="en-US" altLang="ko-KR" dirty="0"/>
              <a:t>-</a:t>
            </a:r>
            <a:r>
              <a:rPr lang="ko-KR" altLang="en-US" dirty="0"/>
              <a:t>작가 </a:t>
            </a:r>
            <a:r>
              <a:rPr lang="ko-KR" altLang="en-US" dirty="0" err="1"/>
              <a:t>팔로우</a:t>
            </a:r>
            <a:endParaRPr lang="ko-KR" altLang="en-US" dirty="0"/>
          </a:p>
          <a:p>
            <a:r>
              <a:rPr lang="en-US" altLang="ko-KR" dirty="0"/>
              <a:t>-</a:t>
            </a:r>
            <a:r>
              <a:rPr lang="ko-KR" altLang="en-US" dirty="0"/>
              <a:t>랭킹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E4DAB-D701-4187-88E9-F1AB2DBE383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29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일일 랭킹으로 사람들의 관심을 이끈다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E4DAB-D701-4187-88E9-F1AB2DBE383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5937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이미지 </a:t>
            </a:r>
            <a:r>
              <a:rPr lang="ko-KR" altLang="en-US" dirty="0" err="1"/>
              <a:t>다운로드시</a:t>
            </a:r>
            <a:r>
              <a:rPr lang="ko-KR" altLang="en-US" dirty="0"/>
              <a:t> 그와 연관된 다른 이미지도 한눈에 파악 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E4DAB-D701-4187-88E9-F1AB2DBE383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1969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86%!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E4DAB-D701-4187-88E9-F1AB2DBE383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8378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등급 관리 </a:t>
            </a:r>
            <a:r>
              <a:rPr lang="ko-KR" altLang="en-US" dirty="0" err="1"/>
              <a:t>프론트만</a:t>
            </a:r>
            <a:r>
              <a:rPr lang="ko-KR" altLang="en-US" dirty="0"/>
              <a:t> 만들고 기능 없음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E4DAB-D701-4187-88E9-F1AB2DBE383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023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E4DAB-D701-4187-88E9-F1AB2DBE383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7570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E4DAB-D701-4187-88E9-F1AB2DBE383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4005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EE4DAB-D701-4187-88E9-F1AB2DBE383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76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Express </a:t>
            </a:r>
            <a:r>
              <a:rPr lang="ko-KR" altLang="en-US" dirty="0"/>
              <a:t>사진저장소</a:t>
            </a:r>
            <a:r>
              <a:rPr lang="en-US" altLang="ko-KR" dirty="0"/>
              <a:t>-awss3 </a:t>
            </a:r>
            <a:r>
              <a:rPr lang="en-US" altLang="ko-KR" dirty="0" err="1"/>
              <a:t>awsrds</a:t>
            </a:r>
            <a:r>
              <a:rPr lang="en-US" altLang="ko-KR" dirty="0"/>
              <a:t> -</a:t>
            </a:r>
            <a:r>
              <a:rPr lang="en-US" altLang="ko-KR" dirty="0" err="1"/>
              <a:t>mariadb</a:t>
            </a:r>
            <a:r>
              <a:rPr lang="en-US" altLang="ko-KR" dirty="0"/>
              <a:t> server-awsec2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E4DAB-D701-4187-88E9-F1AB2DBE383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784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Express </a:t>
            </a:r>
            <a:r>
              <a:rPr lang="ko-KR" altLang="en-US" dirty="0"/>
              <a:t>사진저장소</a:t>
            </a:r>
            <a:r>
              <a:rPr lang="en-US" altLang="ko-KR" dirty="0"/>
              <a:t>-awss3 </a:t>
            </a:r>
            <a:r>
              <a:rPr lang="en-US" altLang="ko-KR" dirty="0" err="1"/>
              <a:t>awsrds</a:t>
            </a:r>
            <a:r>
              <a:rPr lang="en-US" altLang="ko-KR" dirty="0"/>
              <a:t> -</a:t>
            </a:r>
            <a:r>
              <a:rPr lang="en-US" altLang="ko-KR" dirty="0" err="1"/>
              <a:t>mariadb</a:t>
            </a:r>
            <a:r>
              <a:rPr lang="en-US" altLang="ko-KR" dirty="0"/>
              <a:t> server-awsec2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E4DAB-D701-4187-88E9-F1AB2DBE383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203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9967C9-5547-4BAC-8326-AFE1070D685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876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9967C9-5547-4BAC-8326-AFE1070D685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447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9967C9-5547-4BAC-8326-AFE1070D685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012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사진에 </a:t>
            </a:r>
            <a:r>
              <a:rPr lang="ko-KR" altLang="en-US" dirty="0" err="1"/>
              <a:t>좋아요를</a:t>
            </a:r>
            <a:r>
              <a:rPr lang="ko-KR" altLang="en-US" dirty="0"/>
              <a:t> 누를 수 있고 </a:t>
            </a:r>
            <a:r>
              <a:rPr lang="ko-KR" altLang="en-US" dirty="0" err="1"/>
              <a:t>즐겨찾기를</a:t>
            </a:r>
            <a:r>
              <a:rPr lang="ko-KR" altLang="en-US" dirty="0"/>
              <a:t> 할 수 있다</a:t>
            </a:r>
            <a:r>
              <a:rPr lang="en-US" altLang="ko-KR" dirty="0"/>
              <a:t>. </a:t>
            </a:r>
            <a:r>
              <a:rPr lang="ko-KR" altLang="en-US" dirty="0"/>
              <a:t>작가를 </a:t>
            </a:r>
            <a:r>
              <a:rPr lang="ko-KR" altLang="en-US" dirty="0" err="1"/>
              <a:t>팔로우</a:t>
            </a:r>
            <a:r>
              <a:rPr lang="ko-KR" altLang="en-US" dirty="0"/>
              <a:t> 할 수 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E4DAB-D701-4187-88E9-F1AB2DBE383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181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사진의 좋아요 개수로 랭킹을 매긴다</a:t>
            </a:r>
            <a:r>
              <a:rPr lang="en-US" altLang="ko-KR" dirty="0"/>
              <a:t>. </a:t>
            </a:r>
            <a:r>
              <a:rPr lang="ko-KR" altLang="en-US" dirty="0"/>
              <a:t>작가의 </a:t>
            </a:r>
            <a:r>
              <a:rPr lang="ko-KR" altLang="en-US" dirty="0" err="1"/>
              <a:t>팔로우</a:t>
            </a:r>
            <a:r>
              <a:rPr lang="ko-KR" altLang="en-US" dirty="0"/>
              <a:t> 개수로 랭킹을 매긴다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E4DAB-D701-4187-88E9-F1AB2DBE383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366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사진의 좋아요 개수로 랭킹을 매긴다</a:t>
            </a:r>
            <a:r>
              <a:rPr lang="en-US" altLang="ko-KR" dirty="0"/>
              <a:t>. </a:t>
            </a:r>
            <a:r>
              <a:rPr lang="ko-KR" altLang="en-US" dirty="0"/>
              <a:t>작가의 </a:t>
            </a:r>
            <a:r>
              <a:rPr lang="ko-KR" altLang="en-US" dirty="0" err="1"/>
              <a:t>팔로우</a:t>
            </a:r>
            <a:r>
              <a:rPr lang="ko-KR" altLang="en-US" dirty="0"/>
              <a:t> 개수로 랭킹을 매긴다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E4DAB-D701-4187-88E9-F1AB2DBE383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937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216800" cy="6858000"/>
          </a:xfrm>
          <a:prstGeom prst="rect">
            <a:avLst/>
          </a:prstGeom>
          <a:solidFill>
            <a:schemeClr val="bg2">
              <a:lumMod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528480" y="2967335"/>
            <a:ext cx="38395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POLAROID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4911731" y="3801943"/>
            <a:ext cx="2326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D&amp;D POLO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649" y="158119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D&amp;D POLO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724" y="3103160"/>
            <a:ext cx="1273652" cy="81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98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212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D&amp;D   POLO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7556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주요 기능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1481886" y="1911053"/>
            <a:ext cx="2916613" cy="646331"/>
            <a:chOff x="1739480" y="2437500"/>
            <a:chExt cx="2916613" cy="646331"/>
          </a:xfrm>
        </p:grpSpPr>
        <p:sp>
          <p:nvSpPr>
            <p:cNvPr id="14" name="타원 13"/>
            <p:cNvSpPr/>
            <p:nvPr/>
          </p:nvSpPr>
          <p:spPr>
            <a:xfrm>
              <a:off x="1739480" y="2437500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01575" y="2437500"/>
              <a:ext cx="24545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4"/>
                  </a:solidFill>
                </a:rPr>
                <a:t>사진 좋아요</a:t>
              </a:r>
              <a:r>
                <a:rPr lang="en-US" altLang="ko-KR" dirty="0">
                  <a:solidFill>
                    <a:schemeClr val="accent4"/>
                  </a:solidFill>
                </a:rPr>
                <a:t>, </a:t>
              </a:r>
              <a:r>
                <a:rPr lang="ko-KR" altLang="en-US" dirty="0" err="1">
                  <a:solidFill>
                    <a:schemeClr val="accent4"/>
                  </a:solidFill>
                </a:rPr>
                <a:t>즐겨찾기</a:t>
              </a:r>
              <a:endParaRPr lang="en-US" altLang="ko-KR" dirty="0">
                <a:solidFill>
                  <a:schemeClr val="accent4"/>
                </a:solidFill>
              </a:endParaRPr>
            </a:p>
            <a:p>
              <a:r>
                <a:rPr lang="ko-KR" altLang="en-US" dirty="0">
                  <a:solidFill>
                    <a:schemeClr val="accent4"/>
                  </a:solidFill>
                </a:rPr>
                <a:t> </a:t>
              </a: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6899047" y="1886850"/>
            <a:ext cx="1927320" cy="388681"/>
            <a:chOff x="1739480" y="2437500"/>
            <a:chExt cx="1927320" cy="388681"/>
          </a:xfrm>
        </p:grpSpPr>
        <p:sp>
          <p:nvSpPr>
            <p:cNvPr id="19" name="타원 18"/>
            <p:cNvSpPr/>
            <p:nvPr/>
          </p:nvSpPr>
          <p:spPr>
            <a:xfrm>
              <a:off x="1739480" y="2437500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263852" y="2447174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4"/>
                  </a:solidFill>
                </a:rPr>
                <a:t>작가 </a:t>
              </a:r>
              <a:r>
                <a:rPr lang="ko-KR" altLang="en-US" dirty="0" err="1">
                  <a:solidFill>
                    <a:schemeClr val="accent4"/>
                  </a:solidFill>
                </a:rPr>
                <a:t>팔로우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9" t="22418" r="36511" b="6679"/>
          <a:stretch/>
        </p:blipFill>
        <p:spPr>
          <a:xfrm>
            <a:off x="1111045" y="2557384"/>
            <a:ext cx="4984955" cy="401156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206"/>
          <a:stretch/>
        </p:blipFill>
        <p:spPr>
          <a:xfrm>
            <a:off x="7423419" y="2557384"/>
            <a:ext cx="3685254" cy="385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076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212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D&amp;D   POLO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7556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주요 기능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1174330" y="2215490"/>
            <a:ext cx="3354514" cy="615010"/>
            <a:chOff x="1739480" y="2348538"/>
            <a:chExt cx="3354514" cy="615010"/>
          </a:xfrm>
        </p:grpSpPr>
        <p:sp>
          <p:nvSpPr>
            <p:cNvPr id="17" name="타원 16"/>
            <p:cNvSpPr/>
            <p:nvPr/>
          </p:nvSpPr>
          <p:spPr>
            <a:xfrm>
              <a:off x="1739480" y="2437500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2263852" y="2348538"/>
              <a:ext cx="2830142" cy="615010"/>
              <a:chOff x="2263852" y="2348538"/>
              <a:chExt cx="2830142" cy="615010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2263852" y="2348538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accent4"/>
                    </a:solidFill>
                  </a:rPr>
                  <a:t>랭킹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289252" y="2624994"/>
                <a:ext cx="28047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solidFill>
                      <a:schemeClr val="accent4"/>
                    </a:solidFill>
                  </a:rPr>
                  <a:t>사진 </a:t>
                </a:r>
                <a:r>
                  <a:rPr lang="en-US" altLang="ko-KR" sz="1600" dirty="0">
                    <a:solidFill>
                      <a:schemeClr val="accent4"/>
                    </a:solidFill>
                  </a:rPr>
                  <a:t>‘</a:t>
                </a:r>
                <a:r>
                  <a:rPr lang="ko-KR" altLang="en-US" sz="1600" dirty="0">
                    <a:solidFill>
                      <a:schemeClr val="accent4"/>
                    </a:solidFill>
                  </a:rPr>
                  <a:t>좋아요</a:t>
                </a:r>
                <a:r>
                  <a:rPr lang="en-US" altLang="ko-KR" sz="1600" dirty="0">
                    <a:solidFill>
                      <a:schemeClr val="accent4"/>
                    </a:solidFill>
                  </a:rPr>
                  <a:t>’ , </a:t>
                </a:r>
                <a:r>
                  <a:rPr lang="ko-KR" altLang="en-US" sz="1600" dirty="0">
                    <a:solidFill>
                      <a:schemeClr val="accent4"/>
                    </a:solidFill>
                  </a:rPr>
                  <a:t>작가 </a:t>
                </a:r>
                <a:r>
                  <a:rPr lang="en-US" altLang="ko-KR" sz="1600" dirty="0">
                    <a:solidFill>
                      <a:schemeClr val="accent4"/>
                    </a:solidFill>
                  </a:rPr>
                  <a:t>‘</a:t>
                </a:r>
                <a:r>
                  <a:rPr lang="ko-KR" altLang="en-US" sz="1600" dirty="0" err="1">
                    <a:solidFill>
                      <a:schemeClr val="accent4"/>
                    </a:solidFill>
                  </a:rPr>
                  <a:t>팔로우</a:t>
                </a:r>
                <a:r>
                  <a:rPr lang="en-US" altLang="ko-KR" sz="1600" dirty="0">
                    <a:solidFill>
                      <a:schemeClr val="accent4"/>
                    </a:solidFill>
                  </a:rPr>
                  <a:t>’ </a:t>
                </a:r>
              </a:p>
            </p:txBody>
          </p:sp>
        </p:grpSp>
      </p:grp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92" b="14530"/>
          <a:stretch/>
        </p:blipFill>
        <p:spPr>
          <a:xfrm>
            <a:off x="5044089" y="1921561"/>
            <a:ext cx="2168473" cy="351089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8" b="5312"/>
          <a:stretch/>
        </p:blipFill>
        <p:spPr>
          <a:xfrm>
            <a:off x="8094772" y="1921562"/>
            <a:ext cx="2243545" cy="338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919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212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D&amp;D   POLO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7556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주요 기능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818272" y="1851463"/>
            <a:ext cx="2080960" cy="615010"/>
            <a:chOff x="1739480" y="2348538"/>
            <a:chExt cx="2080960" cy="615010"/>
          </a:xfrm>
        </p:grpSpPr>
        <p:sp>
          <p:nvSpPr>
            <p:cNvPr id="17" name="타원 16"/>
            <p:cNvSpPr/>
            <p:nvPr/>
          </p:nvSpPr>
          <p:spPr>
            <a:xfrm>
              <a:off x="1739480" y="2437500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2263852" y="2348538"/>
              <a:ext cx="1556588" cy="615010"/>
              <a:chOff x="2263852" y="2348538"/>
              <a:chExt cx="1556588" cy="615010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2263852" y="2348538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accent4"/>
                    </a:solidFill>
                  </a:rPr>
                  <a:t>결제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289252" y="2624994"/>
                <a:ext cx="15311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solidFill>
                      <a:schemeClr val="accent4"/>
                    </a:solidFill>
                  </a:rPr>
                  <a:t>필름 충전 이용</a:t>
                </a:r>
                <a:endParaRPr lang="en-US" altLang="ko-KR" sz="1600" dirty="0">
                  <a:solidFill>
                    <a:schemeClr val="accent4"/>
                  </a:solidFill>
                </a:endParaRPr>
              </a:p>
            </p:txBody>
          </p:sp>
        </p:grp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922" y="1940425"/>
            <a:ext cx="5928360" cy="459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741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212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D&amp;D   POLO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7737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Service UI – 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메인 화면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" b="1"/>
          <a:stretch/>
        </p:blipFill>
        <p:spPr>
          <a:xfrm>
            <a:off x="1987420" y="1799397"/>
            <a:ext cx="8217159" cy="427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153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212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D&amp;D   POLO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3473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Service UI - 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로그인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9" r="1173" b="1099"/>
          <a:stretch/>
        </p:blipFill>
        <p:spPr>
          <a:xfrm>
            <a:off x="1481886" y="1799397"/>
            <a:ext cx="8926519" cy="459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769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212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D&amp;D   POLO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8702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Service UI – 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이미지 다운로드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72500" y="1796419"/>
            <a:ext cx="3290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사진 정보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69" r="1099" b="722"/>
          <a:stretch/>
        </p:blipFill>
        <p:spPr>
          <a:xfrm>
            <a:off x="1778961" y="1889563"/>
            <a:ext cx="8634077" cy="447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086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583464" y="3541759"/>
            <a:ext cx="24769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solidFill>
                  <a:schemeClr val="bg1">
                    <a:alpha val="7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 상황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3.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383976"/>
            <a:ext cx="7553131" cy="459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24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212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D&amp;D   POLO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2811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진행률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4" b="1217"/>
          <a:stretch/>
        </p:blipFill>
        <p:spPr>
          <a:xfrm>
            <a:off x="2133600" y="1889563"/>
            <a:ext cx="7924800" cy="442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802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715978" y="1929571"/>
            <a:ext cx="412183" cy="4597400"/>
            <a:chOff x="1504491" y="1778000"/>
            <a:chExt cx="412183" cy="459740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714500" y="1778000"/>
              <a:ext cx="0" cy="459740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/>
            <p:cNvSpPr/>
            <p:nvPr/>
          </p:nvSpPr>
          <p:spPr>
            <a:xfrm>
              <a:off x="1527993" y="228592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1520159" y="332223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1512325" y="435854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1504491" y="539485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263852" y="2348538"/>
            <a:ext cx="1293696" cy="615010"/>
            <a:chOff x="2263852" y="2348538"/>
            <a:chExt cx="1293696" cy="615010"/>
          </a:xfrm>
        </p:grpSpPr>
        <p:sp>
          <p:nvSpPr>
            <p:cNvPr id="68" name="TextBox 67"/>
            <p:cNvSpPr txBox="1"/>
            <p:nvPr/>
          </p:nvSpPr>
          <p:spPr>
            <a:xfrm>
              <a:off x="2263852" y="2348538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4"/>
                  </a:solidFill>
                </a:rPr>
                <a:t>등급 관리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89252" y="2624994"/>
              <a:ext cx="12682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accent4"/>
                  </a:solidFill>
                </a:rPr>
                <a:t>사용자 등급</a:t>
              </a: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2235618" y="3493159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solidFill>
                  <a:schemeClr val="accent4"/>
                </a:solidFill>
              </a:rPr>
              <a:t>관리자 페이지</a:t>
            </a:r>
          </a:p>
        </p:txBody>
      </p:sp>
      <p:grpSp>
        <p:nvGrpSpPr>
          <p:cNvPr id="72" name="그룹 71"/>
          <p:cNvGrpSpPr/>
          <p:nvPr/>
        </p:nvGrpSpPr>
        <p:grpSpPr>
          <a:xfrm>
            <a:off x="2235618" y="4529469"/>
            <a:ext cx="2095445" cy="531121"/>
            <a:chOff x="2235618" y="2432427"/>
            <a:chExt cx="2095445" cy="531121"/>
          </a:xfrm>
        </p:grpSpPr>
        <p:sp>
          <p:nvSpPr>
            <p:cNvPr id="73" name="TextBox 72"/>
            <p:cNvSpPr txBox="1"/>
            <p:nvPr/>
          </p:nvSpPr>
          <p:spPr>
            <a:xfrm>
              <a:off x="2235618" y="2432427"/>
              <a:ext cx="2095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4"/>
                  </a:solidFill>
                </a:rPr>
                <a:t>수익부분 상세정보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289252" y="2624994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2263852" y="5556104"/>
            <a:ext cx="1402948" cy="553007"/>
            <a:chOff x="2263852" y="2410541"/>
            <a:chExt cx="1402948" cy="553007"/>
          </a:xfrm>
        </p:grpSpPr>
        <p:sp>
          <p:nvSpPr>
            <p:cNvPr id="76" name="TextBox 75"/>
            <p:cNvSpPr txBox="1"/>
            <p:nvPr/>
          </p:nvSpPr>
          <p:spPr>
            <a:xfrm>
              <a:off x="2263852" y="2410541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4"/>
                  </a:solidFill>
                </a:rPr>
                <a:t>연관 이미지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289252" y="2624994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09BCBAD-8C97-491E-B592-90F844F927B1}"/>
              </a:ext>
            </a:extLst>
          </p:cNvPr>
          <p:cNvSpPr txBox="1"/>
          <p:nvPr/>
        </p:nvSpPr>
        <p:spPr>
          <a:xfrm>
            <a:off x="2263852" y="645071"/>
            <a:ext cx="21210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미완성 기능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2577D5-5129-4D26-B74E-BA25E5D29E31}"/>
              </a:ext>
            </a:extLst>
          </p:cNvPr>
          <p:cNvSpPr txBox="1"/>
          <p:nvPr/>
        </p:nvSpPr>
        <p:spPr>
          <a:xfrm>
            <a:off x="101600" y="158119"/>
            <a:ext cx="1212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D&amp;D   POLO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827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583464" y="3541759"/>
            <a:ext cx="12490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solidFill>
                  <a:schemeClr val="bg1">
                    <a:alpha val="7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7769" y="2211262"/>
            <a:ext cx="3187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4.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383976"/>
            <a:ext cx="7553131" cy="459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926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1912103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38670" y="1927575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09816" y="3042165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06706" y="4348105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42677" y="575645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1927575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bg1"/>
                </a:solidFill>
              </a:rPr>
              <a:t>Overview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09756" y="4348105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진행 상황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59166" y="5769499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59166" y="3408999"/>
            <a:ext cx="354139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300" dirty="0">
                <a:solidFill>
                  <a:schemeClr val="bg1"/>
                </a:solidFill>
                <a:latin typeface="+mj-ea"/>
                <a:ea typeface="Noto Sans CJK KR Thin" panose="020B0200000000000000" pitchFamily="34" charset="-127"/>
                <a:cs typeface="Arial" panose="020B0604020202020204" pitchFamily="34" charset="0"/>
              </a:rPr>
              <a:t>주요기능</a:t>
            </a:r>
            <a:endParaRPr lang="ko-KR" altLang="en-US" sz="1400" spc="300" dirty="0">
              <a:solidFill>
                <a:schemeClr val="accent4"/>
              </a:solidFill>
              <a:latin typeface="+mj-ea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spc="30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Service UI</a:t>
            </a:r>
            <a:endParaRPr lang="ko-KR" altLang="en-US" sz="1400" spc="30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84012" y="4774258"/>
            <a:ext cx="354139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30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진행률</a:t>
            </a:r>
            <a:endParaRPr lang="en-US" altLang="ko-KR" sz="1400" spc="30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30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미완성 기능</a:t>
            </a:r>
            <a:endParaRPr lang="en-US" altLang="ko-KR" sz="1400" spc="30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19200" y="304031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222216" y="4341562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219200" y="5759825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56150" y="3030404"/>
            <a:ext cx="107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Service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109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583464" y="3541759"/>
            <a:ext cx="17812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300" dirty="0" err="1">
                <a:solidFill>
                  <a:schemeClr val="bg1">
                    <a:alpha val="7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느낀점</a:t>
            </a:r>
            <a:endParaRPr lang="ko-KR" altLang="en-US" sz="4400" b="1" spc="300" dirty="0">
              <a:solidFill>
                <a:schemeClr val="bg1">
                  <a:alpha val="7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7769" y="2211262"/>
            <a:ext cx="3187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5.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383976"/>
            <a:ext cx="7553131" cy="459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622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09512" y="652394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5.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715978" y="1929571"/>
            <a:ext cx="412183" cy="4597400"/>
            <a:chOff x="1504491" y="1778000"/>
            <a:chExt cx="412183" cy="459740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714500" y="1778000"/>
              <a:ext cx="0" cy="459740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/>
            <p:cNvSpPr/>
            <p:nvPr/>
          </p:nvSpPr>
          <p:spPr>
            <a:xfrm>
              <a:off x="1527993" y="228592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1520159" y="332223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1512325" y="435854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1504491" y="539485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2263852" y="2447174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소통이 중요하다</a:t>
            </a:r>
            <a:r>
              <a:rPr lang="en-US" altLang="ko-KR" dirty="0">
                <a:solidFill>
                  <a:schemeClr val="accent4"/>
                </a:solidFill>
              </a:rPr>
              <a:t>.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235618" y="3493159"/>
            <a:ext cx="2685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solidFill>
                  <a:schemeClr val="accent4"/>
                </a:solidFill>
              </a:rPr>
              <a:t>구체적인 계획이 반이다</a:t>
            </a:r>
            <a:r>
              <a:rPr lang="en-US" altLang="ko-KR" dirty="0">
                <a:solidFill>
                  <a:schemeClr val="accent4"/>
                </a:solidFill>
              </a:rPr>
              <a:t>.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2235618" y="4529469"/>
            <a:ext cx="1633781" cy="531121"/>
            <a:chOff x="2235618" y="2432427"/>
            <a:chExt cx="1633781" cy="531121"/>
          </a:xfrm>
        </p:grpSpPr>
        <p:sp>
          <p:nvSpPr>
            <p:cNvPr id="73" name="TextBox 72"/>
            <p:cNvSpPr txBox="1"/>
            <p:nvPr/>
          </p:nvSpPr>
          <p:spPr>
            <a:xfrm>
              <a:off x="2235618" y="2432427"/>
              <a:ext cx="1633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4"/>
                  </a:solidFill>
                </a:rPr>
                <a:t>협업의 중요성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289252" y="2624994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2263852" y="5556104"/>
            <a:ext cx="1633781" cy="553007"/>
            <a:chOff x="2263852" y="2410541"/>
            <a:chExt cx="1633781" cy="553007"/>
          </a:xfrm>
        </p:grpSpPr>
        <p:sp>
          <p:nvSpPr>
            <p:cNvPr id="76" name="TextBox 75"/>
            <p:cNvSpPr txBox="1"/>
            <p:nvPr/>
          </p:nvSpPr>
          <p:spPr>
            <a:xfrm>
              <a:off x="2263852" y="2410541"/>
              <a:ext cx="1633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4"/>
                  </a:solidFill>
                </a:rPr>
                <a:t>차근차근하자</a:t>
              </a:r>
              <a:r>
                <a:rPr lang="en-US" altLang="ko-KR" dirty="0">
                  <a:solidFill>
                    <a:schemeClr val="accent4"/>
                  </a:solidFill>
                </a:rPr>
                <a:t>!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289252" y="2624994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09BCBAD-8C97-491E-B592-90F844F927B1}"/>
              </a:ext>
            </a:extLst>
          </p:cNvPr>
          <p:cNvSpPr txBox="1"/>
          <p:nvPr/>
        </p:nvSpPr>
        <p:spPr>
          <a:xfrm>
            <a:off x="2263852" y="645071"/>
            <a:ext cx="21210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개인적 의견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2577D5-5129-4D26-B74E-BA25E5D29E31}"/>
              </a:ext>
            </a:extLst>
          </p:cNvPr>
          <p:cNvSpPr txBox="1"/>
          <p:nvPr/>
        </p:nvSpPr>
        <p:spPr>
          <a:xfrm>
            <a:off x="101600" y="158119"/>
            <a:ext cx="1212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D&amp;D   POLO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D7C13B-2B6D-4D0B-B8AB-ABC33CD57082}"/>
              </a:ext>
            </a:extLst>
          </p:cNvPr>
          <p:cNvSpPr txBox="1"/>
          <p:nvPr/>
        </p:nvSpPr>
        <p:spPr>
          <a:xfrm>
            <a:off x="4861129" y="2207370"/>
            <a:ext cx="3868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프로그램 코딩 시 주석 부족</a:t>
            </a:r>
            <a:endParaRPr lang="en-US" altLang="ko-KR" dirty="0">
              <a:solidFill>
                <a:schemeClr val="accent4"/>
              </a:solidFill>
            </a:endParaRPr>
          </a:p>
          <a:p>
            <a:r>
              <a:rPr lang="en-US" altLang="ko-KR" dirty="0">
                <a:solidFill>
                  <a:schemeClr val="accent4"/>
                </a:solidFill>
              </a:rPr>
              <a:t>Trello </a:t>
            </a:r>
            <a:r>
              <a:rPr lang="ko-KR" altLang="en-US" dirty="0">
                <a:solidFill>
                  <a:schemeClr val="accent4"/>
                </a:solidFill>
              </a:rPr>
              <a:t>사용 부족</a:t>
            </a:r>
            <a:endParaRPr lang="en-US" altLang="ko-KR" dirty="0">
              <a:solidFill>
                <a:schemeClr val="accent4"/>
              </a:solidFill>
            </a:endParaRPr>
          </a:p>
          <a:p>
            <a:r>
              <a:rPr lang="ko-KR" altLang="en-US" dirty="0">
                <a:solidFill>
                  <a:schemeClr val="accent4"/>
                </a:solidFill>
              </a:rPr>
              <a:t>변수</a:t>
            </a:r>
            <a:r>
              <a:rPr lang="en-US" altLang="ko-KR" dirty="0">
                <a:solidFill>
                  <a:schemeClr val="accent4"/>
                </a:solidFill>
              </a:rPr>
              <a:t>, </a:t>
            </a:r>
            <a:r>
              <a:rPr lang="ko-KR" altLang="en-US" dirty="0">
                <a:solidFill>
                  <a:schemeClr val="accent4"/>
                </a:solidFill>
              </a:rPr>
              <a:t>클래스 명의 규칙 부족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2B0716-C8FF-4599-B6A9-7DB0047BE679}"/>
              </a:ext>
            </a:extLst>
          </p:cNvPr>
          <p:cNvSpPr txBox="1"/>
          <p:nvPr/>
        </p:nvSpPr>
        <p:spPr>
          <a:xfrm>
            <a:off x="4861129" y="3493159"/>
            <a:ext cx="3868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Too</a:t>
            </a:r>
            <a:r>
              <a:rPr lang="ko-KR" altLang="en-US" dirty="0">
                <a:solidFill>
                  <a:schemeClr val="accent4"/>
                </a:solidFill>
              </a:rPr>
              <a:t> </a:t>
            </a:r>
            <a:r>
              <a:rPr lang="en-US" altLang="ko-KR" dirty="0">
                <a:solidFill>
                  <a:schemeClr val="accent4"/>
                </a:solidFill>
              </a:rPr>
              <a:t>much</a:t>
            </a:r>
            <a:r>
              <a:rPr lang="ko-KR" altLang="en-US" dirty="0">
                <a:solidFill>
                  <a:schemeClr val="accent4"/>
                </a:solidFill>
              </a:rPr>
              <a:t> 애자일</a:t>
            </a:r>
            <a:endParaRPr lang="en-US" altLang="ko-KR" dirty="0">
              <a:solidFill>
                <a:schemeClr val="accent4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7E244B-A929-476D-A77A-A51DD4F78A86}"/>
              </a:ext>
            </a:extLst>
          </p:cNvPr>
          <p:cNvSpPr txBox="1"/>
          <p:nvPr/>
        </p:nvSpPr>
        <p:spPr>
          <a:xfrm>
            <a:off x="4850632" y="5585891"/>
            <a:ext cx="3868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계획대로 될 줄 알았다</a:t>
            </a:r>
            <a:r>
              <a:rPr lang="en-US" altLang="ko-KR" dirty="0">
                <a:solidFill>
                  <a:schemeClr val="accent4"/>
                </a:solidFill>
              </a:rPr>
              <a:t>…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0026BA-FC76-4BA6-AE7C-AC517AF84E59}"/>
              </a:ext>
            </a:extLst>
          </p:cNvPr>
          <p:cNvSpPr txBox="1"/>
          <p:nvPr/>
        </p:nvSpPr>
        <p:spPr>
          <a:xfrm>
            <a:off x="4850631" y="4539144"/>
            <a:ext cx="397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프로젝트에 대해 알게 된 것이</a:t>
            </a:r>
            <a:r>
              <a:rPr lang="en-US" altLang="ko-KR" dirty="0">
                <a:solidFill>
                  <a:schemeClr val="accent4"/>
                </a:solidFill>
              </a:rPr>
              <a:t> </a:t>
            </a:r>
            <a:r>
              <a:rPr lang="ko-KR" altLang="en-US" dirty="0">
                <a:solidFill>
                  <a:schemeClr val="accent4"/>
                </a:solidFill>
              </a:rPr>
              <a:t>많았다</a:t>
            </a:r>
            <a:endParaRPr lang="en-US" altLang="ko-K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517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09512" y="652394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5.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709512" y="2423336"/>
            <a:ext cx="404349" cy="4597400"/>
            <a:chOff x="1512325" y="1778000"/>
            <a:chExt cx="404349" cy="459740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714500" y="1778000"/>
              <a:ext cx="0" cy="459740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/>
            <p:cNvSpPr/>
            <p:nvPr/>
          </p:nvSpPr>
          <p:spPr>
            <a:xfrm>
              <a:off x="1527993" y="228592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1520159" y="332223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1512325" y="435854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2235618" y="2919541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Redux </a:t>
            </a:r>
            <a:r>
              <a:rPr lang="ko-KR" altLang="en-US" dirty="0">
                <a:solidFill>
                  <a:schemeClr val="accent4"/>
                </a:solidFill>
              </a:rPr>
              <a:t>또는 </a:t>
            </a:r>
            <a:r>
              <a:rPr lang="en-US" altLang="ko-KR" dirty="0" err="1">
                <a:solidFill>
                  <a:schemeClr val="accent4"/>
                </a:solidFill>
              </a:rPr>
              <a:t>Mobx</a:t>
            </a:r>
            <a:r>
              <a:rPr lang="en-US" altLang="ko-KR" dirty="0">
                <a:solidFill>
                  <a:schemeClr val="accent4"/>
                </a:solidFill>
              </a:rPr>
              <a:t> </a:t>
            </a:r>
            <a:r>
              <a:rPr lang="ko-KR" altLang="en-US" dirty="0">
                <a:solidFill>
                  <a:schemeClr val="accent4"/>
                </a:solidFill>
              </a:rPr>
              <a:t>의 필요성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235618" y="3967575"/>
            <a:ext cx="1457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accent4"/>
                </a:solidFill>
              </a:rPr>
              <a:t>React</a:t>
            </a:r>
            <a:r>
              <a:rPr lang="ko-KR" altLang="en-US" dirty="0">
                <a:solidFill>
                  <a:schemeClr val="accent4"/>
                </a:solidFill>
              </a:rPr>
              <a:t> </a:t>
            </a:r>
            <a:r>
              <a:rPr lang="en-US" altLang="ko-KR" dirty="0">
                <a:solidFill>
                  <a:schemeClr val="accent4"/>
                </a:solidFill>
              </a:rPr>
              <a:t>hooks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2300368" y="5003885"/>
            <a:ext cx="616515" cy="531121"/>
            <a:chOff x="2235618" y="2432427"/>
            <a:chExt cx="616515" cy="531121"/>
          </a:xfrm>
        </p:grpSpPr>
        <p:sp>
          <p:nvSpPr>
            <p:cNvPr id="73" name="TextBox 72"/>
            <p:cNvSpPr txBox="1"/>
            <p:nvPr/>
          </p:nvSpPr>
          <p:spPr>
            <a:xfrm>
              <a:off x="2235618" y="2432427"/>
              <a:ext cx="616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4"/>
                  </a:solidFill>
                </a:rPr>
                <a:t>Aws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289252" y="2624994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09BCBAD-8C97-491E-B592-90F844F927B1}"/>
              </a:ext>
            </a:extLst>
          </p:cNvPr>
          <p:cNvSpPr txBox="1"/>
          <p:nvPr/>
        </p:nvSpPr>
        <p:spPr>
          <a:xfrm>
            <a:off x="2263852" y="645071"/>
            <a:ext cx="53976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기술적 </a:t>
            </a:r>
            <a:r>
              <a:rPr lang="ko-KR" altLang="en-US" sz="3000" spc="-150" dirty="0" err="1">
                <a:solidFill>
                  <a:schemeClr val="accent4"/>
                </a:solidFill>
                <a:latin typeface="+mj-ea"/>
                <a:ea typeface="+mj-ea"/>
              </a:rPr>
              <a:t>느낀점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 및 앞으로의 방향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2577D5-5129-4D26-B74E-BA25E5D29E31}"/>
              </a:ext>
            </a:extLst>
          </p:cNvPr>
          <p:cNvSpPr txBox="1"/>
          <p:nvPr/>
        </p:nvSpPr>
        <p:spPr>
          <a:xfrm>
            <a:off x="101600" y="158119"/>
            <a:ext cx="1212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D&amp;D   POLO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856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-9144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33355" y="633132"/>
            <a:ext cx="38834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INTRODUCE MEMBERS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58755" y="1169052"/>
            <a:ext cx="1162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And ROLES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8040" y="4898181"/>
            <a:ext cx="1114408" cy="918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chemeClr val="accent4"/>
                </a:solidFill>
              </a:rPr>
              <a:t>문건우</a:t>
            </a:r>
            <a:endParaRPr lang="en-US" altLang="ko-KR" dirty="0">
              <a:solidFill>
                <a:schemeClr val="accent4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4"/>
                </a:solidFill>
              </a:rPr>
              <a:t>BACK-END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4"/>
                </a:solidFill>
              </a:rPr>
              <a:t>&amp; LEADER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219875" y="4936011"/>
            <a:ext cx="0" cy="848715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5AB2E2F-CB5E-45B1-8585-4440798FA37A}"/>
              </a:ext>
            </a:extLst>
          </p:cNvPr>
          <p:cNvSpPr/>
          <p:nvPr/>
        </p:nvSpPr>
        <p:spPr>
          <a:xfrm>
            <a:off x="194980" y="1956196"/>
            <a:ext cx="2042085" cy="28113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4D012B-35DA-4D15-AFC7-D5825349D5FD}"/>
              </a:ext>
            </a:extLst>
          </p:cNvPr>
          <p:cNvSpPr txBox="1"/>
          <p:nvPr/>
        </p:nvSpPr>
        <p:spPr>
          <a:xfrm>
            <a:off x="2737951" y="4907255"/>
            <a:ext cx="1231171" cy="659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chemeClr val="accent4"/>
                </a:solidFill>
              </a:rPr>
              <a:t>최정은</a:t>
            </a:r>
            <a:endParaRPr lang="en-US" altLang="ko-KR" dirty="0">
              <a:solidFill>
                <a:schemeClr val="accent4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4"/>
                </a:solidFill>
              </a:rPr>
              <a:t>FRONT-END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FF95DE2-6721-4453-88B6-055738038AF4}"/>
              </a:ext>
            </a:extLst>
          </p:cNvPr>
          <p:cNvCxnSpPr/>
          <p:nvPr/>
        </p:nvCxnSpPr>
        <p:spPr>
          <a:xfrm>
            <a:off x="2649786" y="4945085"/>
            <a:ext cx="0" cy="848715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B1E844B-8D2F-4185-8B98-9F980D3F1BA1}"/>
              </a:ext>
            </a:extLst>
          </p:cNvPr>
          <p:cNvSpPr/>
          <p:nvPr/>
        </p:nvSpPr>
        <p:spPr>
          <a:xfrm>
            <a:off x="2624891" y="1965270"/>
            <a:ext cx="2042085" cy="28113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03AEF8-7FFD-4750-B83B-1B56C01468D0}"/>
              </a:ext>
            </a:extLst>
          </p:cNvPr>
          <p:cNvSpPr txBox="1"/>
          <p:nvPr/>
        </p:nvSpPr>
        <p:spPr>
          <a:xfrm>
            <a:off x="5208173" y="4898181"/>
            <a:ext cx="1231171" cy="918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err="1">
                <a:solidFill>
                  <a:schemeClr val="accent4"/>
                </a:solidFill>
              </a:rPr>
              <a:t>이은비</a:t>
            </a:r>
            <a:endParaRPr lang="en-US" altLang="ko-KR" dirty="0">
              <a:solidFill>
                <a:schemeClr val="accent4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4"/>
                </a:solidFill>
              </a:rPr>
              <a:t>FRONT-END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4"/>
                </a:solidFill>
              </a:rPr>
              <a:t>&amp; DESIGN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B434A07-2042-4F90-AF71-1661EF382E31}"/>
              </a:ext>
            </a:extLst>
          </p:cNvPr>
          <p:cNvCxnSpPr/>
          <p:nvPr/>
        </p:nvCxnSpPr>
        <p:spPr>
          <a:xfrm>
            <a:off x="5120008" y="4936011"/>
            <a:ext cx="0" cy="848715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1E53283-F2FF-43FA-B214-B32DC8FB5991}"/>
              </a:ext>
            </a:extLst>
          </p:cNvPr>
          <p:cNvSpPr txBox="1"/>
          <p:nvPr/>
        </p:nvSpPr>
        <p:spPr>
          <a:xfrm>
            <a:off x="7613189" y="4898181"/>
            <a:ext cx="1231171" cy="659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chemeClr val="accent4"/>
                </a:solidFill>
              </a:rPr>
              <a:t>권예림</a:t>
            </a:r>
            <a:endParaRPr lang="en-US" altLang="ko-KR" dirty="0">
              <a:solidFill>
                <a:schemeClr val="accent4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4"/>
                </a:solidFill>
              </a:rPr>
              <a:t>FRONT-END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BDE109F-C340-4D90-9259-21A74E13D2B5}"/>
              </a:ext>
            </a:extLst>
          </p:cNvPr>
          <p:cNvCxnSpPr/>
          <p:nvPr/>
        </p:nvCxnSpPr>
        <p:spPr>
          <a:xfrm>
            <a:off x="7525024" y="4936011"/>
            <a:ext cx="0" cy="848715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722125D-2248-495A-9C42-72EE4CD06DBE}"/>
              </a:ext>
            </a:extLst>
          </p:cNvPr>
          <p:cNvSpPr/>
          <p:nvPr/>
        </p:nvSpPr>
        <p:spPr>
          <a:xfrm>
            <a:off x="7500129" y="1956196"/>
            <a:ext cx="2042085" cy="28113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72C1BB-15AF-4D29-86E7-751816158A38}"/>
              </a:ext>
            </a:extLst>
          </p:cNvPr>
          <p:cNvSpPr txBox="1"/>
          <p:nvPr/>
        </p:nvSpPr>
        <p:spPr>
          <a:xfrm>
            <a:off x="10043100" y="4898181"/>
            <a:ext cx="1231171" cy="659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err="1">
                <a:solidFill>
                  <a:schemeClr val="accent4"/>
                </a:solidFill>
              </a:rPr>
              <a:t>표석훈</a:t>
            </a:r>
            <a:endParaRPr lang="en-US" altLang="ko-KR" dirty="0">
              <a:solidFill>
                <a:schemeClr val="accent4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4"/>
                </a:solidFill>
              </a:rPr>
              <a:t>FRONT-END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6204086-8DDC-4F18-8345-BA10E16D1D05}"/>
              </a:ext>
            </a:extLst>
          </p:cNvPr>
          <p:cNvCxnSpPr/>
          <p:nvPr/>
        </p:nvCxnSpPr>
        <p:spPr>
          <a:xfrm>
            <a:off x="9954935" y="4936011"/>
            <a:ext cx="0" cy="848715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1D48D45-1F76-4153-A006-DBED2D6E2336}"/>
              </a:ext>
            </a:extLst>
          </p:cNvPr>
          <p:cNvSpPr/>
          <p:nvPr/>
        </p:nvSpPr>
        <p:spPr>
          <a:xfrm>
            <a:off x="9930040" y="1956196"/>
            <a:ext cx="2042085" cy="28113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FD1F68-5616-452E-B7DA-7B6688611EC9}"/>
              </a:ext>
            </a:extLst>
          </p:cNvPr>
          <p:cNvSpPr txBox="1"/>
          <p:nvPr/>
        </p:nvSpPr>
        <p:spPr>
          <a:xfrm>
            <a:off x="101600" y="158119"/>
            <a:ext cx="1212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D&amp;D   POLO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2D7820F-5732-447D-8149-110B998EBA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059" t="28555" r="14798" b="25809"/>
          <a:stretch/>
        </p:blipFill>
        <p:spPr>
          <a:xfrm>
            <a:off x="7500129" y="1956196"/>
            <a:ext cx="2042085" cy="281135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9EEE333-5942-49BF-9542-F95E8F13A1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8637" r="40233" b="30869"/>
          <a:stretch/>
        </p:blipFill>
        <p:spPr>
          <a:xfrm>
            <a:off x="5070218" y="1921988"/>
            <a:ext cx="2042085" cy="28441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4AEA13C-30FE-49A1-936B-740E430E2B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358" t="26946" b="28962"/>
          <a:stretch/>
        </p:blipFill>
        <p:spPr>
          <a:xfrm>
            <a:off x="2790407" y="1965270"/>
            <a:ext cx="1725929" cy="2811426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34D4D45E-B51C-4430-B93F-850274EC07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220" t="30473" r="50312" b="28964"/>
          <a:stretch/>
        </p:blipFill>
        <p:spPr>
          <a:xfrm>
            <a:off x="4416552" y="1963424"/>
            <a:ext cx="250424" cy="281142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45C0EC64-752B-4AF3-A0E1-6405AD717E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220" t="30473" r="50312" b="28964"/>
          <a:stretch/>
        </p:blipFill>
        <p:spPr>
          <a:xfrm>
            <a:off x="2620077" y="1963424"/>
            <a:ext cx="250424" cy="2811425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0EF73F4C-E673-45F1-BE5D-23CF4D22977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7103" t="23999" b="40955"/>
          <a:stretch/>
        </p:blipFill>
        <p:spPr>
          <a:xfrm>
            <a:off x="348827" y="2104574"/>
            <a:ext cx="1764715" cy="2403418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07A523B8-5564-4839-A04F-8088D99CE84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3999" r="42477" b="39334"/>
          <a:stretch/>
        </p:blipFill>
        <p:spPr>
          <a:xfrm>
            <a:off x="9924131" y="2094532"/>
            <a:ext cx="1919042" cy="25146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0751CC1-3EC2-4D24-A424-1F13B17A767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7103" t="23999" r="42475" b="40955"/>
          <a:stretch/>
        </p:blipFill>
        <p:spPr>
          <a:xfrm>
            <a:off x="186226" y="1936114"/>
            <a:ext cx="409619" cy="2831437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B2950772-4DFB-4E4E-856F-BCC47526111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7103" t="23999" r="42475" b="40955"/>
          <a:stretch/>
        </p:blipFill>
        <p:spPr>
          <a:xfrm>
            <a:off x="1833355" y="1953417"/>
            <a:ext cx="409619" cy="2831437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725F0290-60B6-4D54-B89A-64B27EEFDE8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7103" t="23999" b="73311"/>
          <a:stretch/>
        </p:blipFill>
        <p:spPr>
          <a:xfrm>
            <a:off x="451752" y="1947023"/>
            <a:ext cx="1764715" cy="184474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048A924F-52DD-4DBD-8B61-37F4086BD1B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7103" t="23999" b="73311"/>
          <a:stretch/>
        </p:blipFill>
        <p:spPr>
          <a:xfrm>
            <a:off x="486044" y="4453297"/>
            <a:ext cx="1764715" cy="320648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D6CDA6C2-3321-4FCD-B492-33E49DC058D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7103" t="23999" r="42475" b="40955"/>
          <a:stretch/>
        </p:blipFill>
        <p:spPr>
          <a:xfrm>
            <a:off x="11584434" y="1936113"/>
            <a:ext cx="409619" cy="2831437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D4CF67BF-0950-4AAA-A547-1CB5935343F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7103" t="23999" b="73311"/>
          <a:stretch/>
        </p:blipFill>
        <p:spPr>
          <a:xfrm>
            <a:off x="9840317" y="1953417"/>
            <a:ext cx="1764715" cy="184474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1FB18FB7-A901-4CC0-AFD9-4E5B7160836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7103" t="23999" b="73311"/>
          <a:stretch/>
        </p:blipFill>
        <p:spPr>
          <a:xfrm>
            <a:off x="9840317" y="4581690"/>
            <a:ext cx="1764715" cy="18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431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57895" y="3058825"/>
            <a:ext cx="2076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724682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583464" y="3541759"/>
            <a:ext cx="28985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300" dirty="0">
                <a:solidFill>
                  <a:schemeClr val="bg1">
                    <a:alpha val="7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Overview</a:t>
            </a:r>
            <a:endParaRPr lang="ko-KR" altLang="en-US" sz="4400" b="1" spc="300" dirty="0">
              <a:solidFill>
                <a:schemeClr val="bg1">
                  <a:alpha val="7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7769" y="2211262"/>
            <a:ext cx="3187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1.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383976"/>
            <a:ext cx="7553131" cy="459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002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212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D&amp;D   POLO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08523" y="652394"/>
            <a:ext cx="627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46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개발환경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274858" y="1970225"/>
            <a:ext cx="3049174" cy="615010"/>
            <a:chOff x="1739480" y="2348538"/>
            <a:chExt cx="3049174" cy="615010"/>
          </a:xfrm>
        </p:grpSpPr>
        <p:sp>
          <p:nvSpPr>
            <p:cNvPr id="62" name="타원 61"/>
            <p:cNvSpPr/>
            <p:nvPr/>
          </p:nvSpPr>
          <p:spPr>
            <a:xfrm>
              <a:off x="1739480" y="2437500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2263852" y="2348538"/>
              <a:ext cx="2524802" cy="615010"/>
              <a:chOff x="2263852" y="2348538"/>
              <a:chExt cx="2524802" cy="615010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2263852" y="2348538"/>
                <a:ext cx="7873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accent4"/>
                    </a:solidFill>
                  </a:rPr>
                  <a:t>React</a:t>
                </a:r>
                <a:endParaRPr lang="ko-KR" altLang="en-US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289252" y="2624994"/>
                <a:ext cx="24994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ko-KR" sz="1600" dirty="0"/>
                  <a:t>자바스크립트 라이브러리</a:t>
                </a:r>
              </a:p>
            </p:txBody>
          </p:sp>
        </p:grp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618" y="2861691"/>
            <a:ext cx="7345680" cy="275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79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212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D&amp;D   POLO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08523" y="652394"/>
            <a:ext cx="627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46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개발환경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2696511" y="2600180"/>
            <a:ext cx="3247947" cy="553455"/>
            <a:chOff x="1739480" y="2348538"/>
            <a:chExt cx="3247947" cy="553455"/>
          </a:xfrm>
        </p:grpSpPr>
        <p:sp>
          <p:nvSpPr>
            <p:cNvPr id="62" name="타원 61"/>
            <p:cNvSpPr/>
            <p:nvPr/>
          </p:nvSpPr>
          <p:spPr>
            <a:xfrm>
              <a:off x="1739480" y="2437500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2263852" y="2348538"/>
              <a:ext cx="2723575" cy="553455"/>
              <a:chOff x="2263852" y="2348538"/>
              <a:chExt cx="2723575" cy="553455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2263852" y="2348538"/>
                <a:ext cx="10182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accent4"/>
                    </a:solidFill>
                  </a:rPr>
                  <a:t>Express</a:t>
                </a:r>
                <a:endParaRPr lang="ko-KR" altLang="en-US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289252" y="2624994"/>
                <a:ext cx="26981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accent4"/>
                    </a:solidFill>
                  </a:rPr>
                  <a:t>Node.</a:t>
                </a:r>
                <a:r>
                  <a:rPr lang="en-US" altLang="ko-KR" sz="1200" b="1" dirty="0">
                    <a:solidFill>
                      <a:schemeClr val="accent4"/>
                    </a:solidFill>
                  </a:rPr>
                  <a:t>js</a:t>
                </a:r>
                <a:r>
                  <a:rPr lang="ko-KR" altLang="en-US" sz="1200" dirty="0">
                    <a:solidFill>
                      <a:schemeClr val="accent4"/>
                    </a:solidFill>
                  </a:rPr>
                  <a:t> 웹 애플리케이션 프레임워크</a:t>
                </a:r>
                <a:endParaRPr lang="ko-KR" altLang="ko-KR" sz="1200" dirty="0">
                  <a:solidFill>
                    <a:schemeClr val="accent4"/>
                  </a:solidFill>
                </a:endParaRPr>
              </a:p>
            </p:txBody>
          </p:sp>
        </p:grpSp>
      </p:grpSp>
      <p:grpSp>
        <p:nvGrpSpPr>
          <p:cNvPr id="13" name="그룹 12"/>
          <p:cNvGrpSpPr/>
          <p:nvPr/>
        </p:nvGrpSpPr>
        <p:grpSpPr>
          <a:xfrm>
            <a:off x="2696511" y="4410904"/>
            <a:ext cx="2557053" cy="553455"/>
            <a:chOff x="1739480" y="2348538"/>
            <a:chExt cx="2557053" cy="553455"/>
          </a:xfrm>
        </p:grpSpPr>
        <p:sp>
          <p:nvSpPr>
            <p:cNvPr id="14" name="타원 13"/>
            <p:cNvSpPr/>
            <p:nvPr/>
          </p:nvSpPr>
          <p:spPr>
            <a:xfrm>
              <a:off x="1739480" y="2437500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2263852" y="2348538"/>
              <a:ext cx="2032681" cy="553455"/>
              <a:chOff x="2263852" y="2348538"/>
              <a:chExt cx="2032681" cy="553455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263852" y="2348538"/>
                <a:ext cx="10481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accent4"/>
                    </a:solidFill>
                  </a:rPr>
                  <a:t>AWS S3</a:t>
                </a:r>
                <a:endParaRPr lang="ko-KR" altLang="en-US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289252" y="2624994"/>
                <a:ext cx="20072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accent4"/>
                    </a:solidFill>
                  </a:rPr>
                  <a:t>온라인 스토리지 웹 서비스</a:t>
                </a:r>
                <a:endParaRPr lang="ko-KR" altLang="ko-KR" sz="1200" dirty="0">
                  <a:solidFill>
                    <a:schemeClr val="accent4"/>
                  </a:solidFill>
                </a:endParaRPr>
              </a:p>
            </p:txBody>
          </p:sp>
        </p:grpSp>
      </p:grpSp>
      <p:grpSp>
        <p:nvGrpSpPr>
          <p:cNvPr id="18" name="그룹 17"/>
          <p:cNvGrpSpPr/>
          <p:nvPr/>
        </p:nvGrpSpPr>
        <p:grpSpPr>
          <a:xfrm>
            <a:off x="7692508" y="2612647"/>
            <a:ext cx="1777664" cy="553455"/>
            <a:chOff x="1739480" y="2348538"/>
            <a:chExt cx="1777664" cy="553455"/>
          </a:xfrm>
        </p:grpSpPr>
        <p:sp>
          <p:nvSpPr>
            <p:cNvPr id="21" name="타원 20"/>
            <p:cNvSpPr/>
            <p:nvPr/>
          </p:nvSpPr>
          <p:spPr>
            <a:xfrm>
              <a:off x="1739480" y="2437500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2263852" y="2348538"/>
              <a:ext cx="1253292" cy="553455"/>
              <a:chOff x="2263852" y="2348538"/>
              <a:chExt cx="1253292" cy="553455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263852" y="2348538"/>
                <a:ext cx="1253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accent4"/>
                    </a:solidFill>
                  </a:rPr>
                  <a:t>AWS RDS</a:t>
                </a:r>
                <a:endParaRPr lang="ko-KR" altLang="en-US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289252" y="2624994"/>
                <a:ext cx="78098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err="1">
                    <a:solidFill>
                      <a:srgbClr val="5F5E58"/>
                    </a:solidFill>
                  </a:rPr>
                  <a:t>MariaDB</a:t>
                </a:r>
                <a:endParaRPr lang="ko-KR" altLang="ko-KR" sz="1200" dirty="0">
                  <a:solidFill>
                    <a:srgbClr val="5F5E58"/>
                  </a:solidFill>
                </a:endParaRPr>
              </a:p>
            </p:txBody>
          </p:sp>
        </p:grpSp>
      </p:grpSp>
      <p:grpSp>
        <p:nvGrpSpPr>
          <p:cNvPr id="25" name="그룹 24"/>
          <p:cNvGrpSpPr/>
          <p:nvPr/>
        </p:nvGrpSpPr>
        <p:grpSpPr>
          <a:xfrm>
            <a:off x="7713212" y="4335092"/>
            <a:ext cx="1739192" cy="553455"/>
            <a:chOff x="1739480" y="2348538"/>
            <a:chExt cx="1739192" cy="553455"/>
          </a:xfrm>
        </p:grpSpPr>
        <p:sp>
          <p:nvSpPr>
            <p:cNvPr id="26" name="타원 25"/>
            <p:cNvSpPr/>
            <p:nvPr/>
          </p:nvSpPr>
          <p:spPr>
            <a:xfrm>
              <a:off x="1739480" y="2437500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2263852" y="2348538"/>
              <a:ext cx="1214820" cy="553455"/>
              <a:chOff x="2263852" y="2348538"/>
              <a:chExt cx="1214820" cy="553455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2263852" y="2348538"/>
                <a:ext cx="1214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accent4"/>
                    </a:solidFill>
                  </a:rPr>
                  <a:t>AWS EC2</a:t>
                </a:r>
                <a:endParaRPr lang="ko-KR" altLang="en-US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289252" y="2624994"/>
                <a:ext cx="10454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accent4"/>
                    </a:solidFill>
                  </a:rPr>
                  <a:t>Linux Server</a:t>
                </a:r>
                <a:endParaRPr lang="ko-KR" altLang="ko-KR" sz="1200" dirty="0">
                  <a:solidFill>
                    <a:schemeClr val="accent4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22850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583464" y="3541759"/>
            <a:ext cx="24769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solidFill>
                  <a:schemeClr val="bg1">
                    <a:alpha val="7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주요 기능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7769" y="2211262"/>
            <a:ext cx="3187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2.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383976"/>
            <a:ext cx="7553131" cy="459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853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212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D&amp;D   POLO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7556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주요 기능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1" b="827"/>
          <a:stretch/>
        </p:blipFill>
        <p:spPr>
          <a:xfrm>
            <a:off x="2745739" y="1875621"/>
            <a:ext cx="8038431" cy="4281339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573596" y="1796419"/>
            <a:ext cx="1480389" cy="547538"/>
            <a:chOff x="1739480" y="2348538"/>
            <a:chExt cx="1632368" cy="615010"/>
          </a:xfrm>
        </p:grpSpPr>
        <p:sp>
          <p:nvSpPr>
            <p:cNvPr id="11" name="타원 10"/>
            <p:cNvSpPr/>
            <p:nvPr/>
          </p:nvSpPr>
          <p:spPr>
            <a:xfrm>
              <a:off x="1739480" y="2437500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2263852" y="2348538"/>
              <a:ext cx="1107996" cy="615010"/>
              <a:chOff x="2263852" y="2348538"/>
              <a:chExt cx="1107996" cy="615010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2263852" y="2348538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accent4"/>
                    </a:solidFill>
                  </a:rPr>
                  <a:t>카테고리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289252" y="2624994"/>
                <a:ext cx="106311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solidFill>
                      <a:schemeClr val="accent4"/>
                    </a:solidFill>
                  </a:rPr>
                  <a:t>사진 분류</a:t>
                </a:r>
                <a:endParaRPr lang="en-US" altLang="ko-KR" sz="1600" dirty="0">
                  <a:solidFill>
                    <a:schemeClr val="accent4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1826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212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D&amp;D   POLO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7556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주요 기능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8294" r="28294" b="6827"/>
          <a:stretch/>
        </p:blipFill>
        <p:spPr>
          <a:xfrm>
            <a:off x="3302747" y="1844140"/>
            <a:ext cx="6784664" cy="4495700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534911" y="1796419"/>
            <a:ext cx="2606745" cy="615010"/>
            <a:chOff x="1739480" y="2348538"/>
            <a:chExt cx="2606745" cy="615010"/>
          </a:xfrm>
        </p:grpSpPr>
        <p:sp>
          <p:nvSpPr>
            <p:cNvPr id="26" name="타원 25"/>
            <p:cNvSpPr/>
            <p:nvPr/>
          </p:nvSpPr>
          <p:spPr>
            <a:xfrm>
              <a:off x="1739480" y="2437500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2263852" y="2348538"/>
              <a:ext cx="2082373" cy="615010"/>
              <a:chOff x="2263852" y="2348538"/>
              <a:chExt cx="2082373" cy="615010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2263852" y="2348538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accent4"/>
                    </a:solidFill>
                  </a:rPr>
                  <a:t>태그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289252" y="2624994"/>
                <a:ext cx="20569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solidFill>
                      <a:schemeClr val="accent4"/>
                    </a:solidFill>
                  </a:rPr>
                  <a:t>사진 분류</a:t>
                </a:r>
                <a:r>
                  <a:rPr lang="en-US" altLang="ko-KR" sz="1600" dirty="0">
                    <a:solidFill>
                      <a:schemeClr val="accent4"/>
                    </a:solidFill>
                  </a:rPr>
                  <a:t>, </a:t>
                </a:r>
                <a:r>
                  <a:rPr lang="ko-KR" altLang="en-US" sz="1600" dirty="0">
                    <a:solidFill>
                      <a:schemeClr val="accent4"/>
                    </a:solidFill>
                  </a:rPr>
                  <a:t>검색 가능</a:t>
                </a:r>
                <a:endParaRPr lang="en-US" altLang="ko-KR" sz="1600" dirty="0">
                  <a:solidFill>
                    <a:schemeClr val="accent4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73206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212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D&amp;D   POLO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7556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주요 기능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518308" y="1796419"/>
            <a:ext cx="2517225" cy="615010"/>
            <a:chOff x="1739480" y="2348538"/>
            <a:chExt cx="2517225" cy="615010"/>
          </a:xfrm>
        </p:grpSpPr>
        <p:sp>
          <p:nvSpPr>
            <p:cNvPr id="14" name="타원 13"/>
            <p:cNvSpPr/>
            <p:nvPr/>
          </p:nvSpPr>
          <p:spPr>
            <a:xfrm>
              <a:off x="1739480" y="2437500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2263852" y="2348538"/>
              <a:ext cx="1992853" cy="615010"/>
              <a:chOff x="2263852" y="2348538"/>
              <a:chExt cx="1992853" cy="615010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263852" y="2348538"/>
                <a:ext cx="1992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accent4"/>
                    </a:solidFill>
                  </a:rPr>
                  <a:t>사진 업로드</a:t>
                </a:r>
                <a:r>
                  <a:rPr lang="en-US" altLang="ko-KR" dirty="0">
                    <a:solidFill>
                      <a:schemeClr val="accent4"/>
                    </a:solidFill>
                  </a:rPr>
                  <a:t>, </a:t>
                </a:r>
                <a:r>
                  <a:rPr lang="ko-KR" altLang="en-US" dirty="0">
                    <a:solidFill>
                      <a:schemeClr val="accent4"/>
                    </a:solidFill>
                  </a:rPr>
                  <a:t>판매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289252" y="2624994"/>
                <a:ext cx="106311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solidFill>
                      <a:schemeClr val="accent4"/>
                    </a:solidFill>
                  </a:rPr>
                  <a:t>수익 창출</a:t>
                </a:r>
                <a:endParaRPr lang="en-US" altLang="ko-KR" sz="1600" dirty="0">
                  <a:solidFill>
                    <a:schemeClr val="accent4"/>
                  </a:solidFill>
                </a:endParaRPr>
              </a:p>
            </p:txBody>
          </p:sp>
        </p:grpSp>
      </p:grp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08" t="17908" r="24323" b="7399"/>
          <a:stretch/>
        </p:blipFill>
        <p:spPr>
          <a:xfrm>
            <a:off x="139700" y="2442207"/>
            <a:ext cx="5066270" cy="4226011"/>
          </a:xfrm>
          <a:prstGeom prst="rect">
            <a:avLst/>
          </a:prstGeom>
        </p:spPr>
      </p:pic>
      <p:sp>
        <p:nvSpPr>
          <p:cNvPr id="19" name="오른쪽 화살표 18"/>
          <p:cNvSpPr/>
          <p:nvPr/>
        </p:nvSpPr>
        <p:spPr>
          <a:xfrm>
            <a:off x="5082210" y="3679902"/>
            <a:ext cx="1340891" cy="987905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172201" y="3989188"/>
            <a:ext cx="1160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수익 창출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3" t="29367" r="15521" b="5987"/>
          <a:stretch/>
        </p:blipFill>
        <p:spPr>
          <a:xfrm>
            <a:off x="6506059" y="2910467"/>
            <a:ext cx="5526107" cy="285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590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2446</TotalTime>
  <Words>499</Words>
  <Application>Microsoft Office PowerPoint</Application>
  <PresentationFormat>와이드스크린</PresentationFormat>
  <Paragraphs>170</Paragraphs>
  <Slides>24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Noto Sans CJK KR Thin</vt:lpstr>
      <vt:lpstr>나눔바른고딕</vt:lpstr>
      <vt:lpstr>나눔스퀘어라운드 Regular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문 건우</cp:lastModifiedBy>
  <cp:revision>111</cp:revision>
  <dcterms:created xsi:type="dcterms:W3CDTF">2015-07-07T04:48:58Z</dcterms:created>
  <dcterms:modified xsi:type="dcterms:W3CDTF">2019-09-21T07:29:21Z</dcterms:modified>
</cp:coreProperties>
</file>