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9"/>
  </p:notesMasterIdLst>
  <p:sldIdLst>
    <p:sldId id="256" r:id="rId2"/>
    <p:sldId id="263" r:id="rId3"/>
    <p:sldId id="265" r:id="rId4"/>
    <p:sldId id="259" r:id="rId5"/>
    <p:sldId id="264" r:id="rId6"/>
    <p:sldId id="257" r:id="rId7"/>
    <p:sldId id="266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6912" autoAdjust="0"/>
    <p:restoredTop sz="94662" autoAdjust="0"/>
  </p:normalViewPr>
  <p:slideViewPr>
    <p:cSldViewPr>
      <p:cViewPr varScale="1">
        <p:scale>
          <a:sx n="70" d="100"/>
          <a:sy n="70" d="100"/>
        </p:scale>
        <p:origin x="-115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2" y="187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A760D1-48D8-4B92-AC28-27BEABFA3406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22435E-CD34-47C2-A9E0-8669E2E10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603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22435E-CD34-47C2-A9E0-8669E2E10CB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094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113FDF53-9E4A-4E0B-B17C-9D85E77BC029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919ACCAC-08D6-423D-A29A-86DA21793A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FDF53-9E4A-4E0B-B17C-9D85E77BC029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ACCAC-08D6-423D-A29A-86DA21793A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FDF53-9E4A-4E0B-B17C-9D85E77BC029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ACCAC-08D6-423D-A29A-86DA21793A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FDF53-9E4A-4E0B-B17C-9D85E77BC029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ACCAC-08D6-423D-A29A-86DA21793A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FDF53-9E4A-4E0B-B17C-9D85E77BC029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ACCAC-08D6-423D-A29A-86DA21793A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FDF53-9E4A-4E0B-B17C-9D85E77BC029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ACCAC-08D6-423D-A29A-86DA21793A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13FDF53-9E4A-4E0B-B17C-9D85E77BC029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19ACCAC-08D6-423D-A29A-86DA21793A0A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113FDF53-9E4A-4E0B-B17C-9D85E77BC029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919ACCAC-08D6-423D-A29A-86DA21793A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FDF53-9E4A-4E0B-B17C-9D85E77BC029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ACCAC-08D6-423D-A29A-86DA21793A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FDF53-9E4A-4E0B-B17C-9D85E77BC029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ACCAC-08D6-423D-A29A-86DA21793A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FDF53-9E4A-4E0B-B17C-9D85E77BC029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ACCAC-08D6-423D-A29A-86DA21793A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113FDF53-9E4A-4E0B-B17C-9D85E77BC029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919ACCAC-08D6-423D-A29A-86DA21793A0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tatnews.com/2018/02/23/precision-medicine-community-providers/" TargetMode="External"/><Relationship Id="rId3" Type="http://schemas.openxmlformats.org/officeDocument/2006/relationships/hyperlink" Target="https://www.techemergence.com/machine-learning-healthcare-applications/" TargetMode="External"/><Relationship Id="rId7" Type="http://schemas.openxmlformats.org/officeDocument/2006/relationships/hyperlink" Target="https://siliconangle.com/blog/2018/01/22/can-precision-medicine-break-chokehold-on-healthcare-big-data-reinvent-womenintech/" TargetMode="External"/><Relationship Id="rId2" Type="http://schemas.openxmlformats.org/officeDocument/2006/relationships/hyperlink" Target="https://www.techemergence.com/where-healthcares-big-data-actually-comes-fr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futureofpersonalhealth.com/education-and-research/how-precision-medicine-is-changing-health-care" TargetMode="External"/><Relationship Id="rId5" Type="http://schemas.openxmlformats.org/officeDocument/2006/relationships/hyperlink" Target="https://www.datacamp.com/community/blog/breakthroughs-big-data-science-2017" TargetMode="External"/><Relationship Id="rId4" Type="http://schemas.openxmlformats.org/officeDocument/2006/relationships/hyperlink" Target="https://www.news-medical.net/news/20180122/Promoting-precision-medicine-using-data-science-of-large-datasets.aspx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495800"/>
            <a:ext cx="84582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Data Science in Precision Medicine’s treatment of Oncology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8" name="Picture 4" descr="Image result for personalized medic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353" y="152400"/>
            <a:ext cx="7278847" cy="3629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010400" y="6338543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By: Sabrina </a:t>
            </a:r>
            <a:r>
              <a:rPr lang="en-US" dirty="0" err="1" smtClean="0">
                <a:latin typeface="+mj-lt"/>
              </a:rPr>
              <a:t>Riebe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80970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066800"/>
          </a:xfrm>
        </p:spPr>
        <p:txBody>
          <a:bodyPr/>
          <a:lstStyle/>
          <a:p>
            <a:r>
              <a:rPr lang="en-US" dirty="0" smtClean="0"/>
              <a:t>What is Precision Medicine?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800600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Our genetic information is unique &amp; cancers and tumors in our body have unique signatures</a:t>
            </a:r>
          </a:p>
          <a:p>
            <a:pPr lvl="1"/>
            <a:r>
              <a:rPr lang="en-US" sz="2200" dirty="0" smtClean="0"/>
              <a:t>our </a:t>
            </a:r>
            <a:r>
              <a:rPr lang="en-US" sz="2200" dirty="0"/>
              <a:t>bodies react differently to drugs </a:t>
            </a:r>
            <a:endParaRPr lang="en-US" sz="2200" dirty="0" smtClean="0"/>
          </a:p>
          <a:p>
            <a:pPr lvl="1"/>
            <a:endParaRPr lang="en-US" sz="2200" dirty="0"/>
          </a:p>
          <a:p>
            <a:pPr lvl="1"/>
            <a:endParaRPr lang="en-US" sz="2200" dirty="0" smtClean="0"/>
          </a:p>
          <a:p>
            <a:r>
              <a:rPr lang="en-US" sz="2200" dirty="0" smtClean="0"/>
              <a:t>The promise: a world in which everyone’s health recommendations and disease treatments are tailored based on their personalized genetic information </a:t>
            </a:r>
          </a:p>
          <a:p>
            <a:endParaRPr lang="en-US" sz="2200" dirty="0"/>
          </a:p>
          <a:p>
            <a:r>
              <a:rPr lang="en-US" sz="2200" dirty="0" smtClean="0"/>
              <a:t>Combines data on a patient’s genes, environment, and lifestyle</a:t>
            </a:r>
          </a:p>
          <a:p>
            <a:pPr lvl="1"/>
            <a:r>
              <a:rPr lang="en-US" sz="1800" dirty="0" smtClean="0"/>
              <a:t>Health </a:t>
            </a:r>
            <a:r>
              <a:rPr lang="en-US" sz="1800" dirty="0"/>
              <a:t>recommendations and disease treatments are tailored based on their medical history, genetic lineage, past conditions, diet, stress levels, and more</a:t>
            </a:r>
          </a:p>
          <a:p>
            <a:endParaRPr lang="en-US" sz="1800" dirty="0"/>
          </a:p>
        </p:txBody>
      </p:sp>
      <p:pic>
        <p:nvPicPr>
          <p:cNvPr id="5" name="Picture 2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0869" y="2133600"/>
            <a:ext cx="2545818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1567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0"/>
            <a:ext cx="8229600" cy="1066800"/>
          </a:xfrm>
        </p:spPr>
        <p:txBody>
          <a:bodyPr/>
          <a:lstStyle/>
          <a:p>
            <a:r>
              <a:rPr lang="en-US" dirty="0" smtClean="0"/>
              <a:t>But is this new?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648200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 smtClean="0"/>
              <a:t>The potential to apply precision medicine to a range of heath and diseases – yes!</a:t>
            </a:r>
          </a:p>
          <a:p>
            <a:pPr lvl="1"/>
            <a:r>
              <a:rPr lang="en-US" sz="2400" dirty="0" smtClean="0"/>
              <a:t>Cancer has been leading precision medicine for years</a:t>
            </a:r>
          </a:p>
          <a:p>
            <a:pPr lvl="2"/>
            <a:r>
              <a:rPr lang="en-US" dirty="0" smtClean="0"/>
              <a:t>Significant strides in  learning the molecular signatures of many types of cancers but there’s still lots to do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The new developments in </a:t>
            </a:r>
          </a:p>
          <a:p>
            <a:pPr lvl="1"/>
            <a:r>
              <a:rPr lang="en-US" sz="2400" dirty="0" smtClean="0"/>
              <a:t>more affordable DNA sequencing,</a:t>
            </a:r>
          </a:p>
          <a:p>
            <a:pPr lvl="1"/>
            <a:r>
              <a:rPr lang="en-US" sz="2400" dirty="0" smtClean="0"/>
              <a:t>availability of better methods of assessing environmental exposure, </a:t>
            </a:r>
          </a:p>
          <a:p>
            <a:pPr lvl="1"/>
            <a:r>
              <a:rPr lang="en-US" sz="2400" dirty="0" smtClean="0"/>
              <a:t>revolution in mobile health technologies, </a:t>
            </a:r>
          </a:p>
          <a:p>
            <a:pPr lvl="1"/>
            <a:r>
              <a:rPr lang="en-US" sz="2400" dirty="0" smtClean="0"/>
              <a:t>emergence of conceptual tools for analyzing large amounts of data </a:t>
            </a:r>
          </a:p>
        </p:txBody>
      </p:sp>
      <p:pic>
        <p:nvPicPr>
          <p:cNvPr id="4098" name="Picture 2" descr="Image result for personalized medicin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451"/>
          <a:stretch/>
        </p:blipFill>
        <p:spPr bwMode="auto">
          <a:xfrm>
            <a:off x="4114800" y="3429000"/>
            <a:ext cx="4772025" cy="1436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5124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066800"/>
          </a:xfrm>
        </p:spPr>
        <p:txBody>
          <a:bodyPr>
            <a:normAutofit/>
          </a:bodyPr>
          <a:lstStyle/>
          <a:p>
            <a:r>
              <a:rPr lang="en-US" dirty="0" smtClean="0"/>
              <a:t>Where does data science come in?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953000"/>
          </a:xfrm>
        </p:spPr>
        <p:txBody>
          <a:bodyPr>
            <a:normAutofit/>
          </a:bodyPr>
          <a:lstStyle/>
          <a:p>
            <a:r>
              <a:rPr lang="en-US" sz="2200" dirty="0" smtClean="0"/>
              <a:t>Researchers started collecting genetic data from cancer patients and recorded their responses to drugs and chemicals</a:t>
            </a:r>
          </a:p>
          <a:p>
            <a:pPr lvl="1"/>
            <a:endParaRPr lang="en-US" sz="2000" dirty="0" smtClean="0"/>
          </a:p>
          <a:p>
            <a:pPr lvl="1"/>
            <a:r>
              <a:rPr lang="en-US" sz="2000" dirty="0" smtClean="0"/>
              <a:t>Sources of data:</a:t>
            </a:r>
          </a:p>
          <a:p>
            <a:pPr lvl="8"/>
            <a:r>
              <a:rPr lang="en-US" sz="2000" dirty="0" err="1" smtClean="0">
                <a:solidFill>
                  <a:schemeClr val="accent1"/>
                </a:solidFill>
              </a:rPr>
              <a:t>IoT</a:t>
            </a:r>
            <a:r>
              <a:rPr lang="en-US" sz="2000" dirty="0" smtClean="0">
                <a:solidFill>
                  <a:schemeClr val="accent1"/>
                </a:solidFill>
              </a:rPr>
              <a:t> </a:t>
            </a:r>
            <a:r>
              <a:rPr lang="en-US" sz="2000" dirty="0">
                <a:solidFill>
                  <a:schemeClr val="accent1"/>
                </a:solidFill>
              </a:rPr>
              <a:t>– </a:t>
            </a:r>
            <a:r>
              <a:rPr lang="en-US" sz="2000" dirty="0" err="1">
                <a:solidFill>
                  <a:schemeClr val="accent1"/>
                </a:solidFill>
              </a:rPr>
              <a:t>wearables</a:t>
            </a:r>
            <a:r>
              <a:rPr lang="en-US" sz="2000" dirty="0">
                <a:solidFill>
                  <a:schemeClr val="accent1"/>
                </a:solidFill>
              </a:rPr>
              <a:t> (heart rate, </a:t>
            </a:r>
            <a:r>
              <a:rPr lang="en-US" sz="2000" dirty="0" smtClean="0">
                <a:solidFill>
                  <a:schemeClr val="accent1"/>
                </a:solidFill>
              </a:rPr>
              <a:t>BP, </a:t>
            </a:r>
            <a:r>
              <a:rPr lang="en-US" sz="2000" dirty="0">
                <a:solidFill>
                  <a:schemeClr val="accent1"/>
                </a:solidFill>
              </a:rPr>
              <a:t>weight, activity levels, stress levels), apps (exercise regimen and intensity, amount and quality of sleep), medical devices and sensors (number of vital signs on a continuous basis)</a:t>
            </a:r>
          </a:p>
          <a:p>
            <a:pPr lvl="8"/>
            <a:r>
              <a:rPr lang="en-US" sz="2000" dirty="0">
                <a:solidFill>
                  <a:schemeClr val="accent1"/>
                </a:solidFill>
              </a:rPr>
              <a:t>Insurance providers</a:t>
            </a:r>
          </a:p>
          <a:p>
            <a:pPr lvl="8"/>
            <a:r>
              <a:rPr lang="en-US" sz="2000" dirty="0">
                <a:solidFill>
                  <a:schemeClr val="accent1"/>
                </a:solidFill>
              </a:rPr>
              <a:t>Clinical data</a:t>
            </a:r>
          </a:p>
          <a:p>
            <a:pPr lvl="8"/>
            <a:r>
              <a:rPr lang="en-US" sz="2000" dirty="0">
                <a:solidFill>
                  <a:schemeClr val="accent1"/>
                </a:solidFill>
              </a:rPr>
              <a:t>Opt-in genome and research registries</a:t>
            </a:r>
          </a:p>
          <a:p>
            <a:pPr lvl="8"/>
            <a:r>
              <a:rPr lang="en-US" sz="2000" dirty="0">
                <a:solidFill>
                  <a:schemeClr val="accent1"/>
                </a:solidFill>
              </a:rPr>
              <a:t>Social media (person’s health, mood, state of mind)</a:t>
            </a:r>
          </a:p>
          <a:p>
            <a:pPr lvl="8"/>
            <a:r>
              <a:rPr lang="en-US" sz="2000" dirty="0">
                <a:solidFill>
                  <a:schemeClr val="accent1"/>
                </a:solidFill>
              </a:rPr>
              <a:t>Web knowledge (less patient specific)</a:t>
            </a:r>
          </a:p>
        </p:txBody>
      </p:sp>
      <p:pic>
        <p:nvPicPr>
          <p:cNvPr id="5122" name="Picture 2" descr="Image result for iot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276600"/>
            <a:ext cx="2318647" cy="3307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5165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8229600" cy="1066800"/>
          </a:xfrm>
        </p:spPr>
        <p:txBody>
          <a:bodyPr/>
          <a:lstStyle/>
          <a:p>
            <a:r>
              <a:rPr lang="en-US" dirty="0" smtClean="0"/>
              <a:t>Data Science continued…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 smtClean="0"/>
              <a:t>Capacity to </a:t>
            </a:r>
          </a:p>
          <a:p>
            <a:pPr lvl="1"/>
            <a:r>
              <a:rPr lang="en-US" sz="2200" dirty="0" smtClean="0"/>
              <a:t>detect the onset of cancer at its earliest stages, </a:t>
            </a:r>
          </a:p>
          <a:p>
            <a:pPr lvl="1"/>
            <a:r>
              <a:rPr lang="en-US" sz="2200" dirty="0" smtClean="0"/>
              <a:t>preempt the progression of the disease, </a:t>
            </a:r>
          </a:p>
          <a:p>
            <a:pPr lvl="1"/>
            <a:r>
              <a:rPr lang="en-US" sz="2200" dirty="0" smtClean="0"/>
              <a:t>increase the efficiency of the healthcare system by improving the quality, accessibility, and affordability</a:t>
            </a:r>
          </a:p>
          <a:p>
            <a:endParaRPr lang="en-US" sz="2200" dirty="0" smtClean="0"/>
          </a:p>
          <a:p>
            <a:r>
              <a:rPr lang="en-US" sz="2200" dirty="0" smtClean="0"/>
              <a:t>Data </a:t>
            </a:r>
            <a:r>
              <a:rPr lang="en-US" sz="2200" dirty="0"/>
              <a:t>science methods of Support Vector Machine (SVM) and Recursive Feature Elimination (RFE) were applied to predict personalize drug responses</a:t>
            </a:r>
          </a:p>
          <a:p>
            <a:endParaRPr lang="en-US" dirty="0"/>
          </a:p>
        </p:txBody>
      </p:sp>
      <p:pic>
        <p:nvPicPr>
          <p:cNvPr id="6146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6755976" y="431376"/>
            <a:ext cx="1956648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2549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066800"/>
          </a:xfrm>
        </p:spPr>
        <p:txBody>
          <a:bodyPr/>
          <a:lstStyle/>
          <a:p>
            <a:r>
              <a:rPr lang="en-US" dirty="0" smtClean="0"/>
              <a:t>Where are we now?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669536"/>
          </a:xfrm>
        </p:spPr>
        <p:txBody>
          <a:bodyPr>
            <a:normAutofit fontScale="85000" lnSpcReduction="20000"/>
          </a:bodyPr>
          <a:lstStyle/>
          <a:p>
            <a:r>
              <a:rPr lang="en-US" sz="2600" dirty="0" smtClean="0"/>
              <a:t>Establishment of a “cancer knowledge network”</a:t>
            </a:r>
          </a:p>
          <a:p>
            <a:pPr lvl="1"/>
            <a:r>
              <a:rPr lang="en-US" sz="2400" dirty="0" smtClean="0"/>
              <a:t>fuel scientific discovery and guide treatment decisions, and accelerate the design and testing of more precisely targeted therapies</a:t>
            </a:r>
          </a:p>
          <a:p>
            <a:r>
              <a:rPr lang="en-US" sz="2600" dirty="0" smtClean="0"/>
              <a:t>Understand mechanisms for drug resistance, explore new combination therapies aimed at specific tumor mutations, and develop non-invasive ways to track how patients respond to targeted treatments</a:t>
            </a:r>
          </a:p>
          <a:p>
            <a:pPr lvl="1"/>
            <a:r>
              <a:rPr lang="en-US" sz="2400" dirty="0"/>
              <a:t>Minor or harmful long-term side effects cannot be captured in clinical </a:t>
            </a:r>
            <a:r>
              <a:rPr lang="en-US" sz="2400" dirty="0" smtClean="0"/>
              <a:t>trials</a:t>
            </a:r>
          </a:p>
          <a:p>
            <a:pPr lvl="1"/>
            <a:r>
              <a:rPr lang="en-US" sz="2400" dirty="0" smtClean="0"/>
              <a:t>Volunteers needed</a:t>
            </a:r>
          </a:p>
          <a:p>
            <a:r>
              <a:rPr lang="en-US" sz="2600" dirty="0" smtClean="0"/>
              <a:t>MIT Center for Precision Cancer Medicine (CPCM)</a:t>
            </a:r>
          </a:p>
          <a:p>
            <a:r>
              <a:rPr lang="en-US" sz="2600" dirty="0" smtClean="0"/>
              <a:t>Might eventually apply to minor conditions, it’s likely to make much of its initial impact in high stakes situations i.e. chemotherapy</a:t>
            </a:r>
          </a:p>
        </p:txBody>
      </p:sp>
    </p:spTree>
    <p:extLst>
      <p:ext uri="{BB962C8B-B14F-4D97-AF65-F5344CB8AC3E}">
        <p14:creationId xmlns:p14="http://schemas.microsoft.com/office/powerpoint/2010/main" val="253551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838200"/>
            <a:ext cx="8229600" cy="1066800"/>
          </a:xfrm>
        </p:spPr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hlinkClick r:id="rId2"/>
              </a:rPr>
              <a:t>https://www.techemergence.com/where-healthcares-big-data-actually-comes-from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https://www.techemergence.com/machine-learning-healthcare-applications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www.news-medical.net/news/20180122/Promoting-precision-medicine-using-data-science-of-large-datasets.aspx</a:t>
            </a:r>
            <a:endParaRPr lang="en-US" dirty="0" smtClean="0"/>
          </a:p>
          <a:p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www.datacamp.com/community/blog/breakthroughs-big-data-science-2017</a:t>
            </a:r>
            <a:endParaRPr lang="en-US" dirty="0" smtClean="0"/>
          </a:p>
          <a:p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www.futureofpersonalhealth.com/education-and-research/how-precision-medicine-is-changing-health-care</a:t>
            </a:r>
            <a:endParaRPr lang="en-US" dirty="0" smtClean="0"/>
          </a:p>
          <a:p>
            <a:r>
              <a:rPr lang="en-US" dirty="0">
                <a:hlinkClick r:id="rId7"/>
              </a:rPr>
              <a:t>https://siliconangle.com/blog/2018/01/22/can-precision-medicine-break-chokehold-on-healthcare-big-data-reinvent-womenintech</a:t>
            </a:r>
            <a:r>
              <a:rPr lang="en-US" dirty="0" smtClean="0">
                <a:hlinkClick r:id="rId7"/>
              </a:rPr>
              <a:t>/</a:t>
            </a:r>
            <a:endParaRPr lang="en-US" dirty="0" smtClean="0"/>
          </a:p>
          <a:p>
            <a:r>
              <a:rPr lang="en-US" dirty="0">
                <a:hlinkClick r:id="rId8"/>
              </a:rPr>
              <a:t>https://www.statnews.com/2018/02/23/precision-medicine-community-providers</a:t>
            </a:r>
            <a:r>
              <a:rPr lang="en-US" dirty="0" smtClean="0">
                <a:hlinkClick r:id="rId8"/>
              </a:rPr>
              <a:t>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9635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219</TotalTime>
  <Words>472</Words>
  <Application>Microsoft Office PowerPoint</Application>
  <PresentationFormat>On-screen Show (4:3)</PresentationFormat>
  <Paragraphs>57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Urban</vt:lpstr>
      <vt:lpstr>Data Science in Precision Medicine’s treatment of Oncology</vt:lpstr>
      <vt:lpstr>What is Precision Medicine?</vt:lpstr>
      <vt:lpstr>But is this new?</vt:lpstr>
      <vt:lpstr>Where does data science come in?</vt:lpstr>
      <vt:lpstr>Data Science continued…</vt:lpstr>
      <vt:lpstr>Where are we now?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in Precision Medicine</dc:title>
  <dc:creator>Sabrina Riebe</dc:creator>
  <cp:lastModifiedBy>Sabrina Riebe</cp:lastModifiedBy>
  <cp:revision>34</cp:revision>
  <dcterms:created xsi:type="dcterms:W3CDTF">2018-02-27T19:24:33Z</dcterms:created>
  <dcterms:modified xsi:type="dcterms:W3CDTF">2018-03-02T09:12:23Z</dcterms:modified>
</cp:coreProperties>
</file>