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7" r:id="rId11"/>
    <p:sldId id="266" r:id="rId12"/>
    <p:sldId id="269" r:id="rId13"/>
    <p:sldId id="264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A2BF-AC7C-4BC8-903C-99EA109A37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67BD-94B6-40A7-9499-7B6D8EF7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5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A2BF-AC7C-4BC8-903C-99EA109A37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67BD-94B6-40A7-9499-7B6D8EF7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5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A2BF-AC7C-4BC8-903C-99EA109A37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67BD-94B6-40A7-9499-7B6D8EF7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0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A2BF-AC7C-4BC8-903C-99EA109A37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67BD-94B6-40A7-9499-7B6D8EF7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9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A2BF-AC7C-4BC8-903C-99EA109A37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67BD-94B6-40A7-9499-7B6D8EF7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A2BF-AC7C-4BC8-903C-99EA109A37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67BD-94B6-40A7-9499-7B6D8EF7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8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A2BF-AC7C-4BC8-903C-99EA109A37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67BD-94B6-40A7-9499-7B6D8EF7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9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A2BF-AC7C-4BC8-903C-99EA109A37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67BD-94B6-40A7-9499-7B6D8EF7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6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A2BF-AC7C-4BC8-903C-99EA109A37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67BD-94B6-40A7-9499-7B6D8EF7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A2BF-AC7C-4BC8-903C-99EA109A37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67BD-94B6-40A7-9499-7B6D8EF7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A2BF-AC7C-4BC8-903C-99EA109A37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67BD-94B6-40A7-9499-7B6D8EF7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7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6A2BF-AC7C-4BC8-903C-99EA109A37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A67BD-94B6-40A7-9499-7B6D8EF7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1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dnuggets.com/2015/11/machine-learning-apis-data-scienc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gig.com/webinar/Demystifying-Security-Data-Science-Part-2-1195" TargetMode="External"/><Relationship Id="rId2" Type="http://schemas.openxmlformats.org/officeDocument/2006/relationships/hyperlink" Target="https://www.techgig.com/webinar/Demystifying-Security-Data-Science-Part-1-116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dnuggets.com/2015/12/big-data-science-security-fraud-detection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28600"/>
            <a:ext cx="8949706" cy="1470025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DATA SCIENCE FOR CYBER SECURITY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8" y="1149927"/>
            <a:ext cx="4412343" cy="289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2" y="1143000"/>
            <a:ext cx="4537363" cy="28471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94777" y="4627602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By</a:t>
            </a:r>
          </a:p>
          <a:p>
            <a:r>
              <a:rPr lang="en-US" sz="3600" dirty="0" err="1" smtClean="0"/>
              <a:t>Saranraj</a:t>
            </a:r>
            <a:r>
              <a:rPr lang="en-US" sz="3600" dirty="0" smtClean="0"/>
              <a:t> Kumar </a:t>
            </a:r>
          </a:p>
          <a:p>
            <a:r>
              <a:rPr lang="en-US" sz="3600" dirty="0" err="1" smtClean="0"/>
              <a:t>Motis</a:t>
            </a:r>
            <a:r>
              <a:rPr lang="en-US" sz="3600" dirty="0" smtClean="0"/>
              <a:t> 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7592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84" y="304800"/>
            <a:ext cx="8229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Suspicious User Activity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00"/>
            <a:ext cx="1565564" cy="1172662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42" y="3681283"/>
            <a:ext cx="1552443" cy="1162834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213" y="3741433"/>
            <a:ext cx="1486441" cy="1113396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885" y="3688921"/>
            <a:ext cx="1481932" cy="1110019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920" y="3825949"/>
            <a:ext cx="1486441" cy="11133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2733" y="4953643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Alice</a:t>
            </a:r>
          </a:p>
          <a:p>
            <a:r>
              <a:rPr lang="en-US" dirty="0" smtClean="0"/>
              <a:t>Netherlands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23042" y="4932861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</a:t>
            </a:r>
          </a:p>
          <a:p>
            <a:r>
              <a:rPr lang="en-US" dirty="0" smtClean="0"/>
              <a:t>UK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36613" y="4953643"/>
            <a:ext cx="1558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Frank</a:t>
            </a:r>
          </a:p>
          <a:p>
            <a:r>
              <a:rPr lang="en-US" dirty="0" smtClean="0"/>
              <a:t>France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24508" y="4953642"/>
            <a:ext cx="169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Rose</a:t>
            </a:r>
          </a:p>
          <a:p>
            <a:r>
              <a:rPr lang="en-US" dirty="0" smtClean="0"/>
              <a:t>Denmark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35890" y="4932860"/>
            <a:ext cx="1233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Debby</a:t>
            </a:r>
          </a:p>
          <a:p>
            <a:r>
              <a:rPr lang="en-US" dirty="0" smtClean="0"/>
              <a:t>Germany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1" y="990600"/>
            <a:ext cx="82338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User: John</a:t>
            </a:r>
          </a:p>
          <a:p>
            <a:r>
              <a:rPr lang="en-US" dirty="0" smtClean="0"/>
              <a:t>Country: UAE</a:t>
            </a:r>
          </a:p>
          <a:p>
            <a:r>
              <a:rPr lang="en-US" dirty="0" smtClean="0"/>
              <a:t>-------------------------------------</a:t>
            </a:r>
          </a:p>
          <a:p>
            <a:r>
              <a:rPr lang="en-US" dirty="0" smtClean="0"/>
              <a:t>Risk Score : Increases time to time based on the activity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2733" y="56045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20-02-2018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94442" y="560690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21-02-2018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46885" y="560690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22-02-2018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53801" y="562075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23-02-2018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16629" y="558611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24-02-2018</a:t>
            </a:r>
            <a:endParaRPr lang="en-US" dirty="0"/>
          </a:p>
        </p:txBody>
      </p:sp>
      <p:pic>
        <p:nvPicPr>
          <p:cNvPr id="20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920" y="698323"/>
            <a:ext cx="1565564" cy="11726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59529" y="1867763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</a:t>
            </a:r>
          </a:p>
          <a:p>
            <a:r>
              <a:rPr lang="en-US" dirty="0" smtClean="0"/>
              <a:t>UAE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62294" y="2514094"/>
            <a:ext cx="222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19-02-2018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6362"/>
            <a:ext cx="7218218" cy="8683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2060"/>
                </a:solidFill>
              </a:rPr>
              <a:t>Detecting a suspicious VPN login</a:t>
            </a:r>
            <a:endParaRPr lang="en-US" sz="4000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830"/>
            <a:ext cx="7467600" cy="5105400"/>
          </a:xfrm>
        </p:spPr>
      </p:pic>
      <p:sp>
        <p:nvSpPr>
          <p:cNvPr id="6" name="TextBox 5"/>
          <p:cNvSpPr txBox="1"/>
          <p:nvPr/>
        </p:nvSpPr>
        <p:spPr>
          <a:xfrm>
            <a:off x="7620000" y="7620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Score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96200" y="159783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85809" y="249837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b="1" dirty="0" smtClean="0">
                <a:solidFill>
                  <a:srgbClr val="FFC000"/>
                </a:solidFill>
              </a:rPr>
              <a:t>5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6200" y="3429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3300"/>
                </a:solidFill>
              </a:rPr>
              <a:t>30</a:t>
            </a:r>
            <a:endParaRPr lang="en-US" b="1" dirty="0">
              <a:solidFill>
                <a:srgbClr val="FF33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6200" y="4343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669805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User: John</a:t>
            </a:r>
          </a:p>
          <a:p>
            <a:r>
              <a:rPr lang="en-US" dirty="0"/>
              <a:t>Country: UAE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96200" y="5770418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95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Suspicious User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5720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038600"/>
            <a:ext cx="1143000" cy="50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rgbClr val="002060"/>
                </a:solidFill>
              </a:rPr>
              <a:t>Applications of </a:t>
            </a:r>
            <a:r>
              <a:rPr lang="en-US" sz="4000" dirty="0" smtClean="0">
                <a:solidFill>
                  <a:srgbClr val="002060"/>
                </a:solidFill>
              </a:rPr>
              <a:t>Data </a:t>
            </a:r>
            <a:r>
              <a:rPr lang="en-US" sz="4000" dirty="0">
                <a:solidFill>
                  <a:srgbClr val="002060"/>
                </a:solidFill>
              </a:rPr>
              <a:t>Science-led Techniques for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Microsoft </a:t>
            </a:r>
            <a:r>
              <a:rPr lang="en-US" sz="2400" dirty="0"/>
              <a:t>uses powerful Data Mining Systems to identify Security Threats</a:t>
            </a:r>
          </a:p>
          <a:p>
            <a:r>
              <a:rPr lang="en-US" sz="2400" dirty="0"/>
              <a:t>The cyber security arm RSA of the US big data company </a:t>
            </a:r>
            <a:r>
              <a:rPr lang="en-US" sz="2400" b="1" dirty="0"/>
              <a:t>EMC</a:t>
            </a:r>
            <a:r>
              <a:rPr lang="en-US" sz="2400" dirty="0"/>
              <a:t> uses </a:t>
            </a:r>
            <a:r>
              <a:rPr lang="en-US" sz="2400" dirty="0">
                <a:hlinkClick r:id="rId2"/>
              </a:rPr>
              <a:t>machine learning</a:t>
            </a:r>
            <a:r>
              <a:rPr lang="en-US" sz="2400" dirty="0"/>
              <a:t> and advanced big data analytics methodologies to prevent online </a:t>
            </a:r>
            <a:r>
              <a:rPr lang="en-US" sz="2400" dirty="0" smtClean="0"/>
              <a:t>fraud</a:t>
            </a:r>
          </a:p>
          <a:p>
            <a:r>
              <a:rPr lang="en-US" sz="2400" b="1" dirty="0"/>
              <a:t>European Government</a:t>
            </a:r>
            <a:r>
              <a:rPr lang="en-US" sz="2400" dirty="0"/>
              <a:t> develops POLE Data Model to Store and Record Incidents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8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References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TechGig</a:t>
            </a:r>
            <a:r>
              <a:rPr lang="en-US" dirty="0" smtClean="0">
                <a:hlinkClick r:id="rId2"/>
              </a:rPr>
              <a:t> </a:t>
            </a:r>
            <a:r>
              <a:rPr lang="en-US" dirty="0">
                <a:hlinkClick r:id="rId2"/>
              </a:rPr>
              <a:t>Webinar, Demystifying Security Data Science – Part 1 </a:t>
            </a:r>
            <a:endParaRPr lang="en-US" dirty="0"/>
          </a:p>
          <a:p>
            <a:r>
              <a:rPr lang="en-US" dirty="0" err="1" smtClean="0">
                <a:hlinkClick r:id="rId3"/>
              </a:rPr>
              <a:t>TechGig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Webinar, Demystifying Security Data Science – Part </a:t>
            </a:r>
            <a:r>
              <a:rPr lang="en-US" dirty="0" smtClean="0">
                <a:hlinkClick r:id="rId3"/>
              </a:rPr>
              <a:t>2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www.kdnuggets.com/2015/12/big-data-science-security-fraud-detection.html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1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2060"/>
                </a:solidFill>
              </a:rPr>
              <a:t>Few problems in cyber security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2400" dirty="0" smtClean="0"/>
              <a:t>Malicious external/internet threat (Phishing</a:t>
            </a:r>
            <a:r>
              <a:rPr lang="en-US" sz="2400" dirty="0"/>
              <a:t>, </a:t>
            </a:r>
            <a:r>
              <a:rPr lang="en-US" sz="2400" dirty="0" err="1"/>
              <a:t>Ransomware</a:t>
            </a:r>
            <a:r>
              <a:rPr lang="en-US" sz="2400" dirty="0" smtClean="0"/>
              <a:t>, etc.) </a:t>
            </a:r>
          </a:p>
          <a:p>
            <a:r>
              <a:rPr lang="en-US" sz="2400" dirty="0" smtClean="0"/>
              <a:t>Large Scale Attacks (</a:t>
            </a:r>
            <a:r>
              <a:rPr lang="en-US" sz="2400" dirty="0" err="1" smtClean="0"/>
              <a:t>DDoS</a:t>
            </a:r>
            <a:r>
              <a:rPr lang="en-US" sz="2400" dirty="0" smtClean="0"/>
              <a:t>, Spam campaign, etc. ) </a:t>
            </a:r>
          </a:p>
          <a:p>
            <a:r>
              <a:rPr lang="en-US" sz="2400" dirty="0" smtClean="0"/>
              <a:t>Data Loss (Data Ex-Filtration)</a:t>
            </a:r>
          </a:p>
          <a:p>
            <a:r>
              <a:rPr lang="en-US" sz="2400" dirty="0" smtClean="0"/>
              <a:t>User Behavioral Analytics (user login)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524000"/>
            <a:ext cx="2381248" cy="1600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155623"/>
            <a:ext cx="2438400" cy="133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99" y="3429000"/>
            <a:ext cx="2381249" cy="1466850"/>
          </a:xfrm>
          <a:prstGeom prst="rect">
            <a:avLst/>
          </a:prstGeom>
        </p:spPr>
      </p:pic>
      <p:pic>
        <p:nvPicPr>
          <p:cNvPr id="1026" name="Picture 2" descr="Image result for data exfiltra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8" y="5181599"/>
            <a:ext cx="2381249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114057"/>
            <a:ext cx="2924175" cy="141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1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3000" y="-20782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</a:rPr>
              <a:t>Current Operation Model 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5600" y="2008907"/>
            <a:ext cx="2590800" cy="45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2956213"/>
            <a:ext cx="2590800" cy="45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09455" y="3969327"/>
            <a:ext cx="2590800" cy="45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Investigate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23310" y="4991100"/>
            <a:ext cx="2590800" cy="45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Respond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3927765" y="2499013"/>
            <a:ext cx="304800" cy="47278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3958937" y="4426526"/>
            <a:ext cx="318655" cy="60960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3958937" y="3420340"/>
            <a:ext cx="301336" cy="54898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959" y="4191000"/>
            <a:ext cx="2992582" cy="2057400"/>
          </a:xfrm>
          <a:prstGeom prst="rect">
            <a:avLst/>
          </a:prstGeom>
        </p:spPr>
      </p:pic>
      <p:pic>
        <p:nvPicPr>
          <p:cNvPr id="27" name="Content Placeholder 2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9311"/>
            <a:ext cx="2349640" cy="1352631"/>
          </a:xfr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774120"/>
            <a:ext cx="2973680" cy="20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1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85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2060"/>
                </a:solidFill>
              </a:rPr>
              <a:t>Cost of Cybercrime on the Rise </a:t>
            </a:r>
            <a:endParaRPr lang="en-US" sz="4000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8458200" cy="5181600"/>
          </a:xfrm>
        </p:spPr>
      </p:pic>
    </p:spTree>
    <p:extLst>
      <p:ext uri="{BB962C8B-B14F-4D97-AF65-F5344CB8AC3E}">
        <p14:creationId xmlns:p14="http://schemas.microsoft.com/office/powerpoint/2010/main" val="209452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Current Approach is failing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173" y="2590801"/>
            <a:ext cx="3839538" cy="2438401"/>
          </a:xfrm>
        </p:spPr>
      </p:pic>
      <p:pic>
        <p:nvPicPr>
          <p:cNvPr id="2050" name="Picture 2" descr="Image result for technolog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1"/>
            <a:ext cx="2498917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710" y="935584"/>
            <a:ext cx="2486890" cy="1655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29200"/>
            <a:ext cx="2498917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127" y="5044638"/>
            <a:ext cx="2431473" cy="150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</a:rPr>
              <a:t>What’s happening? Why? 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Security Operations are slow </a:t>
            </a:r>
          </a:p>
          <a:p>
            <a:r>
              <a:rPr lang="en-US" sz="2400" dirty="0" smtClean="0"/>
              <a:t>Reactive operation </a:t>
            </a:r>
          </a:p>
          <a:p>
            <a:r>
              <a:rPr lang="en-US" sz="2400" dirty="0" smtClean="0"/>
              <a:t>Skill Gap </a:t>
            </a:r>
          </a:p>
          <a:p>
            <a:r>
              <a:rPr lang="en-US" sz="2400" dirty="0" smtClean="0"/>
              <a:t>Defending the perimeter no longer enough with mobile, cloud, </a:t>
            </a:r>
            <a:r>
              <a:rPr lang="en-US" sz="2400" dirty="0" err="1" smtClean="0"/>
              <a:t>IoT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67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2060"/>
                </a:solidFill>
              </a:rPr>
              <a:t>Why Data science for security? 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4068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</a:t>
            </a:r>
            <a:r>
              <a:rPr lang="en-US" sz="2400" dirty="0" smtClean="0"/>
              <a:t>ecurity </a:t>
            </a:r>
            <a:r>
              <a:rPr lang="en-US" sz="2400" dirty="0"/>
              <a:t>is a Big Data </a:t>
            </a:r>
            <a:r>
              <a:rPr lang="en-US" sz="2400" dirty="0" smtClean="0"/>
              <a:t>problem</a:t>
            </a:r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000" dirty="0" smtClean="0"/>
              <a:t>We have the data, We know the goal (Security) ….. Data Science is the art       of solving business problems by utilizing data in hand.  </a:t>
            </a:r>
          </a:p>
          <a:p>
            <a:pPr marL="0" indent="0">
              <a:buNone/>
            </a:pPr>
            <a:r>
              <a:rPr lang="en-US" sz="2000" dirty="0" smtClean="0"/>
              <a:t>      Leveraged </a:t>
            </a:r>
            <a:r>
              <a:rPr lang="en-US" sz="2000" dirty="0"/>
              <a:t>Data Science to show use cases analyzing their active directory data, identifying fraud, unapproved file sharing, et</a:t>
            </a:r>
            <a:endParaRPr lang="en-US" sz="20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Find the Unknown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</a:t>
            </a:r>
            <a:r>
              <a:rPr lang="en-US" sz="2000" dirty="0" smtClean="0"/>
              <a:t>The attackers operate from known environment and their job is more predictable.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It’s time for next era- Advanced Security Analysis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Comprehensive</a:t>
            </a:r>
          </a:p>
          <a:p>
            <a:r>
              <a:rPr lang="en-US" sz="2400" dirty="0" smtClean="0"/>
              <a:t>Accurate </a:t>
            </a:r>
          </a:p>
          <a:p>
            <a:r>
              <a:rPr lang="en-US" sz="2400" dirty="0" smtClean="0"/>
              <a:t>Proactive </a:t>
            </a:r>
          </a:p>
          <a:p>
            <a:r>
              <a:rPr lang="en-US" sz="2400" dirty="0" smtClean="0"/>
              <a:t>Faster </a:t>
            </a:r>
          </a:p>
          <a:p>
            <a:r>
              <a:rPr lang="en-US" sz="2400" dirty="0" smtClean="0"/>
              <a:t>Context Awareness</a:t>
            </a:r>
          </a:p>
          <a:p>
            <a:r>
              <a:rPr lang="en-US" sz="2400" dirty="0" smtClean="0"/>
              <a:t>Adaptive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752600"/>
            <a:ext cx="5791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5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2060"/>
                </a:solidFill>
              </a:rPr>
              <a:t>Data Sources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Endpoints:</a:t>
            </a:r>
            <a:r>
              <a:rPr lang="en-US" dirty="0"/>
              <a:t> Processes, applications, host-based IDS alerts, file system changes, registry changes, operating system logs, anti-virus alerts.</a:t>
            </a:r>
          </a:p>
          <a:p>
            <a:r>
              <a:rPr lang="en-US" b="1" dirty="0"/>
              <a:t>Network:</a:t>
            </a:r>
            <a:r>
              <a:rPr lang="en-US" dirty="0"/>
              <a:t> Network packets and flows, network IDS/IPS alerts, network topology, firewall logs, HTTP proxy logs, DNS logs, </a:t>
            </a:r>
            <a:r>
              <a:rPr lang="en-US" dirty="0" err="1"/>
              <a:t>Netflow</a:t>
            </a:r>
            <a:r>
              <a:rPr lang="en-US" dirty="0"/>
              <a:t>, Bro logs.</a:t>
            </a:r>
          </a:p>
          <a:p>
            <a:r>
              <a:rPr lang="en-US" b="1" dirty="0"/>
              <a:t>Authentication:</a:t>
            </a:r>
            <a:r>
              <a:rPr lang="en-US" dirty="0"/>
              <a:t> Windows/Mac/Linux authentication logs, Windows security logs, Active directory logs, Privilege user management logs.</a:t>
            </a:r>
          </a:p>
          <a:p>
            <a:r>
              <a:rPr lang="en-US" b="1" dirty="0"/>
              <a:t>Threat Intelligence:</a:t>
            </a:r>
            <a:r>
              <a:rPr lang="en-US" dirty="0"/>
              <a:t> Indicators of compromise, malicious domain names, IP addresses from peer organizations and open source communities, malware signatures.</a:t>
            </a:r>
          </a:p>
          <a:p>
            <a:r>
              <a:rPr lang="en-US" b="1" dirty="0"/>
              <a:t>Asset management logs</a:t>
            </a:r>
            <a:endParaRPr lang="en-US" dirty="0"/>
          </a:p>
          <a:p>
            <a:r>
              <a:rPr lang="en-US" b="1" dirty="0"/>
              <a:t>Vulnerability logs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293</Words>
  <Application>Microsoft Office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DATA SCIENCE FOR CYBER SECURITY</vt:lpstr>
      <vt:lpstr>Few problems in cyber security</vt:lpstr>
      <vt:lpstr>Current Operation Model </vt:lpstr>
      <vt:lpstr>Cost of Cybercrime on the Rise </vt:lpstr>
      <vt:lpstr>Current Approach is failing </vt:lpstr>
      <vt:lpstr>What’s happening? Why? </vt:lpstr>
      <vt:lpstr>Why Data science for security? </vt:lpstr>
      <vt:lpstr>It’s time for next era- Advanced Security Analysis</vt:lpstr>
      <vt:lpstr>Data Sources</vt:lpstr>
      <vt:lpstr>Suspicious User Activity</vt:lpstr>
      <vt:lpstr>Detecting a suspicious VPN login</vt:lpstr>
      <vt:lpstr>Suspicious User Activity</vt:lpstr>
      <vt:lpstr>Applications of Data Science-led Techniques for Security</vt:lpstr>
      <vt:lpstr> 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SECURITY</dc:title>
  <dc:creator>Windows User</dc:creator>
  <cp:lastModifiedBy>Windows User</cp:lastModifiedBy>
  <cp:revision>32</cp:revision>
  <dcterms:created xsi:type="dcterms:W3CDTF">2018-02-28T18:18:25Z</dcterms:created>
  <dcterms:modified xsi:type="dcterms:W3CDTF">2018-03-05T16:15:27Z</dcterms:modified>
</cp:coreProperties>
</file>