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64" r:id="rId3"/>
    <p:sldId id="362" r:id="rId4"/>
    <p:sldId id="363" r:id="rId5"/>
    <p:sldId id="365" r:id="rId6"/>
    <p:sldId id="366" r:id="rId7"/>
    <p:sldId id="367" r:id="rId8"/>
    <p:sldId id="368" r:id="rId9"/>
    <p:sldId id="382" r:id="rId10"/>
    <p:sldId id="381" r:id="rId11"/>
    <p:sldId id="369" r:id="rId12"/>
    <p:sldId id="370" r:id="rId13"/>
    <p:sldId id="374" r:id="rId14"/>
    <p:sldId id="375" r:id="rId15"/>
    <p:sldId id="372" r:id="rId16"/>
    <p:sldId id="379" r:id="rId17"/>
    <p:sldId id="378" r:id="rId18"/>
    <p:sldId id="376" r:id="rId19"/>
    <p:sldId id="380" r:id="rId20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06" autoAdjust="0"/>
    <p:restoredTop sz="93348" autoAdjust="0"/>
  </p:normalViewPr>
  <p:slideViewPr>
    <p:cSldViewPr snapToGrid="0">
      <p:cViewPr varScale="1">
        <p:scale>
          <a:sx n="85" d="100"/>
          <a:sy n="85" d="100"/>
        </p:scale>
        <p:origin x="1746" y="9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10169-9691-4474-8A4B-19A90DE42561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4472B-7314-4ACF-9BD4-4DD0F5768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99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288F9-36DB-42F4-8D99-FC6C729829DC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50900"/>
            <a:ext cx="3055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A4B1-68A9-452A-993C-C88FF75B6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8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285-97F1-4167-A1C0-877473EC5878}" type="datetime1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8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0789-6DE7-4DEF-8D10-9C417EA2254D}" type="datetime1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D02-23D4-400D-85E4-BA30CAD8977B}" type="datetime1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5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5426"/>
            <a:ext cx="7886700" cy="610234"/>
          </a:xfrm>
        </p:spPr>
        <p:txBody>
          <a:bodyPr>
            <a:noAutofit/>
          </a:bodyPr>
          <a:lstStyle>
            <a:lvl1pPr algn="ctr">
              <a:defRPr sz="32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480971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1pPr>
            <a:lvl2pPr>
              <a:defRPr sz="16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2pPr>
            <a:lvl3pPr>
              <a:defRPr sz="14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3pPr>
            <a:lvl4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4pPr>
            <a:lvl5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0C7E-E08F-4A60-8AC4-92BD9C8D7AB7}" type="datetime1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3059" y="87090"/>
            <a:ext cx="20574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FE67DE-5BF6-49D0-BF7A-76F5E776BC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17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60F2-ABB1-4DFD-8496-BD501D720032}" type="datetime1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05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904F-5250-4828-AA9F-FD8D0F00958A}" type="datetime1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3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9DEB-A34C-4644-BCD4-DCC4FF195F5F}" type="datetime1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6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4EB7-E40E-402A-A75A-82B22610D114}" type="datetime1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6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69EC-6D12-4817-A0D1-B2EECA7FA19E}" type="datetime1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E470-6514-4E29-99B7-E66E85A47A30}" type="datetime1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8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5135-BA18-4F1C-92EA-97E459F62ACE}" type="datetime1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408C-7D7F-4A92-9491-E5C9D648456F}" type="datetime1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rlesq34/pointnet2" TargetMode="External"/><Relationship Id="rId2" Type="http://schemas.openxmlformats.org/officeDocument/2006/relationships/hyperlink" Target="https://github.com/charlesq34/point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oicland/superpoint_graph" TargetMode="External"/><Relationship Id="rId4" Type="http://schemas.openxmlformats.org/officeDocument/2006/relationships/hyperlink" Target="http://www.semantic3d.ne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s.igp.ethz.ch/" TargetMode="External"/><Relationship Id="rId2" Type="http://schemas.openxmlformats.org/officeDocument/2006/relationships/hyperlink" Target="http://www.semantic3d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uildingparser.stanford.edu/datase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s.nyu.edu/~silberman/datasets/nyu_depth_v2.html" TargetMode="External"/><Relationship Id="rId2" Type="http://schemas.openxmlformats.org/officeDocument/2006/relationships/hyperlink" Target="http://www.cs.cmu.edu/~vmr/datasets/oakland_3d/cvpr09/d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2.isprs.org/commissions/comm3/wg4/3d-semantic-labeling.html" TargetMode="External"/><Relationship Id="rId5" Type="http://schemas.openxmlformats.org/officeDocument/2006/relationships/hyperlink" Target="http://data.ign.fr/benchmarks/UrbanAnalysis/" TargetMode="External"/><Relationship Id="rId4" Type="http://schemas.openxmlformats.org/officeDocument/2006/relationships/hyperlink" Target="http://www.acfr.usyd.edu.au/papers/SydneyUrbanObjectsDataset.s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tanford.edu/~rqi/pointne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tanford.edu/~rqi/pointnet2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rku-ausml/deep3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mantic3d.net/" TargetMode="External"/><Relationship Id="rId2" Type="http://schemas.openxmlformats.org/officeDocument/2006/relationships/hyperlink" Target="https://github.com/loicland/superpoint_grap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orku-ausml/deep3d/wiki/Related-works" TargetMode="External"/><Relationship Id="rId5" Type="http://schemas.openxmlformats.org/officeDocument/2006/relationships/hyperlink" Target="https://github.com/kujason/avod" TargetMode="External"/><Relationship Id="rId4" Type="http://schemas.openxmlformats.org/officeDocument/2006/relationships/hyperlink" Target="https://github.com/charlesq34/pointnet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25602"/>
            <a:ext cx="9144000" cy="1598036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latin typeface="MS Reference Sans Serif" panose="020B060403050404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Plan for 3D Deep</a:t>
            </a:r>
            <a:endParaRPr lang="ko-KR" altLang="en-US" sz="3200" dirty="0">
              <a:latin typeface="MS Reference Sans Serif" panose="020B060403050404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6385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MS Reference Sans Serif" panose="020B0604030504040204" pitchFamily="34" charset="0"/>
              </a:rPr>
              <a:t>Jungwon</a:t>
            </a:r>
            <a:r>
              <a:rPr lang="en-US" altLang="ko-KR" dirty="0">
                <a:latin typeface="MS Reference Sans Serif" panose="020B0604030504040204" pitchFamily="34" charset="0"/>
              </a:rPr>
              <a:t> Kang, Maryam </a:t>
            </a:r>
            <a:r>
              <a:rPr lang="en-US" altLang="ko-KR" dirty="0" err="1">
                <a:latin typeface="MS Reference Sans Serif" panose="020B0604030504040204" pitchFamily="34" charset="0"/>
              </a:rPr>
              <a:t>Jameela</a:t>
            </a:r>
            <a:r>
              <a:rPr lang="en-US" altLang="ko-KR" dirty="0">
                <a:latin typeface="MS Reference Sans Serif" panose="020B0604030504040204" pitchFamily="34" charset="0"/>
              </a:rPr>
              <a:t>, </a:t>
            </a:r>
            <a:r>
              <a:rPr lang="en-US" altLang="ko-KR" dirty="0" err="1">
                <a:latin typeface="MS Reference Sans Serif" panose="020B0604030504040204" pitchFamily="34" charset="0"/>
              </a:rPr>
              <a:t>Razieh</a:t>
            </a:r>
            <a:r>
              <a:rPr lang="en-US" altLang="ko-KR" dirty="0">
                <a:latin typeface="MS Reference Sans Serif" panose="020B0604030504040204" pitchFamily="34" charset="0"/>
              </a:rPr>
              <a:t> </a:t>
            </a:r>
            <a:r>
              <a:rPr lang="en-US" altLang="ko-KR" dirty="0" err="1">
                <a:latin typeface="MS Reference Sans Serif" panose="020B0604030504040204" pitchFamily="34" charset="0"/>
              </a:rPr>
              <a:t>Ramak</a:t>
            </a:r>
            <a:endParaRPr lang="en-US" altLang="ko-KR" dirty="0">
              <a:latin typeface="MS Reference Sans Serif" panose="020B0604030504040204" pitchFamily="34" charset="0"/>
            </a:endParaRPr>
          </a:p>
          <a:p>
            <a:endParaRPr lang="en-US" altLang="ko-KR" dirty="0">
              <a:latin typeface="MS Reference Sans Serif" panose="020B0604030504040204" pitchFamily="34" charset="0"/>
            </a:endParaRPr>
          </a:p>
          <a:p>
            <a:r>
              <a:rPr lang="en-US" altLang="ko-KR" dirty="0">
                <a:latin typeface="MS Reference Sans Serif" panose="020B0604030504040204" pitchFamily="34" charset="0"/>
              </a:rPr>
              <a:t>Sept 30 2018</a:t>
            </a:r>
            <a:endParaRPr lang="ko-KR" altLang="en-US" dirty="0">
              <a:latin typeface="MS Reference Sans Serif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8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Clarifying the Task </a:t>
            </a:r>
            <a:endParaRPr lang="ko-KR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115044"/>
              </p:ext>
            </p:extLst>
          </p:nvPr>
        </p:nvGraphicFramePr>
        <p:xfrm>
          <a:off x="628650" y="1953419"/>
          <a:ext cx="7886700" cy="295116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560798454"/>
                    </a:ext>
                  </a:extLst>
                </a:gridCol>
              </a:tblGrid>
              <a:tr h="532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used for</a:t>
                      </a:r>
                      <a:r>
                        <a:rPr lang="en-US" altLang="ko-K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training? </a:t>
                      </a:r>
                      <a:endParaRPr lang="ko-KR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554180"/>
                  </a:ext>
                </a:extLst>
              </a:tr>
              <a:tr h="942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kind of dataset will be used?</a:t>
                      </a:r>
                    </a:p>
                    <a:p>
                      <a:pPr latinLnBrk="1"/>
                      <a:r>
                        <a:rPr lang="en-US" altLang="ko-K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Mobile data /</a:t>
                      </a:r>
                      <a:r>
                        <a:rPr lang="en-US" altLang="ko-K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airborne lasers /</a:t>
                      </a:r>
                      <a:r>
                        <a:rPr lang="en-US" altLang="ko-K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hybrid dataset mixture of both.</a:t>
                      </a:r>
                      <a:endParaRPr lang="ko-KR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363751"/>
                  </a:ext>
                </a:extLst>
              </a:tr>
              <a:tr h="942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kind of environment?</a:t>
                      </a:r>
                    </a:p>
                    <a:p>
                      <a:pPr latinLnBrk="1"/>
                      <a:r>
                        <a:rPr lang="en-US" altLang="ko-K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Indoor /</a:t>
                      </a:r>
                      <a:r>
                        <a:rPr lang="en-US" altLang="ko-K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Outdoor or</a:t>
                      </a:r>
                      <a:r>
                        <a:rPr lang="en-US" altLang="ko-K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Urban / Rural /</a:t>
                      </a:r>
                      <a:r>
                        <a:rPr lang="en-US" altLang="ko-K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Forest</a:t>
                      </a:r>
                      <a:endParaRPr lang="ko-KR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479227"/>
                  </a:ext>
                </a:extLst>
              </a:tr>
              <a:tr h="532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object classes?</a:t>
                      </a:r>
                      <a:endParaRPr lang="ko-KR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97564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02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2C5A-0930-473B-8AA9-EFDC306F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7DD7-3B0D-4BC3-A89E-D9552888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Point cloud segmentation</a:t>
            </a:r>
          </a:p>
          <a:p>
            <a:pPr lvl="1"/>
            <a:r>
              <a:rPr lang="en-CA" altLang="ko-KR" dirty="0" err="1"/>
              <a:t>PointNet</a:t>
            </a:r>
            <a:r>
              <a:rPr lang="en-CA" altLang="ko-KR" dirty="0"/>
              <a:t>: Deep Learning on Point Sets for 3D Classification and Segmentation</a:t>
            </a:r>
            <a:br>
              <a:rPr lang="en-CA" altLang="ko-KR" dirty="0"/>
            </a:br>
            <a:r>
              <a:rPr lang="en-CA" altLang="ko-KR" dirty="0">
                <a:hlinkClick r:id="rId2"/>
              </a:rPr>
              <a:t>https://github.com/charlesq34/pointnet</a:t>
            </a:r>
            <a:r>
              <a:rPr lang="en-CA" altLang="ko-KR" dirty="0"/>
              <a:t/>
            </a:r>
            <a:br>
              <a:rPr lang="en-CA" altLang="ko-KR" dirty="0"/>
            </a:br>
            <a:r>
              <a:rPr lang="en-CA" altLang="ko-KR" dirty="0"/>
              <a:t>*Both used in the two following papers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PointNet</a:t>
            </a:r>
            <a:r>
              <a:rPr lang="en-US" altLang="ko-KR" dirty="0"/>
              <a:t>++: deep hierarchical feature learning on point sets </a:t>
            </a:r>
            <a:br>
              <a:rPr lang="en-US" altLang="ko-KR" dirty="0"/>
            </a:br>
            <a:r>
              <a:rPr lang="en-US" altLang="ko-KR" dirty="0"/>
              <a:t>in a metric space</a:t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https://github.com/charlesq34/pointnet2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*Rank 4 in </a:t>
            </a:r>
            <a:r>
              <a:rPr lang="en-US" altLang="ko-KR" dirty="0">
                <a:hlinkClick r:id="rId4"/>
              </a:rPr>
              <a:t>http://www.semantic3d.net/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Large-scale point cloud segmentation with </a:t>
            </a:r>
            <a:r>
              <a:rPr lang="en-US" altLang="ko-KR" dirty="0" err="1"/>
              <a:t>superpoint</a:t>
            </a:r>
            <a:r>
              <a:rPr lang="en-US" altLang="ko-KR" dirty="0"/>
              <a:t> graphs </a:t>
            </a:r>
            <a:br>
              <a:rPr lang="en-US" altLang="ko-KR" dirty="0"/>
            </a:br>
            <a:r>
              <a:rPr lang="en-US" altLang="ko-KR" dirty="0">
                <a:hlinkClick r:id="rId5"/>
              </a:rPr>
              <a:t>https://github.com/loicland/superpoint_graph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*Rank 1 in </a:t>
            </a:r>
            <a:r>
              <a:rPr lang="en-US" altLang="ko-KR" dirty="0">
                <a:hlinkClick r:id="rId4"/>
              </a:rPr>
              <a:t>http://www.semantic3d.net/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CA" altLang="ko-KR" dirty="0"/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DD8E4-2E6A-4CE8-85E5-D52CAE6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96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2C5A-0930-473B-8AA9-EFDC306F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Publicly Available Dataset </a:t>
            </a:r>
            <a:r>
              <a:rPr lang="en-CA" baseline="30000" dirty="0"/>
              <a:t>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7DD7-3B0D-4BC3-A89E-D9552888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Semantic3D</a:t>
            </a:r>
          </a:p>
          <a:p>
            <a:pPr lvl="1"/>
            <a:r>
              <a:rPr lang="en-CA" dirty="0"/>
              <a:t>LiDAR dataset with over 3 billion points from a variety of </a:t>
            </a:r>
            <a:br>
              <a:rPr lang="en-CA" dirty="0"/>
            </a:br>
            <a:r>
              <a:rPr lang="en-CA" dirty="0"/>
              <a:t>urban and rural scenes.</a:t>
            </a:r>
          </a:p>
          <a:p>
            <a:pPr lvl="1"/>
            <a:r>
              <a:rPr lang="en-CA" dirty="0">
                <a:hlinkClick r:id="rId2"/>
              </a:rPr>
              <a:t>http://www.semantic3d.net/</a:t>
            </a:r>
            <a:endParaRPr lang="en-CA" dirty="0"/>
          </a:p>
          <a:p>
            <a:pPr lvl="1"/>
            <a:r>
              <a:rPr lang="en-CA" dirty="0"/>
              <a:t>Managed by ETH (</a:t>
            </a:r>
            <a:r>
              <a:rPr lang="en-CA" dirty="0">
                <a:hlinkClick r:id="rId3"/>
              </a:rPr>
              <a:t>http://www.prs.igp.ethz.ch/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8 class labels, namely {1: man-made terrain, 2: natural terrain, </a:t>
            </a:r>
            <a:br>
              <a:rPr lang="en-CA" dirty="0"/>
            </a:br>
            <a:r>
              <a:rPr lang="en-CA" dirty="0"/>
              <a:t>3: high vegetation, 4: low vegetation, 5: buildings, 6: hard scape, </a:t>
            </a:r>
            <a:br>
              <a:rPr lang="en-CA" dirty="0"/>
            </a:br>
            <a:r>
              <a:rPr lang="en-CA" dirty="0"/>
              <a:t>7: scanning artefacts, 8: cars}.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DD8E4-2E6A-4CE8-85E5-D52CAE6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Picture 5" descr="A picture containing tree&#10;&#10;Description generated with very high confidence">
            <a:extLst>
              <a:ext uri="{FF2B5EF4-FFF2-40B4-BE49-F238E27FC236}">
                <a16:creationId xmlns:a16="http://schemas.microsoft.com/office/drawing/2014/main" id="{5AF13CE8-D1C8-45ED-82D2-31DBFF5B46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5" b="2859"/>
          <a:stretch/>
        </p:blipFill>
        <p:spPr>
          <a:xfrm>
            <a:off x="1486634" y="3625347"/>
            <a:ext cx="6170732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4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2C5A-0930-473B-8AA9-EFDC306F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Publicly Available Dataset </a:t>
            </a:r>
            <a:r>
              <a:rPr lang="en-CA" baseline="30000" dirty="0"/>
              <a:t>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7DD7-3B0D-4BC3-A89E-D9552888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8172000" cy="4809717"/>
          </a:xfrm>
        </p:spPr>
        <p:txBody>
          <a:bodyPr/>
          <a:lstStyle/>
          <a:p>
            <a:r>
              <a:rPr lang="en-CA" dirty="0"/>
              <a:t>S3DIS (Stanford Large-Scale 3D Indoor Space)</a:t>
            </a:r>
          </a:p>
          <a:p>
            <a:pPr lvl="1"/>
            <a:r>
              <a:rPr lang="en-CA" dirty="0"/>
              <a:t>3D RGB point clouds of six floors from three different buildings</a:t>
            </a:r>
          </a:p>
          <a:p>
            <a:pPr lvl="1"/>
            <a:r>
              <a:rPr lang="en-CA" dirty="0">
                <a:hlinkClick r:id="rId2"/>
              </a:rPr>
              <a:t>http://buildingparser.stanford.edu/dataset.html</a:t>
            </a:r>
            <a:endParaRPr lang="en-CA" dirty="0"/>
          </a:p>
          <a:p>
            <a:pPr lvl="1"/>
            <a:r>
              <a:rPr lang="en-CA" dirty="0"/>
              <a:t>Currently, </a:t>
            </a:r>
            <a:r>
              <a:rPr lang="en-CA" i="1" dirty="0">
                <a:solidFill>
                  <a:srgbClr val="0000FF"/>
                </a:solidFill>
              </a:rPr>
              <a:t>2D-3D-S dataset</a:t>
            </a:r>
            <a:r>
              <a:rPr lang="en-CA" dirty="0"/>
              <a:t> is newly released.</a:t>
            </a:r>
          </a:p>
          <a:p>
            <a:pPr lvl="1"/>
            <a:r>
              <a:rPr lang="en-CA" dirty="0"/>
              <a:t>13 object classes (ceiling, floor, wall, beam, column, window, door, </a:t>
            </a:r>
            <a:br>
              <a:rPr lang="en-CA" dirty="0"/>
            </a:br>
            <a:r>
              <a:rPr lang="en-CA" dirty="0"/>
              <a:t>and movable elements: table, chair, sofa, bookcase, board and clutter for all other elements)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DD8E4-2E6A-4CE8-85E5-D52CAE6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4E5E6C-66C1-4F75-B0E9-19F5565374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22" y="3461368"/>
            <a:ext cx="3856556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4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8ACC-7EB5-4201-A89C-97CB6D71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Publicly Available Dataset </a:t>
            </a:r>
            <a:r>
              <a:rPr lang="en-CA" baseline="30000" dirty="0" smtClean="0"/>
              <a:t>(3/3</a:t>
            </a:r>
            <a:r>
              <a:rPr lang="en-CA" baseline="30000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303C-B1F2-4EE3-B643-E94E2E2D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367246"/>
            <a:ext cx="8280000" cy="4809717"/>
          </a:xfrm>
        </p:spPr>
        <p:txBody>
          <a:bodyPr/>
          <a:lstStyle/>
          <a:p>
            <a:r>
              <a:rPr lang="en-CA" dirty="0" err="1"/>
              <a:t>Etc</a:t>
            </a:r>
            <a:endParaRPr lang="en-CA" dirty="0"/>
          </a:p>
          <a:p>
            <a:pPr lvl="1"/>
            <a:r>
              <a:rPr lang="en-CA" dirty="0"/>
              <a:t>Oakland 3-D Point Cloud Dataset (2009)</a:t>
            </a:r>
          </a:p>
          <a:p>
            <a:pPr lvl="2"/>
            <a:r>
              <a:rPr lang="en-CA" dirty="0">
                <a:hlinkClick r:id="rId2"/>
              </a:rPr>
              <a:t>http://www.cs.cmu.edu/~vmr/datasets/oakland_3d/cvpr09/doc/</a:t>
            </a:r>
            <a:endParaRPr lang="en-CA" dirty="0"/>
          </a:p>
          <a:p>
            <a:pPr lvl="2"/>
            <a:endParaRPr lang="en-CA" dirty="0"/>
          </a:p>
          <a:p>
            <a:pPr lvl="1"/>
            <a:r>
              <a:rPr lang="en-CA" dirty="0"/>
              <a:t>NYU Depth Dataset V2 (2012)</a:t>
            </a:r>
          </a:p>
          <a:p>
            <a:pPr lvl="2"/>
            <a:r>
              <a:rPr lang="en-CA" dirty="0">
                <a:hlinkClick r:id="rId3"/>
              </a:rPr>
              <a:t>https://cs.nyu.edu/~silberman/datasets/nyu_depth_v2.html</a:t>
            </a:r>
            <a:endParaRPr lang="en-CA" dirty="0"/>
          </a:p>
          <a:p>
            <a:pPr lvl="2"/>
            <a:endParaRPr lang="en-CA" dirty="0"/>
          </a:p>
          <a:p>
            <a:pPr lvl="1"/>
            <a:r>
              <a:rPr lang="en-CA" dirty="0"/>
              <a:t>Sydney Urban Objects data set</a:t>
            </a:r>
          </a:p>
          <a:p>
            <a:pPr lvl="2"/>
            <a:r>
              <a:rPr lang="en-CA" dirty="0">
                <a:hlinkClick r:id="rId4"/>
              </a:rPr>
              <a:t>http://www.acfr.usyd.edu.au/papers/SydneyUrbanObjectsDataset.shtml</a:t>
            </a:r>
            <a:endParaRPr lang="en-CA" dirty="0"/>
          </a:p>
          <a:p>
            <a:pPr lvl="2"/>
            <a:endParaRPr lang="en-CA" dirty="0"/>
          </a:p>
          <a:p>
            <a:pPr lvl="1"/>
            <a:r>
              <a:rPr lang="en-CA" dirty="0" err="1"/>
              <a:t>IQmulus</a:t>
            </a:r>
            <a:r>
              <a:rPr lang="en-CA" dirty="0"/>
              <a:t> &amp; </a:t>
            </a:r>
            <a:r>
              <a:rPr lang="en-CA" dirty="0" err="1"/>
              <a:t>TerraMobilita</a:t>
            </a:r>
            <a:r>
              <a:rPr lang="en-CA" dirty="0"/>
              <a:t> Contest</a:t>
            </a:r>
          </a:p>
          <a:p>
            <a:pPr lvl="2"/>
            <a:r>
              <a:rPr lang="fr-FR" dirty="0"/>
              <a:t>Mobile laser scans (MLS) in dense </a:t>
            </a:r>
            <a:r>
              <a:rPr lang="fr-FR" dirty="0" err="1"/>
              <a:t>urban</a:t>
            </a:r>
            <a:r>
              <a:rPr lang="fr-FR" dirty="0"/>
              <a:t> </a:t>
            </a:r>
            <a:r>
              <a:rPr lang="fr-FR" dirty="0" err="1"/>
              <a:t>environments</a:t>
            </a:r>
            <a:endParaRPr lang="en-CA" dirty="0"/>
          </a:p>
          <a:p>
            <a:pPr lvl="2"/>
            <a:r>
              <a:rPr lang="en-CA" dirty="0">
                <a:hlinkClick r:id="rId5"/>
              </a:rPr>
              <a:t>http://data.ign.fr/benchmarks/UrbanAnalysis/</a:t>
            </a:r>
            <a:endParaRPr lang="en-CA" dirty="0"/>
          </a:p>
          <a:p>
            <a:pPr lvl="2"/>
            <a:endParaRPr lang="en-CA" dirty="0"/>
          </a:p>
          <a:p>
            <a:pPr lvl="1"/>
            <a:r>
              <a:rPr lang="en-CA" dirty="0"/>
              <a:t>Vaihingen3D airborne benchmark</a:t>
            </a:r>
          </a:p>
          <a:p>
            <a:pPr lvl="2"/>
            <a:r>
              <a:rPr lang="en-CA" dirty="0">
                <a:hlinkClick r:id="rId6"/>
              </a:rPr>
              <a:t>http://www2.isprs.org/commissions/comm3/wg4/3d-semantic-labeling.html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59AB2-A301-43A8-A2E1-83868E07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039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2C5A-0930-473B-8AA9-EFDC306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5426"/>
            <a:ext cx="7886700" cy="610234"/>
          </a:xfrm>
        </p:spPr>
        <p:txBody>
          <a:bodyPr/>
          <a:lstStyle/>
          <a:p>
            <a:r>
              <a:rPr lang="en-CA"/>
              <a:t>PointNet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7DD7-3B0D-4BC3-A89E-D9552888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1080000"/>
          </a:xfrm>
        </p:spPr>
        <p:txBody>
          <a:bodyPr/>
          <a:lstStyle/>
          <a:p>
            <a:r>
              <a:rPr lang="en-CA" dirty="0"/>
              <a:t>Architecture</a:t>
            </a:r>
          </a:p>
          <a:p>
            <a:pPr lvl="1"/>
            <a:r>
              <a:rPr lang="en-CA" dirty="0">
                <a:hlinkClick r:id="rId2"/>
              </a:rPr>
              <a:t>http://stanford.edu/~rqi/pointnet/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DD8E4-2E6A-4CE8-85E5-D52CAE6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3059" y="87090"/>
            <a:ext cx="2057400" cy="365125"/>
          </a:xfrm>
        </p:spPr>
        <p:txBody>
          <a:bodyPr/>
          <a:lstStyle/>
          <a:p>
            <a:fld id="{25FE67DE-5BF6-49D0-BF7A-76F5E776BCA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7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24578DE8-0643-4137-8E5B-CF570E76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02" y="2203331"/>
            <a:ext cx="7881197" cy="288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46C25DC-82FF-45C6-AB3E-95895EF5AE88}"/>
              </a:ext>
            </a:extLst>
          </p:cNvPr>
          <p:cNvSpPr/>
          <p:nvPr/>
        </p:nvSpPr>
        <p:spPr>
          <a:xfrm>
            <a:off x="7291350" y="6171582"/>
            <a:ext cx="1224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CVPR 2017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44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C872-34BC-47FC-BE58-40B18A26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PointNet</a:t>
            </a:r>
            <a:r>
              <a:rPr lang="en-CA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62EB-EA4F-4B97-885F-7BB6F2DA9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1440000"/>
          </a:xfrm>
        </p:spPr>
        <p:txBody>
          <a:bodyPr/>
          <a:lstStyle/>
          <a:p>
            <a:r>
              <a:rPr lang="en-CA" dirty="0"/>
              <a:t>Hierarchical Feature Learning Architecture</a:t>
            </a:r>
          </a:p>
          <a:p>
            <a:pPr lvl="1"/>
            <a:r>
              <a:rPr lang="en-CA" dirty="0">
                <a:hlinkClick r:id="rId2"/>
              </a:rPr>
              <a:t>http://stanford.edu/~rqi/pointnet2/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99592-B989-40E2-8773-9FB79FF6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3559FF0-FC45-4CAC-BAAC-34469E9D3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71" y="2291313"/>
            <a:ext cx="7640459" cy="324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6104C6-992B-4F6E-8432-A8550DED247E}"/>
              </a:ext>
            </a:extLst>
          </p:cNvPr>
          <p:cNvSpPr/>
          <p:nvPr/>
        </p:nvSpPr>
        <p:spPr>
          <a:xfrm>
            <a:off x="7291350" y="6171582"/>
            <a:ext cx="1224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NIPS 2017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778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2C5A-0930-473B-8AA9-EFDC306F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Superpoint</a:t>
            </a:r>
            <a:r>
              <a:rPr lang="en-CA" dirty="0"/>
              <a:t> Graph </a:t>
            </a:r>
            <a:r>
              <a:rPr lang="en-CA" baseline="30000" dirty="0"/>
              <a:t>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7DD7-3B0D-4BC3-A89E-D9552888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1080000"/>
          </a:xfrm>
        </p:spPr>
        <p:txBody>
          <a:bodyPr/>
          <a:lstStyle/>
          <a:p>
            <a:r>
              <a:rPr lang="en-CA" dirty="0"/>
              <a:t>Individual steps in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DD8E4-2E6A-4CE8-85E5-D52CAE6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7" name="Picture 6" descr="A picture containing text, map&#10;&#10;Description generated with high confidence">
            <a:extLst>
              <a:ext uri="{FF2B5EF4-FFF2-40B4-BE49-F238E27FC236}">
                <a16:creationId xmlns:a16="http://schemas.microsoft.com/office/drawing/2014/main" id="{E35E069D-FBBB-4224-A197-587CD66E3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1" y="2567231"/>
            <a:ext cx="8594699" cy="162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4C450E-621B-476F-9277-98DA644E4BD3}"/>
              </a:ext>
            </a:extLst>
          </p:cNvPr>
          <p:cNvSpPr/>
          <p:nvPr/>
        </p:nvSpPr>
        <p:spPr>
          <a:xfrm>
            <a:off x="7291350" y="6171582"/>
            <a:ext cx="1224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CVPR 2018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5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2C5A-0930-473B-8AA9-EFDC306F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Superpoint</a:t>
            </a:r>
            <a:r>
              <a:rPr lang="en-CA" dirty="0"/>
              <a:t> Graph </a:t>
            </a:r>
            <a:r>
              <a:rPr lang="en-CA" baseline="30000" dirty="0"/>
              <a:t>(2/2)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DD8E4-2E6A-4CE8-85E5-D52CAE6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18422C2-1D5C-42BD-BC89-5B1FC098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11" y="1857156"/>
            <a:ext cx="8218379" cy="2520000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07D25AA-69F0-4531-B9FA-747F3F7DB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0" y="4842754"/>
            <a:ext cx="8109080" cy="64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75B682-FB6E-416A-AF8B-8B1384F180C6}"/>
              </a:ext>
            </a:extLst>
          </p:cNvPr>
          <p:cNvSpPr/>
          <p:nvPr/>
        </p:nvSpPr>
        <p:spPr>
          <a:xfrm>
            <a:off x="7291350" y="6171582"/>
            <a:ext cx="1224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CVPR 2018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009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BBE6-E458-4C11-8B22-F408B500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C8B33-2206-437E-A781-4F3C9C5F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56459"/>
              </p:ext>
            </p:extLst>
          </p:nvPr>
        </p:nvGraphicFramePr>
        <p:xfrm>
          <a:off x="612000" y="1780540"/>
          <a:ext cx="7920000" cy="32969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33513">
                  <a:extLst>
                    <a:ext uri="{9D8B030D-6E8A-4147-A177-3AD203B41FA5}">
                      <a16:colId xmlns:a16="http://schemas.microsoft.com/office/drawing/2014/main" val="11936445"/>
                    </a:ext>
                  </a:extLst>
                </a:gridCol>
                <a:gridCol w="2845865">
                  <a:extLst>
                    <a:ext uri="{9D8B030D-6E8A-4147-A177-3AD203B41FA5}">
                      <a16:colId xmlns:a16="http://schemas.microsoft.com/office/drawing/2014/main" val="183191182"/>
                    </a:ext>
                  </a:extLst>
                </a:gridCol>
                <a:gridCol w="4140622">
                  <a:extLst>
                    <a:ext uri="{9D8B030D-6E8A-4147-A177-3AD203B41FA5}">
                      <a16:colId xmlns:a16="http://schemas.microsoft.com/office/drawing/2014/main" val="1369665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Month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Task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Deliverable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9674946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Oct</a:t>
                      </a: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2018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Problem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definition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Dataset preparation</a:t>
                      </a:r>
                      <a:endParaRPr lang="en-US" altLang="ko-KR" sz="1400" dirty="0">
                        <a:latin typeface="MS Reference Sans Serif" panose="020B0604030504040204" pitchFamily="34" charset="0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Literature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s</a:t>
                      </a:r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urvey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Document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describing problem definition,</a:t>
                      </a:r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 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dataset, and l</a:t>
                      </a:r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iterature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survey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Visualization of dataset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148998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Nov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Practicing deep library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Design &amp; implementation</a:t>
                      </a:r>
                      <a:endParaRPr lang="en-US" altLang="ko-KR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Document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describing design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084794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Dec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Implementation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Source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code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 (Dec 31)</a:t>
                      </a:r>
                      <a:endParaRPr lang="en-US" altLang="ko-KR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800729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Jan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2019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Documentation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Document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describing implementation </a:t>
                      </a:r>
                      <a:b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</a:b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 (Jan 15)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9616252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12000" y="2146300"/>
            <a:ext cx="7903350" cy="73405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8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0" y="1367246"/>
            <a:ext cx="8100000" cy="1080000"/>
          </a:xfrm>
        </p:spPr>
        <p:txBody>
          <a:bodyPr/>
          <a:lstStyle/>
          <a:p>
            <a:r>
              <a:rPr lang="en-US" altLang="ko-KR" dirty="0"/>
              <a:t>Building 1</a:t>
            </a:r>
            <a:r>
              <a:rPr lang="en-US" altLang="ko-KR" baseline="30000" dirty="0"/>
              <a:t>st</a:t>
            </a:r>
            <a:r>
              <a:rPr lang="en-US" altLang="ko-KR" dirty="0"/>
              <a:t> Version Deep Network for Each Task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20732"/>
              </p:ext>
            </p:extLst>
          </p:nvPr>
        </p:nvGraphicFramePr>
        <p:xfrm>
          <a:off x="792000" y="2070936"/>
          <a:ext cx="7560001" cy="2499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7067">
                  <a:extLst>
                    <a:ext uri="{9D8B030D-6E8A-4147-A177-3AD203B41FA5}">
                      <a16:colId xmlns:a16="http://schemas.microsoft.com/office/drawing/2014/main" val="3993093911"/>
                    </a:ext>
                  </a:extLst>
                </a:gridCol>
                <a:gridCol w="1862666">
                  <a:extLst>
                    <a:ext uri="{9D8B030D-6E8A-4147-A177-3AD203B41FA5}">
                      <a16:colId xmlns:a16="http://schemas.microsoft.com/office/drawing/2014/main" val="138251738"/>
                    </a:ext>
                  </a:extLst>
                </a:gridCol>
                <a:gridCol w="4220268">
                  <a:extLst>
                    <a:ext uri="{9D8B030D-6E8A-4147-A177-3AD203B41FA5}">
                      <a16:colId xmlns:a16="http://schemas.microsoft.com/office/drawing/2014/main" val="1203935386"/>
                    </a:ext>
                  </a:extLst>
                </a:gridCol>
              </a:tblGrid>
              <a:tr h="192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Task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Major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Contributor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Objectives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050524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Noise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filtering</a:t>
                      </a: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(for </a:t>
                      </a:r>
                      <a:r>
                        <a:rPr lang="en-US" altLang="ko-KR" sz="1400" baseline="0" dirty="0" err="1">
                          <a:latin typeface="MS Reference Sans Serif" panose="020B0604030504040204" pitchFamily="34" charset="0"/>
                        </a:rPr>
                        <a:t>Optech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)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MS Reference Sans Serif" panose="020B0604030504040204" pitchFamily="34" charset="0"/>
                        </a:rPr>
                        <a:t>Razieh</a:t>
                      </a:r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 </a:t>
                      </a:r>
                      <a:r>
                        <a:rPr lang="en-US" altLang="ko-KR" sz="1400" dirty="0" err="1">
                          <a:latin typeface="MS Reference Sans Serif" panose="020B0604030504040204" pitchFamily="34" charset="0"/>
                        </a:rPr>
                        <a:t>Ramak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Point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cloud segmentation (Noise/Non-noise),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non real-time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106373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Point cloud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segmentation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(for </a:t>
                      </a:r>
                      <a:r>
                        <a:rPr lang="en-US" altLang="ko-KR" sz="1400" dirty="0" err="1">
                          <a:latin typeface="MS Reference Sans Serif" panose="020B0604030504040204" pitchFamily="34" charset="0"/>
                        </a:rPr>
                        <a:t>Optech</a:t>
                      </a:r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)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Maryam </a:t>
                      </a:r>
                      <a:r>
                        <a:rPr lang="en-US" altLang="ko-KR" sz="1400" dirty="0" err="1">
                          <a:latin typeface="MS Reference Sans Serif" panose="020B0604030504040204" pitchFamily="34" charset="0"/>
                        </a:rPr>
                        <a:t>Jameela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Point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cloud segmentation (N-class objects),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non real-time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7744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S Reference Sans Serif" panose="020B0604030504040204" pitchFamily="34" charset="0"/>
                        </a:rPr>
                        <a:t>3D object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S Reference Sans Serif" panose="020B0604030504040204" pitchFamily="34" charset="0"/>
                        </a:rPr>
                        <a:t>detection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S Reference Sans Serif" panose="020B0604030504040204" pitchFamily="34" charset="0"/>
                        </a:rPr>
                        <a:t>(for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S Reference Sans Serif" panose="020B0604030504040204" pitchFamily="34" charset="0"/>
                        </a:rPr>
                        <a:t> Thales)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MS Reference Sans Serif" panose="020B0604030504040204" pitchFamily="34" charset="0"/>
                        </a:rPr>
                        <a:t>Jungwon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Kang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S Reference Sans Serif" panose="020B0604030504040204" pitchFamily="34" charset="0"/>
                        </a:rPr>
                        <a:t>Real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S Reference Sans Serif" panose="020B0604030504040204" pitchFamily="34" charset="0"/>
                        </a:rPr>
                        <a:t>-time 3D object detection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58072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3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53905"/>
              </p:ext>
            </p:extLst>
          </p:nvPr>
        </p:nvGraphicFramePr>
        <p:xfrm>
          <a:off x="612000" y="1430867"/>
          <a:ext cx="7920000" cy="32969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33513">
                  <a:extLst>
                    <a:ext uri="{9D8B030D-6E8A-4147-A177-3AD203B41FA5}">
                      <a16:colId xmlns:a16="http://schemas.microsoft.com/office/drawing/2014/main" val="11936445"/>
                    </a:ext>
                  </a:extLst>
                </a:gridCol>
                <a:gridCol w="2845865">
                  <a:extLst>
                    <a:ext uri="{9D8B030D-6E8A-4147-A177-3AD203B41FA5}">
                      <a16:colId xmlns:a16="http://schemas.microsoft.com/office/drawing/2014/main" val="183191182"/>
                    </a:ext>
                  </a:extLst>
                </a:gridCol>
                <a:gridCol w="4140622">
                  <a:extLst>
                    <a:ext uri="{9D8B030D-6E8A-4147-A177-3AD203B41FA5}">
                      <a16:colId xmlns:a16="http://schemas.microsoft.com/office/drawing/2014/main" val="1369665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Month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Task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Deliverable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9674946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Oct</a:t>
                      </a: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2018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Problem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definition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Dataset preparation</a:t>
                      </a:r>
                      <a:endParaRPr lang="en-US" altLang="ko-KR" sz="1400" dirty="0">
                        <a:latin typeface="MS Reference Sans Serif" panose="020B0604030504040204" pitchFamily="34" charset="0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Literature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s</a:t>
                      </a:r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urvey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Document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describing problem definition,</a:t>
                      </a:r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 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dataset, and l</a:t>
                      </a:r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iterature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survey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Visualization of dataset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148998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Nov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Practicing deep library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Design &amp; implementation</a:t>
                      </a:r>
                      <a:endParaRPr lang="en-US" altLang="ko-KR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Document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describing design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084794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Dec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Implementation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Source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code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 (Dec 31)</a:t>
                      </a:r>
                      <a:endParaRPr lang="en-US" altLang="ko-KR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800729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Jan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2019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Documentation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Document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describing implementation </a:t>
                      </a:r>
                      <a:b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</a:b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 (Jan 15)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961625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12800" y="4890164"/>
            <a:ext cx="7719199" cy="383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*Submission deadline of major conferences starts from March.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5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Management Policy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Regular meeting or discussion biweekly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Team website:</a:t>
            </a:r>
          </a:p>
          <a:p>
            <a:pPr lvl="1"/>
            <a:r>
              <a:rPr lang="ko-KR" altLang="en-US" dirty="0">
                <a:hlinkClick r:id="rId2"/>
              </a:rPr>
              <a:t>https://github.com/yorku-ausml/deep3d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81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To-do List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7244"/>
            <a:ext cx="7886700" cy="5076000"/>
          </a:xfrm>
        </p:spPr>
        <p:txBody>
          <a:bodyPr/>
          <a:lstStyle/>
          <a:p>
            <a:r>
              <a:rPr lang="en-US" altLang="ko-KR" dirty="0"/>
              <a:t>Problem definition, including</a:t>
            </a:r>
          </a:p>
          <a:p>
            <a:pPr lvl="1"/>
            <a:r>
              <a:rPr lang="en-US" altLang="ko-KR" dirty="0"/>
              <a:t>Cause of noise (</a:t>
            </a:r>
            <a:r>
              <a:rPr lang="en-US" altLang="ko-KR" dirty="0" err="1"/>
              <a:t>Razieh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Object classes (Maryam, </a:t>
            </a:r>
            <a:r>
              <a:rPr lang="en-US" altLang="ko-KR" dirty="0" err="1"/>
              <a:t>Jungwon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Dataset description, including</a:t>
            </a:r>
          </a:p>
          <a:p>
            <a:pPr lvl="1"/>
            <a:r>
              <a:rPr lang="en-US" altLang="ko-KR" dirty="0"/>
              <a:t>Existing </a:t>
            </a:r>
            <a:r>
              <a:rPr lang="en-US" altLang="ko-KR" dirty="0" err="1"/>
              <a:t>Optech</a:t>
            </a:r>
            <a:r>
              <a:rPr lang="en-US" altLang="ko-KR" dirty="0"/>
              <a:t> airborne dataset (</a:t>
            </a:r>
            <a:r>
              <a:rPr lang="en-US" altLang="ko-KR" dirty="0" err="1"/>
              <a:t>Razieh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Dataset size</a:t>
            </a:r>
          </a:p>
          <a:p>
            <a:pPr lvl="1"/>
            <a:r>
              <a:rPr lang="en-US" altLang="ko-KR" dirty="0"/>
              <a:t>Current repository</a:t>
            </a:r>
          </a:p>
          <a:p>
            <a:pPr lvl="1"/>
            <a:r>
              <a:rPr lang="en-US" altLang="ko-KR" dirty="0"/>
              <a:t>Visualization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Etc</a:t>
            </a:r>
            <a:endParaRPr lang="en-US" altLang="ko-KR" dirty="0"/>
          </a:p>
          <a:p>
            <a:pPr lvl="1"/>
            <a:r>
              <a:rPr lang="en-US" altLang="ko-KR" dirty="0"/>
              <a:t>Finding point cloud label tool (for making ground-truth)</a:t>
            </a:r>
          </a:p>
          <a:p>
            <a:pPr lvl="1"/>
            <a:r>
              <a:rPr lang="en-US" altLang="ko-KR" dirty="0"/>
              <a:t>Finding visualization tool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359378" cy="383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Written on Oct 1 2018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9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Literature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7246"/>
            <a:ext cx="8100000" cy="4809717"/>
          </a:xfrm>
        </p:spPr>
        <p:txBody>
          <a:bodyPr/>
          <a:lstStyle/>
          <a:p>
            <a:r>
              <a:rPr lang="en-US" altLang="ko-KR" dirty="0"/>
              <a:t>Point cloud segmentation</a:t>
            </a:r>
          </a:p>
          <a:p>
            <a:pPr lvl="1"/>
            <a:r>
              <a:rPr lang="en-US" altLang="ko-KR" dirty="0"/>
              <a:t>Large-scale point cloud segmentation with </a:t>
            </a:r>
            <a:r>
              <a:rPr lang="en-US" altLang="ko-KR" dirty="0" err="1"/>
              <a:t>superpoint</a:t>
            </a:r>
            <a:r>
              <a:rPr lang="en-US" altLang="ko-KR" dirty="0"/>
              <a:t> graphs 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https://github.com/loicland/superpoint_graph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*Rank 1 in </a:t>
            </a:r>
            <a:r>
              <a:rPr lang="en-US" altLang="ko-KR" dirty="0">
                <a:hlinkClick r:id="rId3"/>
              </a:rPr>
              <a:t>http://www.semantic3d.net/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PointNet</a:t>
            </a:r>
            <a:r>
              <a:rPr lang="en-US" altLang="ko-KR" dirty="0"/>
              <a:t>++: deep hierarchical feature learning on point sets in a metric space</a:t>
            </a:r>
            <a:br>
              <a:rPr lang="en-US" altLang="ko-KR" dirty="0"/>
            </a:br>
            <a:r>
              <a:rPr lang="en-US" altLang="ko-KR" dirty="0">
                <a:hlinkClick r:id="rId4"/>
              </a:rPr>
              <a:t>https://github.com/charlesq34/pointnet2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*Rank 4 in </a:t>
            </a:r>
            <a:r>
              <a:rPr lang="en-US" altLang="ko-KR" dirty="0">
                <a:hlinkClick r:id="rId3"/>
              </a:rPr>
              <a:t>http://www.semantic3d.net/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Object detection</a:t>
            </a:r>
          </a:p>
          <a:p>
            <a:pPr lvl="1"/>
            <a:r>
              <a:rPr lang="en-US" altLang="ko-KR" dirty="0"/>
              <a:t>Joint 3D proposal generation and object detection from view aggregation</a:t>
            </a:r>
            <a:br>
              <a:rPr lang="en-US" altLang="ko-KR" dirty="0"/>
            </a:br>
            <a:r>
              <a:rPr lang="en-US" altLang="ko-KR" dirty="0">
                <a:hlinkClick r:id="rId5"/>
              </a:rPr>
              <a:t>https://github.com/kujason/avod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359378" cy="383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Written on Oct 1 2018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282" y="6200199"/>
            <a:ext cx="8941437" cy="383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*Literature list is also available at </a:t>
            </a:r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  <a:hlinkClick r:id="rId6"/>
              </a:rPr>
              <a:t>https://github.com/yorku-ausml/deep3d/wiki/Related-works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5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570CCD-ADC9-4DE8-9D5A-892C1123D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latin typeface="MS Reference Sans Serif" panose="020B0604030504040204" pitchFamily="34" charset="0"/>
              </a:rPr>
              <a:t>Current Progress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E930D48-DDC5-461F-BBB8-FAA137047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latin typeface="MS Reference Sans Serif" panose="020B0604030504040204" pitchFamily="34" charset="0"/>
              </a:rPr>
              <a:t>Oct 12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7FBB9-2E8E-409A-A177-F66C7822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19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2C5A-0930-473B-8AA9-EFDC306F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Asana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DD8E4-2E6A-4CE8-85E5-D52CAE6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7CF66B4-3E46-4231-8F80-695C7DD76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96" y="1446008"/>
            <a:ext cx="615540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9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 on Noise Filtering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Atmospheric noise </a:t>
            </a:r>
            <a:r>
              <a:rPr lang="en-US" altLang="ko-KR" dirty="0" smtClean="0"/>
              <a:t>filtering</a:t>
            </a:r>
          </a:p>
          <a:p>
            <a:pPr lvl="1"/>
            <a:r>
              <a:rPr lang="en-US" altLang="ko-KR" dirty="0"/>
              <a:t>Noise filtering</a:t>
            </a:r>
            <a:br>
              <a:rPr lang="en-US" altLang="ko-KR" dirty="0"/>
            </a:br>
            <a:r>
              <a:rPr lang="en-US" altLang="ko-KR" dirty="0"/>
              <a:t>Segmentation of raw point cloud using </a:t>
            </a:r>
            <a:r>
              <a:rPr lang="en-US" altLang="ko-KR" dirty="0" err="1" smtClean="0"/>
              <a:t>voxelization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Pre-classification by defining special </a:t>
            </a:r>
            <a:r>
              <a:rPr lang="en-US" altLang="ko-KR" dirty="0" smtClean="0"/>
              <a:t>rules</a:t>
            </a:r>
          </a:p>
          <a:p>
            <a:pPr lvl="1"/>
            <a:r>
              <a:rPr lang="en-US" altLang="ko-KR" dirty="0"/>
              <a:t>Feature extraction</a:t>
            </a:r>
            <a:br>
              <a:rPr lang="en-US" altLang="ko-KR" dirty="0"/>
            </a:br>
            <a:r>
              <a:rPr lang="en-US" altLang="ko-KR" dirty="0"/>
              <a:t>Using Eigen library and </a:t>
            </a:r>
            <a:r>
              <a:rPr lang="en-US" altLang="ko-KR" dirty="0" smtClean="0"/>
              <a:t>programming</a:t>
            </a:r>
          </a:p>
          <a:p>
            <a:pPr lvl="1"/>
            <a:r>
              <a:rPr lang="en-US" altLang="ko-KR" dirty="0"/>
              <a:t>Classification sing SVM</a:t>
            </a:r>
            <a:br>
              <a:rPr lang="en-US" altLang="ko-KR" dirty="0"/>
            </a:br>
            <a:r>
              <a:rPr lang="en-US" altLang="ko-KR" dirty="0"/>
              <a:t>Using “</a:t>
            </a:r>
            <a:r>
              <a:rPr lang="en-US" altLang="ko-KR" dirty="0" err="1"/>
              <a:t>libSVM</a:t>
            </a:r>
            <a:r>
              <a:rPr lang="en-US" altLang="ko-KR" dirty="0" smtClean="0"/>
              <a:t>”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Understanding PCL and </a:t>
            </a:r>
            <a:r>
              <a:rPr lang="en-US" altLang="ko-KR" dirty="0" err="1" smtClean="0"/>
              <a:t>voxelization</a:t>
            </a:r>
            <a:endParaRPr lang="en-US" altLang="ko-KR" dirty="0" smtClean="0"/>
          </a:p>
          <a:p>
            <a:pPr lvl="1"/>
            <a:r>
              <a:rPr lang="en-US" altLang="ko-KR" dirty="0"/>
              <a:t>PCL</a:t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en-US" altLang="ko-KR" dirty="0" smtClean="0"/>
              <a:t> </a:t>
            </a:r>
            <a:r>
              <a:rPr lang="en-US" altLang="ko-KR" dirty="0"/>
              <a:t>large scale, open project for 2D/3D image and point cloud </a:t>
            </a:r>
            <a:r>
              <a:rPr lang="en-US" altLang="ko-KR" dirty="0" smtClean="0"/>
              <a:t>processing. </a:t>
            </a:r>
            <a:r>
              <a:rPr lang="en-US" altLang="ko-KR" dirty="0"/>
              <a:t>However, there is no PCL in noise filtering </a:t>
            </a:r>
            <a:r>
              <a:rPr lang="en-US" altLang="ko-KR" dirty="0" smtClean="0"/>
              <a:t>application</a:t>
            </a:r>
          </a:p>
          <a:p>
            <a:pPr lvl="1"/>
            <a:r>
              <a:rPr lang="en-US" altLang="ko-KR" dirty="0" err="1"/>
              <a:t>Voxelization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en-US" altLang="ko-KR" dirty="0" smtClean="0"/>
              <a:t> </a:t>
            </a:r>
            <a:r>
              <a:rPr lang="en-US" altLang="ko-KR" dirty="0"/>
              <a:t>data structure used to represent a collection of multi-dimensional points and is commonly used to represent three-dimensional data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6C25DC-82FF-45C6-AB3E-95895EF5AE88}"/>
              </a:ext>
            </a:extLst>
          </p:cNvPr>
          <p:cNvSpPr/>
          <p:nvPr/>
        </p:nvSpPr>
        <p:spPr>
          <a:xfrm>
            <a:off x="7630017" y="726543"/>
            <a:ext cx="1224000" cy="288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MS Reference Sans Serif" panose="020B0604030504040204" pitchFamily="34" charset="0"/>
              </a:rPr>
              <a:t>Razieh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2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2695</TotalTime>
  <Words>583</Words>
  <Application>Microsoft Office PowerPoint</Application>
  <PresentationFormat>On-screen Show (4:3)</PresentationFormat>
  <Paragraphs>193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Microsoft Sans Serif</vt:lpstr>
      <vt:lpstr>MS Reference Sans Serif</vt:lpstr>
      <vt:lpstr>Wingdings</vt:lpstr>
      <vt:lpstr>Office Theme</vt:lpstr>
      <vt:lpstr>Plan for 3D Deep</vt:lpstr>
      <vt:lpstr>Objectives</vt:lpstr>
      <vt:lpstr>Schedule</vt:lpstr>
      <vt:lpstr>Management Policy</vt:lpstr>
      <vt:lpstr>To-do List</vt:lpstr>
      <vt:lpstr>Key Literature</vt:lpstr>
      <vt:lpstr>Current Progress</vt:lpstr>
      <vt:lpstr>Asana Assignment</vt:lpstr>
      <vt:lpstr>Progress on Noise Filtering</vt:lpstr>
      <vt:lpstr>Clarifying the Task </vt:lpstr>
      <vt:lpstr>Key Papers</vt:lpstr>
      <vt:lpstr>Publicly Available Dataset (1/3)</vt:lpstr>
      <vt:lpstr>Publicly Available Dataset (2/3)</vt:lpstr>
      <vt:lpstr>Publicly Available Dataset (3/3)</vt:lpstr>
      <vt:lpstr>PointNet</vt:lpstr>
      <vt:lpstr>PointNet++</vt:lpstr>
      <vt:lpstr>Superpoint Graph (1/2)</vt:lpstr>
      <vt:lpstr>Superpoint Graph (2/2)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JUNGWONKANG</dc:creator>
  <cp:lastModifiedBy>JUNGWONKANG</cp:lastModifiedBy>
  <cp:revision>1861</cp:revision>
  <cp:lastPrinted>2018-01-23T19:38:28Z</cp:lastPrinted>
  <dcterms:created xsi:type="dcterms:W3CDTF">2017-07-29T13:05:08Z</dcterms:created>
  <dcterms:modified xsi:type="dcterms:W3CDTF">2018-10-12T04:59:37Z</dcterms:modified>
</cp:coreProperties>
</file>