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78" r:id="rId4"/>
    <p:sldId id="258" r:id="rId5"/>
    <p:sldId id="279" r:id="rId6"/>
    <p:sldId id="280" r:id="rId7"/>
    <p:sldId id="281" r:id="rId8"/>
    <p:sldId id="282" r:id="rId9"/>
    <p:sldId id="259" r:id="rId10"/>
    <p:sldId id="260" r:id="rId11"/>
    <p:sldId id="283" r:id="rId12"/>
    <p:sldId id="261" r:id="rId13"/>
    <p:sldId id="284" r:id="rId14"/>
    <p:sldId id="285" r:id="rId15"/>
    <p:sldId id="286" r:id="rId16"/>
    <p:sldId id="287" r:id="rId17"/>
    <p:sldId id="288" r:id="rId18"/>
    <p:sldId id="275" r:id="rId19"/>
    <p:sldId id="276"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5878" autoAdjust="0"/>
  </p:normalViewPr>
  <p:slideViewPr>
    <p:cSldViewPr snapToGrid="0" snapToObjects="1">
      <p:cViewPr varScale="1">
        <p:scale>
          <a:sx n="61" d="100"/>
          <a:sy n="61" d="100"/>
        </p:scale>
        <p:origin x="2322"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06885262"/>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Rishal presenting in Cape Town</a:t>
            </a:r>
          </a:p>
          <a:p>
            <a:r>
              <a:rPr lang="en-ZA" dirty="0"/>
              <a:t>Rushil </a:t>
            </a:r>
            <a:r>
              <a:rPr lang="en-ZA" dirty="0" err="1"/>
              <a:t>a.k.a</a:t>
            </a:r>
            <a:r>
              <a:rPr lang="en-ZA" dirty="0"/>
              <a:t> Russel is helping us out on the Introductory track</a:t>
            </a:r>
          </a:p>
          <a:p>
            <a:r>
              <a:rPr lang="en-ZA" dirty="0"/>
              <a:t>Line up</a:t>
            </a:r>
          </a:p>
          <a:p>
            <a:pPr marL="342900" indent="-342900">
              <a:buFont typeface="Arial" panose="020B0604020202020204" pitchFamily="34" charset="0"/>
              <a:buChar char="•"/>
            </a:pPr>
            <a:r>
              <a:rPr lang="en-ZA" dirty="0"/>
              <a:t>Presentation - Neural Network at bar area and Introductory in the board room.</a:t>
            </a:r>
          </a:p>
          <a:p>
            <a:pPr marL="342900" indent="-342900">
              <a:buFont typeface="Arial" panose="020B0604020202020204" pitchFamily="34" charset="0"/>
              <a:buChar char="•"/>
            </a:pPr>
            <a:r>
              <a:rPr lang="en-ZA" dirty="0"/>
              <a:t>Introductory track will be the same as the first presentation we gave, for those already attended can join the Neural Network talk</a:t>
            </a:r>
          </a:p>
          <a:p>
            <a:pPr marL="342900" indent="-342900">
              <a:buFont typeface="Arial" panose="020B0604020202020204" pitchFamily="34" charset="0"/>
              <a:buChar char="•"/>
            </a:pPr>
            <a:r>
              <a:rPr lang="en-ZA" dirty="0"/>
              <a:t>We will be wrapping up at around 8:30 and a quick chat about the experience</a:t>
            </a:r>
          </a:p>
        </p:txBody>
      </p:sp>
    </p:spTree>
    <p:extLst>
      <p:ext uri="{BB962C8B-B14F-4D97-AF65-F5344CB8AC3E}">
        <p14:creationId xmlns:p14="http://schemas.microsoft.com/office/powerpoint/2010/main" val="2424443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ZA" dirty="0"/>
              <a:t>One</a:t>
            </a:r>
            <a:r>
              <a:rPr lang="en-ZA" baseline="0" dirty="0"/>
              <a:t> of t</a:t>
            </a:r>
            <a:r>
              <a:rPr lang="en-ZA" dirty="0"/>
              <a:t>he most popular neural network algorithm</a:t>
            </a:r>
          </a:p>
          <a:p>
            <a:pPr marL="457200" indent="-457200">
              <a:buFont typeface="Arial" panose="020B0604020202020204" pitchFamily="34" charset="0"/>
              <a:buChar char="•"/>
            </a:pPr>
            <a:r>
              <a:rPr lang="en-ZA" dirty="0"/>
              <a:t>Works by sending the data through the network and then propagating the errors back through the network to adjust the weights</a:t>
            </a:r>
          </a:p>
          <a:p>
            <a:pPr marL="457200" indent="-457200">
              <a:buFont typeface="Arial" panose="020B0604020202020204" pitchFamily="34" charset="0"/>
              <a:buChar char="•"/>
            </a:pPr>
            <a:r>
              <a:rPr lang="en-ZA" dirty="0"/>
              <a:t>There are countless more and alterations to the Back Propagation</a:t>
            </a:r>
            <a:r>
              <a:rPr lang="en-ZA" baseline="0" dirty="0"/>
              <a:t> algorithm but the basic concept remains the same</a:t>
            </a:r>
            <a:endParaRPr lang="en-ZA" dirty="0"/>
          </a:p>
        </p:txBody>
      </p:sp>
    </p:spTree>
    <p:extLst>
      <p:ext uri="{BB962C8B-B14F-4D97-AF65-F5344CB8AC3E}">
        <p14:creationId xmlns:p14="http://schemas.microsoft.com/office/powerpoint/2010/main" val="1611861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ZA" dirty="0"/>
              <a:t>Neural networks usually have at least one hidden layer</a:t>
            </a:r>
          </a:p>
          <a:p>
            <a:pPr marL="342900" indent="-342900">
              <a:buFont typeface="Arial" panose="020B0604020202020204" pitchFamily="34" charset="0"/>
              <a:buChar char="•"/>
            </a:pPr>
            <a:r>
              <a:rPr lang="en-ZA" dirty="0"/>
              <a:t>The number of layers and the number of processing elements per layer are important decisions.</a:t>
            </a:r>
          </a:p>
          <a:p>
            <a:pPr marL="342900" indent="-342900">
              <a:buFont typeface="Arial" panose="020B0604020202020204" pitchFamily="34" charset="0"/>
              <a:buChar char="•"/>
            </a:pPr>
            <a:r>
              <a:rPr lang="en-ZA" dirty="0"/>
              <a:t>Some studies have been done to indicate that 5 layers (input, output and 3 hidden) should be enough to cover most complexities but that can differ a lot based on requirements</a:t>
            </a:r>
          </a:p>
        </p:txBody>
      </p:sp>
    </p:spTree>
    <p:extLst>
      <p:ext uri="{BB962C8B-B14F-4D97-AF65-F5344CB8AC3E}">
        <p14:creationId xmlns:p14="http://schemas.microsoft.com/office/powerpoint/2010/main" val="753355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When creating Neural</a:t>
            </a:r>
            <a:r>
              <a:rPr lang="en-ZA" baseline="0" dirty="0"/>
              <a:t> Networks there are some good guideline to follow</a:t>
            </a:r>
            <a:endParaRPr lang="en-ZA" dirty="0"/>
          </a:p>
        </p:txBody>
      </p:sp>
    </p:spTree>
    <p:extLst>
      <p:ext uri="{BB962C8B-B14F-4D97-AF65-F5344CB8AC3E}">
        <p14:creationId xmlns:p14="http://schemas.microsoft.com/office/powerpoint/2010/main" val="4148510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As the complexity in the relationship between the input data and the desired output increases, the number of the processing elements in the hidden layer should also increase</a:t>
            </a:r>
          </a:p>
        </p:txBody>
      </p:sp>
    </p:spTree>
    <p:extLst>
      <p:ext uri="{BB962C8B-B14F-4D97-AF65-F5344CB8AC3E}">
        <p14:creationId xmlns:p14="http://schemas.microsoft.com/office/powerpoint/2010/main" val="4162850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If the process being modelled is separable into multiple stages, then additional hidden layer(s) may be required. If the process is not separable into stages, then additional layers may simply enable memorization of the training set, and not a true general solution effective with other data.</a:t>
            </a:r>
          </a:p>
        </p:txBody>
      </p:sp>
    </p:spTree>
    <p:extLst>
      <p:ext uri="{BB962C8B-B14F-4D97-AF65-F5344CB8AC3E}">
        <p14:creationId xmlns:p14="http://schemas.microsoft.com/office/powerpoint/2010/main" val="575424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The amount of training data available sets an upper bound for the number of processing elements in the hidden layer(s). </a:t>
            </a:r>
          </a:p>
          <a:p>
            <a:endParaRPr lang="en-ZA" dirty="0"/>
          </a:p>
          <a:p>
            <a:r>
              <a:rPr lang="en-ZA" dirty="0"/>
              <a:t>To calculate this upper bound, use the number of  cases in the training data set and divide that number by the sum of the number of nodes in the input and output layers in the network. Then divide that result again by a scaling factor between five and ten. Larger scaling factors are used for relatively less noisy data. If you use too many artificial neurons the training set will be memorized. If that happens, generalization of the data will not occur, making the network useless on new data sets</a:t>
            </a:r>
          </a:p>
        </p:txBody>
      </p:sp>
    </p:spTree>
    <p:extLst>
      <p:ext uri="{BB962C8B-B14F-4D97-AF65-F5344CB8AC3E}">
        <p14:creationId xmlns:p14="http://schemas.microsoft.com/office/powerpoint/2010/main" val="205779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ZA" dirty="0"/>
              <a:t>Tensor flow is an open source machine learning library from Google</a:t>
            </a:r>
          </a:p>
          <a:p>
            <a:pPr marL="342900" indent="-342900">
              <a:buFont typeface="Arial" panose="020B0604020202020204" pitchFamily="34" charset="0"/>
              <a:buChar char="•"/>
            </a:pPr>
            <a:r>
              <a:rPr lang="en-ZA" dirty="0"/>
              <a:t>Can run on multiple CPU's and GPU's</a:t>
            </a:r>
          </a:p>
          <a:p>
            <a:pPr marL="342900" indent="-342900">
              <a:buFont typeface="Arial" panose="020B0604020202020204" pitchFamily="34" charset="0"/>
              <a:buChar char="•"/>
            </a:pPr>
            <a:r>
              <a:rPr lang="en-ZA" dirty="0"/>
              <a:t>We will be using tensor flow for some of our meet ups in the future so go have a look at the getting started guide</a:t>
            </a:r>
          </a:p>
          <a:p>
            <a:pPr marL="0" indent="0">
              <a:buFont typeface="Arial" panose="020B0604020202020204" pitchFamily="34" charset="0"/>
              <a:buNone/>
            </a:pPr>
            <a:endParaRPr lang="en-ZA" dirty="0"/>
          </a:p>
          <a:p>
            <a:pPr marL="0" indent="0">
              <a:buFont typeface="Arial" panose="020B0604020202020204" pitchFamily="34" charset="0"/>
              <a:buNone/>
            </a:pPr>
            <a:r>
              <a:rPr lang="en-ZA" dirty="0"/>
              <a:t>Quick</a:t>
            </a:r>
            <a:r>
              <a:rPr lang="en-ZA" baseline="0" dirty="0"/>
              <a:t> tensor flow playground demo (http://playground.tensorflow.org/)</a:t>
            </a:r>
            <a:endParaRPr lang="en-ZA" dirty="0"/>
          </a:p>
        </p:txBody>
      </p:sp>
    </p:spTree>
    <p:extLst>
      <p:ext uri="{BB962C8B-B14F-4D97-AF65-F5344CB8AC3E}">
        <p14:creationId xmlns:p14="http://schemas.microsoft.com/office/powerpoint/2010/main" val="4108070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ZA" dirty="0"/>
              <a:t>Same wine data set as last time</a:t>
            </a:r>
          </a:p>
          <a:p>
            <a:pPr marL="342900" indent="-342900">
              <a:buFont typeface="Arial" panose="020B0604020202020204" pitchFamily="34" charset="0"/>
              <a:buChar char="•"/>
            </a:pPr>
            <a:r>
              <a:rPr lang="en-ZA" dirty="0"/>
              <a:t>Try to classify the wine</a:t>
            </a:r>
          </a:p>
          <a:p>
            <a:pPr marL="342900" indent="-342900">
              <a:buFont typeface="Arial" panose="020B0604020202020204" pitchFamily="34" charset="0"/>
              <a:buChar char="•"/>
            </a:pPr>
            <a:r>
              <a:rPr lang="en-ZA" dirty="0"/>
              <a:t>The </a:t>
            </a:r>
            <a:r>
              <a:rPr lang="en-ZA" dirty="0" err="1"/>
              <a:t>scikit</a:t>
            </a:r>
            <a:r>
              <a:rPr lang="en-ZA" dirty="0"/>
              <a:t> learn Multi-Layer Perceptron can be used (http://scikit-learn.org/dev/modules/neural_networks_supervised.html#classification)</a:t>
            </a:r>
          </a:p>
        </p:txBody>
      </p:sp>
    </p:spTree>
    <p:extLst>
      <p:ext uri="{BB962C8B-B14F-4D97-AF65-F5344CB8AC3E}">
        <p14:creationId xmlns:p14="http://schemas.microsoft.com/office/powerpoint/2010/main" val="2345294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Facebook open sources Fast Text (https://github.com/facebookresearch/fastText) </a:t>
            </a:r>
          </a:p>
          <a:p>
            <a:pPr marL="342900" indent="-342900">
              <a:buFont typeface="Arial" panose="020B0604020202020204" pitchFamily="34" charset="0"/>
              <a:buChar char="•"/>
            </a:pPr>
            <a:r>
              <a:rPr lang="en-ZA" dirty="0"/>
              <a:t>Extremely fast and efficient</a:t>
            </a:r>
          </a:p>
          <a:p>
            <a:pPr marL="342900" indent="-342900">
              <a:buFont typeface="Arial" panose="020B0604020202020204" pitchFamily="34" charset="0"/>
              <a:buChar char="•"/>
            </a:pPr>
            <a:r>
              <a:rPr lang="en-ZA" dirty="0"/>
              <a:t>Can train models on more than 1 billion words in less than 10 minutes using a standard multicore CPU</a:t>
            </a:r>
          </a:p>
          <a:p>
            <a:pPr marL="342900" indent="-342900">
              <a:buFont typeface="Arial" panose="020B0604020202020204" pitchFamily="34" charset="0"/>
              <a:buChar char="•"/>
            </a:pPr>
            <a:r>
              <a:rPr lang="en-ZA" dirty="0"/>
              <a:t>Focuses on classifying words and sentences</a:t>
            </a:r>
          </a:p>
          <a:p>
            <a:r>
              <a:rPr lang="en-ZA" dirty="0" err="1"/>
              <a:t>XPrize</a:t>
            </a:r>
            <a:r>
              <a:rPr lang="en-ZA" dirty="0"/>
              <a:t> (http://ai.xprize.org/)</a:t>
            </a:r>
          </a:p>
          <a:p>
            <a:pPr marL="342900" indent="-342900">
              <a:buFont typeface="Arial" panose="020B0604020202020204" pitchFamily="34" charset="0"/>
              <a:buChar char="•"/>
            </a:pPr>
            <a:r>
              <a:rPr lang="en-ZA" dirty="0"/>
              <a:t>General AI prize where teams can compete for a chance to win $5 million</a:t>
            </a:r>
          </a:p>
          <a:p>
            <a:pPr marL="342900" indent="-342900">
              <a:buFont typeface="Arial" panose="020B0604020202020204" pitchFamily="34" charset="0"/>
              <a:buChar char="•"/>
            </a:pPr>
            <a:r>
              <a:rPr lang="en-ZA" dirty="0"/>
              <a:t>Registrations are now open</a:t>
            </a:r>
          </a:p>
        </p:txBody>
      </p:sp>
    </p:spTree>
    <p:extLst>
      <p:ext uri="{BB962C8B-B14F-4D97-AF65-F5344CB8AC3E}">
        <p14:creationId xmlns:p14="http://schemas.microsoft.com/office/powerpoint/2010/main" val="2798557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It is a computer system modelled on our understanding of how the human brain works.  Your brain consists</a:t>
            </a:r>
            <a:r>
              <a:rPr lang="en-ZA" baseline="0" dirty="0"/>
              <a:t> of Neurons and they link to each other using Synapses.  When a neuron receives information from other neurons it makes a decision based on the input and then passes that decision on to other neurons.  This structure and interaction is what neural networks try to simulate.</a:t>
            </a:r>
            <a:endParaRPr lang="en-ZA" dirty="0"/>
          </a:p>
        </p:txBody>
      </p:sp>
    </p:spTree>
    <p:extLst>
      <p:ext uri="{BB962C8B-B14F-4D97-AF65-F5344CB8AC3E}">
        <p14:creationId xmlns:p14="http://schemas.microsoft.com/office/powerpoint/2010/main" val="66024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 neural network consists of three or more layers of neurons that connect to each other.</a:t>
            </a:r>
          </a:p>
          <a:p>
            <a:r>
              <a:rPr lang="en-ZA" dirty="0"/>
              <a:t>Each neuron then makes decisions or calculations based on its input and passes that on the next layer of neurons.</a:t>
            </a:r>
          </a:p>
        </p:txBody>
      </p:sp>
    </p:spTree>
    <p:extLst>
      <p:ext uri="{BB962C8B-B14F-4D97-AF65-F5344CB8AC3E}">
        <p14:creationId xmlns:p14="http://schemas.microsoft.com/office/powerpoint/2010/main" val="1861545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ZA" dirty="0"/>
              <a:t>A neural network will always have an input and output layer.  The input layer can be seen as the record or data that is input into the network, the output layer represents the results of the neural network.  Lets assume for the rest of the talk we are creating a classification neural network.  So if you are creating a classification neural network each output node will represent a label from the list available classifications.</a:t>
            </a:r>
          </a:p>
        </p:txBody>
      </p:sp>
    </p:spTree>
    <p:extLst>
      <p:ext uri="{BB962C8B-B14F-4D97-AF65-F5344CB8AC3E}">
        <p14:creationId xmlns:p14="http://schemas.microsoft.com/office/powerpoint/2010/main" val="542168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ZA" dirty="0"/>
              <a:t>The neural network consists of a couple of hidden layers that all work together and assign various weights to the input and output nodes connecting them.</a:t>
            </a:r>
          </a:p>
        </p:txBody>
      </p:sp>
    </p:spTree>
    <p:extLst>
      <p:ext uri="{BB962C8B-B14F-4D97-AF65-F5344CB8AC3E}">
        <p14:creationId xmlns:p14="http://schemas.microsoft.com/office/powerpoint/2010/main" val="1150590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ZA" dirty="0"/>
              <a:t>When you train your neural network it send the data through all of the nodes, and based on the training classification data increase or decrease the weights in the network so that the next time the same data is sent through more weight will be given to the correct nodes.</a:t>
            </a:r>
          </a:p>
          <a:p>
            <a:pPr marL="342900" indent="-342900">
              <a:buFont typeface="Arial" panose="020B0604020202020204" pitchFamily="34" charset="0"/>
              <a:buChar char="•"/>
            </a:pPr>
            <a:r>
              <a:rPr lang="en-ZA" dirty="0"/>
              <a:t>The nodes all talk to each other, each making a decision about a piece of the data and telling the others, eventually the nodes at the end listen to what all the other nodes said and makes a decision about what it is.</a:t>
            </a:r>
          </a:p>
          <a:p>
            <a:pPr marL="342900" indent="-342900">
              <a:buFont typeface="Arial" panose="020B0604020202020204" pitchFamily="34" charset="0"/>
              <a:buChar char="•"/>
            </a:pPr>
            <a:endParaRPr lang="en-ZA" dirty="0"/>
          </a:p>
          <a:p>
            <a:pPr marL="0" indent="0">
              <a:buFont typeface="Arial" panose="020B0604020202020204" pitchFamily="34" charset="0"/>
              <a:buNone/>
            </a:pPr>
            <a:r>
              <a:rPr lang="en-ZA" dirty="0"/>
              <a:t>In this scenario for instance if we use password length and amount of special</a:t>
            </a:r>
            <a:r>
              <a:rPr lang="en-ZA" baseline="0" dirty="0"/>
              <a:t> characters as input nodes, the neural network will send that information on to the hidden layer.</a:t>
            </a:r>
            <a:endParaRPr lang="en-ZA" dirty="0"/>
          </a:p>
        </p:txBody>
      </p:sp>
    </p:spTree>
    <p:extLst>
      <p:ext uri="{BB962C8B-B14F-4D97-AF65-F5344CB8AC3E}">
        <p14:creationId xmlns:p14="http://schemas.microsoft.com/office/powerpoint/2010/main" val="1535666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ZA" dirty="0"/>
              <a:t>The</a:t>
            </a:r>
            <a:r>
              <a:rPr lang="en-ZA" baseline="0" dirty="0"/>
              <a:t> hidden layer will do calculations and send that on to the output layer.  The output layer will then make a prediction about the password strength based on the results from the hidden layer.</a:t>
            </a:r>
            <a:endParaRPr lang="en-ZA" dirty="0"/>
          </a:p>
        </p:txBody>
      </p:sp>
    </p:spTree>
    <p:extLst>
      <p:ext uri="{BB962C8B-B14F-4D97-AF65-F5344CB8AC3E}">
        <p14:creationId xmlns:p14="http://schemas.microsoft.com/office/powerpoint/2010/main" val="3916352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pPr>
            <a:r>
              <a:rPr lang="en-ZA" dirty="0"/>
              <a:t>Neural networks have a high tolerance for Noisy data</a:t>
            </a:r>
          </a:p>
          <a:p>
            <a:pPr marL="457200" indent="-457200">
              <a:buFont typeface="+mj-lt"/>
              <a:buAutoNum type="arabicPeriod"/>
            </a:pPr>
            <a:r>
              <a:rPr lang="en-ZA" dirty="0"/>
              <a:t>They are capable of classifying patterns it wasn't trained for</a:t>
            </a:r>
          </a:p>
          <a:p>
            <a:pPr marL="457200" indent="-457200">
              <a:buFont typeface="+mj-lt"/>
              <a:buAutoNum type="arabicPeriod"/>
            </a:pPr>
            <a:r>
              <a:rPr lang="en-ZA" dirty="0"/>
              <a:t>Can be applied to a wide variety of problems</a:t>
            </a:r>
          </a:p>
          <a:p>
            <a:pPr marL="457200" indent="-457200">
              <a:buFont typeface="+mj-lt"/>
              <a:buAutoNum type="arabicPeriod"/>
            </a:pPr>
            <a:r>
              <a:rPr lang="en-ZA" dirty="0"/>
              <a:t>Adaptive</a:t>
            </a:r>
            <a:r>
              <a:rPr lang="en-ZA" baseline="0" dirty="0"/>
              <a:t> learning – </a:t>
            </a:r>
            <a:r>
              <a:rPr lang="en-ZA" sz="2200" b="0" i="0" dirty="0">
                <a:effectLst/>
                <a:latin typeface="Helvetica Neue"/>
                <a:ea typeface="Helvetica Neue"/>
                <a:cs typeface="Helvetica Neue"/>
                <a:sym typeface="Helvetica Neue"/>
              </a:rPr>
              <a:t>An ability to learn how to do tasks based on the data given for training or initial experience</a:t>
            </a:r>
          </a:p>
          <a:p>
            <a:pPr marL="457200" indent="-457200">
              <a:buFont typeface="+mj-lt"/>
              <a:buAutoNum type="arabicPeriod"/>
            </a:pPr>
            <a:r>
              <a:rPr lang="en-ZA" sz="2200" b="0" i="0" dirty="0">
                <a:effectLst/>
                <a:latin typeface="Helvetica Neue"/>
                <a:sym typeface="Helvetica Neue"/>
              </a:rPr>
              <a:t>Self-Organisation</a:t>
            </a:r>
            <a:r>
              <a:rPr lang="en-ZA" sz="2200" b="0" i="0" baseline="0" dirty="0">
                <a:effectLst/>
                <a:latin typeface="Helvetica Neue"/>
                <a:sym typeface="Helvetica Neue"/>
              </a:rPr>
              <a:t> - C</a:t>
            </a:r>
            <a:r>
              <a:rPr lang="en-ZA" sz="2200" b="0" i="0" dirty="0">
                <a:effectLst/>
                <a:latin typeface="Helvetica Neue"/>
                <a:ea typeface="Helvetica Neue"/>
                <a:cs typeface="Helvetica Neue"/>
                <a:sym typeface="Helvetica Neue"/>
              </a:rPr>
              <a:t>an create its own organisation or representation of the information it receives during learning time</a:t>
            </a:r>
            <a:endParaRPr lang="en-ZA" dirty="0"/>
          </a:p>
          <a:p>
            <a:endParaRPr lang="en-ZA" dirty="0"/>
          </a:p>
        </p:txBody>
      </p:sp>
    </p:spTree>
    <p:extLst>
      <p:ext uri="{BB962C8B-B14F-4D97-AF65-F5344CB8AC3E}">
        <p14:creationId xmlns:p14="http://schemas.microsoft.com/office/powerpoint/2010/main" val="3035008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bg>
      <p:bgPr>
        <a:solidFill>
          <a:srgbClr val="000000"/>
        </a:solidFill>
        <a:effectLst/>
      </p:bgPr>
    </p:bg>
    <p:spTree>
      <p:nvGrpSpPr>
        <p:cNvPr id="1" name=""/>
        <p:cNvGrpSpPr/>
        <p:nvPr/>
      </p:nvGrpSpPr>
      <p:grpSpPr>
        <a:xfrm>
          <a:off x="0" y="0"/>
          <a:ext cx="0" cy="0"/>
          <a:chOff x="0" y="0"/>
          <a:chExt cx="0" cy="0"/>
        </a:xfrm>
      </p:grpSpPr>
      <p:sp>
        <p:nvSpPr>
          <p:cNvPr id="102" name="Shape 102"/>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23333"/>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pasted-image.png"/>
          <p:cNvPicPr>
            <a:picLocks noChangeAspect="1"/>
          </p:cNvPicPr>
          <p:nvPr/>
        </p:nvPicPr>
        <p:blipFill>
          <a:blip r:embed="rId3">
            <a:alphaModFix amt="50133"/>
            <a:extLst/>
          </a:blip>
          <a:stretch>
            <a:fillRect/>
          </a:stretch>
        </p:blipFill>
        <p:spPr>
          <a:xfrm>
            <a:off x="-67730" y="993693"/>
            <a:ext cx="13140260" cy="7391396"/>
          </a:xfrm>
          <a:prstGeom prst="rect">
            <a:avLst/>
          </a:prstGeom>
          <a:ln w="12700">
            <a:miter lim="400000"/>
          </a:ln>
        </p:spPr>
      </p:pic>
      <p:sp>
        <p:nvSpPr>
          <p:cNvPr id="120" name="Shape 120"/>
          <p:cNvSpPr/>
          <p:nvPr/>
        </p:nvSpPr>
        <p:spPr>
          <a:xfrm>
            <a:off x="-30034" y="261"/>
            <a:ext cx="13064869" cy="3061453"/>
          </a:xfrm>
          <a:prstGeom prst="rect">
            <a:avLst/>
          </a:prstGeom>
          <a:solidFill>
            <a:srgbClr val="FFFFFF"/>
          </a:solidFill>
          <a:ln w="12700">
            <a:miter lim="400000"/>
          </a:ln>
        </p:spPr>
        <p:txBody>
          <a:bodyPr lIns="27093" tIns="27093" rIns="27093" bIns="27093" anchor="ctr"/>
          <a:lstStyle/>
          <a:p>
            <a:pPr defTabSz="587022">
              <a:lnSpc>
                <a:spcPct val="80000"/>
              </a:lnSpc>
              <a:defRPr sz="2800" cap="all">
                <a:latin typeface="DIN Condensed"/>
                <a:ea typeface="DIN Condensed"/>
                <a:cs typeface="DIN Condensed"/>
                <a:sym typeface="DIN Condensed"/>
              </a:defRPr>
            </a:pPr>
            <a:endParaRPr/>
          </a:p>
        </p:txBody>
      </p:sp>
      <p:pic>
        <p:nvPicPr>
          <p:cNvPr id="121" name="entelect-logo-no-shaddow.png"/>
          <p:cNvPicPr>
            <a:picLocks noChangeAspect="1"/>
          </p:cNvPicPr>
          <p:nvPr/>
        </p:nvPicPr>
        <p:blipFill>
          <a:blip r:embed="rId4">
            <a:extLst/>
          </a:blip>
          <a:stretch>
            <a:fillRect/>
          </a:stretch>
        </p:blipFill>
        <p:spPr>
          <a:xfrm>
            <a:off x="8904332" y="201141"/>
            <a:ext cx="3908214" cy="1429175"/>
          </a:xfrm>
          <a:prstGeom prst="rect">
            <a:avLst/>
          </a:prstGeom>
          <a:ln w="12700">
            <a:miter lim="400000"/>
          </a:ln>
        </p:spPr>
      </p:pic>
      <p:pic>
        <p:nvPicPr>
          <p:cNvPr id="122" name="sitelogo-black.png"/>
          <p:cNvPicPr>
            <a:picLocks noChangeAspect="1"/>
          </p:cNvPicPr>
          <p:nvPr/>
        </p:nvPicPr>
        <p:blipFill>
          <a:blip r:embed="rId5">
            <a:extLst/>
          </a:blip>
          <a:stretch>
            <a:fillRect/>
          </a:stretch>
        </p:blipFill>
        <p:spPr>
          <a:xfrm>
            <a:off x="317460" y="333626"/>
            <a:ext cx="821071" cy="1164205"/>
          </a:xfrm>
          <a:prstGeom prst="rect">
            <a:avLst/>
          </a:prstGeom>
          <a:ln w="12700">
            <a:miter lim="400000"/>
          </a:ln>
        </p:spPr>
      </p:pic>
      <p:sp>
        <p:nvSpPr>
          <p:cNvPr id="123" name="Shape 123"/>
          <p:cNvSpPr/>
          <p:nvPr/>
        </p:nvSpPr>
        <p:spPr>
          <a:xfrm>
            <a:off x="947318" y="1754173"/>
            <a:ext cx="2864088" cy="574887"/>
          </a:xfrm>
          <a:prstGeom prst="rect">
            <a:avLst/>
          </a:prstGeom>
          <a:ln w="12700">
            <a:miter lim="400000"/>
          </a:ln>
          <a:extLst>
            <a:ext uri="{C572A759-6A51-4108-AA02-DFA0A04FC94B}">
              <ma14:wrappingTextBoxFlag xmlns="" xmlns:ma14="http://schemas.microsoft.com/office/mac/drawingml/2011/main" val="1"/>
            </a:ext>
          </a:extLst>
        </p:spPr>
        <p:txBody>
          <a:bodyPr wrap="none" lIns="27093" tIns="27093" rIns="27093" bIns="27093" anchor="ctr">
            <a:spAutoFit/>
          </a:bodyPr>
          <a:lstStyle>
            <a:lvl1pPr algn="l" defTabSz="587022">
              <a:spcBef>
                <a:spcPts val="2400"/>
              </a:spcBef>
              <a:defRPr sz="3400">
                <a:solidFill>
                  <a:srgbClr val="42C6FF"/>
                </a:solidFill>
                <a:latin typeface="Montserrat Light"/>
                <a:ea typeface="Montserrat Light"/>
                <a:cs typeface="Montserrat Light"/>
                <a:sym typeface="Montserrat Light"/>
              </a:defRPr>
            </a:lvl1pPr>
          </a:lstStyle>
          <a:p>
            <a:r>
              <a:t>@ProlificIdea</a:t>
            </a:r>
          </a:p>
        </p:txBody>
      </p:sp>
      <p:pic>
        <p:nvPicPr>
          <p:cNvPr id="124" name="Twitter_logo_blue.png"/>
          <p:cNvPicPr>
            <a:picLocks noChangeAspect="1"/>
          </p:cNvPicPr>
          <p:nvPr/>
        </p:nvPicPr>
        <p:blipFill>
          <a:blip r:embed="rId6">
            <a:extLst/>
          </a:blip>
          <a:stretch>
            <a:fillRect/>
          </a:stretch>
        </p:blipFill>
        <p:spPr>
          <a:xfrm>
            <a:off x="338928" y="1848673"/>
            <a:ext cx="474649" cy="385887"/>
          </a:xfrm>
          <a:prstGeom prst="rect">
            <a:avLst/>
          </a:prstGeom>
          <a:ln w="12700">
            <a:miter lim="400000"/>
          </a:ln>
        </p:spPr>
      </p:pic>
      <p:pic>
        <p:nvPicPr>
          <p:cNvPr id="125" name="world.png"/>
          <p:cNvPicPr>
            <a:picLocks noChangeAspect="1"/>
          </p:cNvPicPr>
          <p:nvPr/>
        </p:nvPicPr>
        <p:blipFill>
          <a:blip r:embed="rId7">
            <a:extLst/>
          </a:blip>
          <a:stretch>
            <a:fillRect/>
          </a:stretch>
        </p:blipFill>
        <p:spPr>
          <a:xfrm>
            <a:off x="339152" y="2357035"/>
            <a:ext cx="473752" cy="473752"/>
          </a:xfrm>
          <a:prstGeom prst="rect">
            <a:avLst/>
          </a:prstGeom>
          <a:ln w="12700">
            <a:miter lim="400000"/>
          </a:ln>
        </p:spPr>
      </p:pic>
      <p:sp>
        <p:nvSpPr>
          <p:cNvPr id="126" name="Shape 126"/>
          <p:cNvSpPr/>
          <p:nvPr/>
        </p:nvSpPr>
        <p:spPr>
          <a:xfrm>
            <a:off x="947318" y="2306467"/>
            <a:ext cx="3473358" cy="574888"/>
          </a:xfrm>
          <a:prstGeom prst="rect">
            <a:avLst/>
          </a:prstGeom>
          <a:ln w="12700">
            <a:miter lim="400000"/>
          </a:ln>
          <a:extLst>
            <a:ext uri="{C572A759-6A51-4108-AA02-DFA0A04FC94B}">
              <ma14:wrappingTextBoxFlag xmlns="" xmlns:ma14="http://schemas.microsoft.com/office/mac/drawingml/2011/main" val="1"/>
            </a:ext>
          </a:extLst>
        </p:spPr>
        <p:txBody>
          <a:bodyPr wrap="none" lIns="27093" tIns="27093" rIns="27093" bIns="27093" anchor="ctr">
            <a:spAutoFit/>
          </a:bodyPr>
          <a:lstStyle/>
          <a:p>
            <a:pPr algn="l" defTabSz="587022">
              <a:spcBef>
                <a:spcPts val="2400"/>
              </a:spcBef>
              <a:defRPr sz="3400">
                <a:solidFill>
                  <a:srgbClr val="42C6FF"/>
                </a:solidFill>
                <a:latin typeface="Montserrat Light"/>
                <a:ea typeface="Montserrat Light"/>
                <a:cs typeface="Montserrat Light"/>
                <a:sym typeface="Montserrat Light"/>
              </a:defRPr>
            </a:pPr>
            <a:r>
              <a:t>Prolific</a:t>
            </a:r>
            <a:r>
              <a:rPr>
                <a:solidFill>
                  <a:srgbClr val="FF7E1E"/>
                </a:solidFill>
              </a:rPr>
              <a:t>Idea</a:t>
            </a:r>
            <a:r>
              <a:t>.com</a:t>
            </a:r>
          </a:p>
        </p:txBody>
      </p:sp>
      <p:sp>
        <p:nvSpPr>
          <p:cNvPr id="127" name="Shape 127"/>
          <p:cNvSpPr/>
          <p:nvPr/>
        </p:nvSpPr>
        <p:spPr>
          <a:xfrm>
            <a:off x="-30034" y="8029460"/>
            <a:ext cx="13064869" cy="1746318"/>
          </a:xfrm>
          <a:prstGeom prst="rect">
            <a:avLst/>
          </a:prstGeom>
          <a:solidFill>
            <a:srgbClr val="FFFFFF"/>
          </a:solidFill>
          <a:ln w="12700">
            <a:miter lim="400000"/>
          </a:ln>
        </p:spPr>
        <p:txBody>
          <a:bodyPr lIns="27093" tIns="27093" rIns="27093" bIns="27093" anchor="ctr"/>
          <a:lstStyle/>
          <a:p>
            <a:pPr defTabSz="587022">
              <a:lnSpc>
                <a:spcPct val="80000"/>
              </a:lnSpc>
              <a:defRPr sz="2800" cap="all">
                <a:latin typeface="DIN Condensed"/>
                <a:ea typeface="DIN Condensed"/>
                <a:cs typeface="DIN Condensed"/>
                <a:sym typeface="DIN Condensed"/>
              </a:defRPr>
            </a:pPr>
            <a:endParaRPr/>
          </a:p>
        </p:txBody>
      </p:sp>
      <p:sp>
        <p:nvSpPr>
          <p:cNvPr id="128" name="Shape 128"/>
          <p:cNvSpPr/>
          <p:nvPr/>
        </p:nvSpPr>
        <p:spPr>
          <a:xfrm>
            <a:off x="275576" y="8506743"/>
            <a:ext cx="11538628" cy="824157"/>
          </a:xfrm>
          <a:prstGeom prst="rect">
            <a:avLst/>
          </a:prstGeom>
          <a:ln w="12700">
            <a:miter lim="400000"/>
          </a:ln>
          <a:extLst>
            <a:ext uri="{C572A759-6A51-4108-AA02-DFA0A04FC94B}">
              <ma14:wrappingTextBoxFlag xmlns="" xmlns:ma14="http://schemas.microsoft.com/office/mac/drawingml/2011/main" val="1"/>
            </a:ext>
          </a:extLst>
        </p:spPr>
        <p:txBody>
          <a:bodyPr wrap="none" lIns="27093" tIns="27093" rIns="27093" bIns="27093" anchor="ctr">
            <a:spAutoFit/>
          </a:bodyPr>
          <a:lstStyle>
            <a:lvl1pPr algn="l" defTabSz="587022">
              <a:spcBef>
                <a:spcPts val="2400"/>
              </a:spcBef>
              <a:defRPr sz="5000">
                <a:solidFill>
                  <a:srgbClr val="323333"/>
                </a:solidFill>
                <a:latin typeface="Montserrat Light"/>
                <a:ea typeface="Montserrat Light"/>
                <a:cs typeface="Montserrat Light"/>
                <a:sym typeface="Montserrat Light"/>
              </a:defRPr>
            </a:lvl1pPr>
          </a:lstStyle>
          <a:p>
            <a:r>
              <a:rPr lang="en-ZA" dirty="0"/>
              <a:t>Machine Learning – Neural Networks</a:t>
            </a:r>
          </a:p>
        </p:txBody>
      </p:sp>
      <p:sp>
        <p:nvSpPr>
          <p:cNvPr id="129" name="Shape 129"/>
          <p:cNvSpPr/>
          <p:nvPr/>
        </p:nvSpPr>
        <p:spPr>
          <a:xfrm>
            <a:off x="9480829" y="1754173"/>
            <a:ext cx="2260432" cy="574887"/>
          </a:xfrm>
          <a:prstGeom prst="rect">
            <a:avLst/>
          </a:prstGeom>
          <a:ln w="12700">
            <a:miter lim="400000"/>
          </a:ln>
          <a:extLst>
            <a:ext uri="{C572A759-6A51-4108-AA02-DFA0A04FC94B}">
              <ma14:wrappingTextBoxFlag xmlns="" xmlns:ma14="http://schemas.microsoft.com/office/mac/drawingml/2011/main" val="1"/>
            </a:ext>
          </a:extLst>
        </p:spPr>
        <p:txBody>
          <a:bodyPr wrap="none" lIns="27093" tIns="27093" rIns="27093" bIns="27093" anchor="ctr">
            <a:spAutoFit/>
          </a:bodyPr>
          <a:lstStyle>
            <a:lvl1pPr algn="l" defTabSz="587022">
              <a:spcBef>
                <a:spcPts val="2400"/>
              </a:spcBef>
              <a:defRPr sz="3400">
                <a:solidFill>
                  <a:srgbClr val="42C6FF"/>
                </a:solidFill>
                <a:latin typeface="Montserrat Light"/>
                <a:ea typeface="Montserrat Light"/>
                <a:cs typeface="Montserrat Light"/>
                <a:sym typeface="Montserrat Light"/>
              </a:defRPr>
            </a:lvl1pPr>
          </a:lstStyle>
          <a:p>
            <a:r>
              <a:t>@Entelect</a:t>
            </a:r>
          </a:p>
        </p:txBody>
      </p:sp>
      <p:pic>
        <p:nvPicPr>
          <p:cNvPr id="130" name="Twitter_logo_blue.png"/>
          <p:cNvPicPr>
            <a:picLocks noChangeAspect="1"/>
          </p:cNvPicPr>
          <p:nvPr/>
        </p:nvPicPr>
        <p:blipFill>
          <a:blip r:embed="rId6">
            <a:extLst/>
          </a:blip>
          <a:stretch>
            <a:fillRect/>
          </a:stretch>
        </p:blipFill>
        <p:spPr>
          <a:xfrm>
            <a:off x="11924703" y="1848673"/>
            <a:ext cx="474649" cy="38588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 name="Shape 138"/>
          <p:cNvSpPr/>
          <p:nvPr/>
        </p:nvSpPr>
        <p:spPr>
          <a:xfrm>
            <a:off x="3063156" y="4109840"/>
            <a:ext cx="6878486" cy="102592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6000">
                <a:solidFill>
                  <a:srgbClr val="03B3F3"/>
                </a:solidFill>
                <a:latin typeface="Montserrat Light"/>
                <a:ea typeface="Montserrat Light"/>
                <a:cs typeface="Montserrat Light"/>
                <a:sym typeface="Montserrat Light"/>
              </a:defRPr>
            </a:lvl1pPr>
          </a:lstStyle>
          <a:p>
            <a:r>
              <a:rPr lang="en-ZA" dirty="0"/>
              <a:t>Back propagation</a:t>
            </a:r>
            <a:endParaRPr dirty="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 name="Shape 138"/>
          <p:cNvSpPr/>
          <p:nvPr/>
        </p:nvSpPr>
        <p:spPr>
          <a:xfrm>
            <a:off x="2977399" y="4109840"/>
            <a:ext cx="7050007" cy="102592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6000">
                <a:solidFill>
                  <a:srgbClr val="03B3F3"/>
                </a:solidFill>
                <a:latin typeface="Montserrat Light"/>
                <a:ea typeface="Montserrat Light"/>
                <a:cs typeface="Montserrat Light"/>
                <a:sym typeface="Montserrat Light"/>
              </a:defRPr>
            </a:lvl1pPr>
          </a:lstStyle>
          <a:p>
            <a:r>
              <a:rPr lang="en-ZA" dirty="0"/>
              <a:t>The Hidden Layers</a:t>
            </a:r>
          </a:p>
        </p:txBody>
      </p:sp>
    </p:spTree>
    <p:extLst>
      <p:ext uri="{BB962C8B-B14F-4D97-AF65-F5344CB8AC3E}">
        <p14:creationId xmlns:p14="http://schemas.microsoft.com/office/powerpoint/2010/main" val="720475045"/>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3B3F3"/>
        </a:solidFill>
        <a:effectLst/>
      </p:bgPr>
    </p:bg>
    <p:spTree>
      <p:nvGrpSpPr>
        <p:cNvPr id="1" name=""/>
        <p:cNvGrpSpPr/>
        <p:nvPr/>
      </p:nvGrpSpPr>
      <p:grpSpPr>
        <a:xfrm>
          <a:off x="0" y="0"/>
          <a:ext cx="0" cy="0"/>
          <a:chOff x="0" y="0"/>
          <a:chExt cx="0" cy="0"/>
        </a:xfrm>
      </p:grpSpPr>
      <p:sp>
        <p:nvSpPr>
          <p:cNvPr id="140" name="Shape 140"/>
          <p:cNvSpPr/>
          <p:nvPr/>
        </p:nvSpPr>
        <p:spPr>
          <a:xfrm>
            <a:off x="1519465" y="4109839"/>
            <a:ext cx="9965870" cy="102592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6000">
                <a:latin typeface="Montserrat Light"/>
                <a:ea typeface="Montserrat Light"/>
                <a:cs typeface="Montserrat Light"/>
                <a:sym typeface="Montserrat Light"/>
              </a:defRPr>
            </a:lvl1pPr>
          </a:lstStyle>
          <a:p>
            <a:r>
              <a:rPr lang="en-ZA" dirty="0"/>
              <a:t>Some basic rules to follow</a:t>
            </a:r>
            <a:endParaRPr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 name="Shape 138"/>
          <p:cNvSpPr/>
          <p:nvPr/>
        </p:nvSpPr>
        <p:spPr>
          <a:xfrm>
            <a:off x="829763" y="2593685"/>
            <a:ext cx="11261559" cy="379591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6000">
                <a:solidFill>
                  <a:srgbClr val="03B3F3"/>
                </a:solidFill>
                <a:latin typeface="Montserrat Light"/>
                <a:ea typeface="Montserrat Light"/>
                <a:cs typeface="Montserrat Light"/>
                <a:sym typeface="Montserrat Light"/>
              </a:defRPr>
            </a:lvl1pPr>
          </a:lstStyle>
          <a:p>
            <a:r>
              <a:rPr lang="en-ZA" dirty="0"/>
              <a:t>More nodes per hidden layer as complexity between relationship of input and output layers increase</a:t>
            </a:r>
          </a:p>
        </p:txBody>
      </p:sp>
    </p:spTree>
    <p:extLst>
      <p:ext uri="{BB962C8B-B14F-4D97-AF65-F5344CB8AC3E}">
        <p14:creationId xmlns:p14="http://schemas.microsoft.com/office/powerpoint/2010/main" val="24176683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 name="Shape 138"/>
          <p:cNvSpPr/>
          <p:nvPr/>
        </p:nvSpPr>
        <p:spPr>
          <a:xfrm>
            <a:off x="829763" y="2593685"/>
            <a:ext cx="11261559" cy="379591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6000">
                <a:solidFill>
                  <a:srgbClr val="03B3F3"/>
                </a:solidFill>
                <a:latin typeface="Montserrat Light"/>
                <a:ea typeface="Montserrat Light"/>
                <a:cs typeface="Montserrat Light"/>
                <a:sym typeface="Montserrat Light"/>
              </a:defRPr>
            </a:lvl1pPr>
          </a:lstStyle>
          <a:p>
            <a:r>
              <a:rPr lang="en-ZA" dirty="0"/>
              <a:t>First see if the processing of data can be separated into multiple stages before adding more hidden layers</a:t>
            </a:r>
          </a:p>
        </p:txBody>
      </p:sp>
    </p:spTree>
    <p:extLst>
      <p:ext uri="{BB962C8B-B14F-4D97-AF65-F5344CB8AC3E}">
        <p14:creationId xmlns:p14="http://schemas.microsoft.com/office/powerpoint/2010/main" val="3508200229"/>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 name="Shape 138"/>
          <p:cNvSpPr/>
          <p:nvPr/>
        </p:nvSpPr>
        <p:spPr>
          <a:xfrm>
            <a:off x="829763" y="3055350"/>
            <a:ext cx="11261559" cy="287258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6000">
                <a:solidFill>
                  <a:srgbClr val="03B3F3"/>
                </a:solidFill>
                <a:latin typeface="Montserrat Light"/>
                <a:ea typeface="Montserrat Light"/>
                <a:cs typeface="Montserrat Light"/>
                <a:sym typeface="Montserrat Light"/>
              </a:defRPr>
            </a:lvl1pPr>
          </a:lstStyle>
          <a:p>
            <a:r>
              <a:rPr lang="en-ZA" dirty="0"/>
              <a:t>The amount of training data sets an upper bound for nodes in hidden layer(s)</a:t>
            </a:r>
          </a:p>
        </p:txBody>
      </p:sp>
    </p:spTree>
    <p:extLst>
      <p:ext uri="{BB962C8B-B14F-4D97-AF65-F5344CB8AC3E}">
        <p14:creationId xmlns:p14="http://schemas.microsoft.com/office/powerpoint/2010/main" val="1460047576"/>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3B3F3"/>
        </a:solidFill>
        <a:effectLst/>
      </p:bgPr>
    </p:bg>
    <p:spTree>
      <p:nvGrpSpPr>
        <p:cNvPr id="1" name=""/>
        <p:cNvGrpSpPr/>
        <p:nvPr/>
      </p:nvGrpSpPr>
      <p:grpSpPr>
        <a:xfrm>
          <a:off x="0" y="0"/>
          <a:ext cx="0" cy="0"/>
          <a:chOff x="0" y="0"/>
          <a:chExt cx="0" cy="0"/>
        </a:xfrm>
      </p:grpSpPr>
      <p:sp>
        <p:nvSpPr>
          <p:cNvPr id="140" name="Shape 140"/>
          <p:cNvSpPr/>
          <p:nvPr/>
        </p:nvSpPr>
        <p:spPr>
          <a:xfrm>
            <a:off x="4202895" y="4109839"/>
            <a:ext cx="4599016" cy="102592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6000">
                <a:latin typeface="Montserrat Light"/>
                <a:ea typeface="Montserrat Light"/>
                <a:cs typeface="Montserrat Light"/>
                <a:sym typeface="Montserrat Light"/>
              </a:defRPr>
            </a:lvl1pPr>
          </a:lstStyle>
          <a:p>
            <a:r>
              <a:rPr lang="en-ZA" dirty="0"/>
              <a:t>Tensor Flow</a:t>
            </a:r>
            <a:endParaRPr dirty="0"/>
          </a:p>
        </p:txBody>
      </p:sp>
    </p:spTree>
    <p:extLst>
      <p:ext uri="{BB962C8B-B14F-4D97-AF65-F5344CB8AC3E}">
        <p14:creationId xmlns:p14="http://schemas.microsoft.com/office/powerpoint/2010/main" val="2137959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3B3F3"/>
        </a:solidFill>
        <a:effectLst/>
      </p:bgPr>
    </p:bg>
    <p:spTree>
      <p:nvGrpSpPr>
        <p:cNvPr id="1" name=""/>
        <p:cNvGrpSpPr/>
        <p:nvPr/>
      </p:nvGrpSpPr>
      <p:grpSpPr>
        <a:xfrm>
          <a:off x="0" y="0"/>
          <a:ext cx="0" cy="0"/>
          <a:chOff x="0" y="0"/>
          <a:chExt cx="0" cy="0"/>
        </a:xfrm>
      </p:grpSpPr>
      <p:sp>
        <p:nvSpPr>
          <p:cNvPr id="140" name="Shape 140"/>
          <p:cNvSpPr/>
          <p:nvPr/>
        </p:nvSpPr>
        <p:spPr>
          <a:xfrm>
            <a:off x="4370411" y="4109839"/>
            <a:ext cx="4263988" cy="102592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6000">
                <a:latin typeface="Montserrat Light"/>
                <a:ea typeface="Montserrat Light"/>
                <a:cs typeface="Montserrat Light"/>
                <a:sym typeface="Montserrat Light"/>
              </a:defRPr>
            </a:lvl1pPr>
          </a:lstStyle>
          <a:p>
            <a:r>
              <a:rPr lang="en-ZA" dirty="0"/>
              <a:t>Hackathon</a:t>
            </a:r>
            <a:endParaRPr dirty="0"/>
          </a:p>
        </p:txBody>
      </p:sp>
    </p:spTree>
    <p:extLst>
      <p:ext uri="{BB962C8B-B14F-4D97-AF65-F5344CB8AC3E}">
        <p14:creationId xmlns:p14="http://schemas.microsoft.com/office/powerpoint/2010/main" val="3327025224"/>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2C6FF"/>
        </a:solidFill>
        <a:effectLst/>
      </p:bgPr>
    </p:bg>
    <p:spTree>
      <p:nvGrpSpPr>
        <p:cNvPr id="1" name=""/>
        <p:cNvGrpSpPr/>
        <p:nvPr/>
      </p:nvGrpSpPr>
      <p:grpSpPr>
        <a:xfrm>
          <a:off x="0" y="0"/>
          <a:ext cx="0" cy="0"/>
          <a:chOff x="0" y="0"/>
          <a:chExt cx="0" cy="0"/>
        </a:xfrm>
      </p:grpSpPr>
      <p:sp>
        <p:nvSpPr>
          <p:cNvPr id="373" name="Shape 373"/>
          <p:cNvSpPr/>
          <p:nvPr/>
        </p:nvSpPr>
        <p:spPr>
          <a:xfrm>
            <a:off x="1099975" y="2539999"/>
            <a:ext cx="10804849" cy="4673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defRPr sz="6000">
                <a:latin typeface="Montserrat Light"/>
                <a:ea typeface="Montserrat Light"/>
                <a:cs typeface="Montserrat Light"/>
                <a:sym typeface="Montserrat Light"/>
              </a:defRPr>
            </a:pPr>
            <a:r>
              <a:t>We are on the edge of change comparable to the rise of human life on Earth.</a:t>
            </a:r>
          </a:p>
          <a:p>
            <a:pPr algn="l">
              <a:defRPr sz="6000">
                <a:latin typeface="Montserrat Light"/>
                <a:ea typeface="Montserrat Light"/>
                <a:cs typeface="Montserrat Light"/>
                <a:sym typeface="Montserrat Light"/>
              </a:defRPr>
            </a:pPr>
            <a:endParaRPr/>
          </a:p>
          <a:p>
            <a:pPr algn="l">
              <a:defRPr sz="6000">
                <a:latin typeface="Montserrat Light"/>
                <a:ea typeface="Montserrat Light"/>
                <a:cs typeface="Montserrat Light"/>
                <a:sym typeface="Montserrat Light"/>
              </a:defRPr>
            </a:pPr>
            <a:r>
              <a:t>- </a:t>
            </a:r>
            <a:r>
              <a:rPr>
                <a:latin typeface="Montserrat"/>
                <a:ea typeface="Montserrat"/>
                <a:cs typeface="Montserrat"/>
                <a:sym typeface="Montserrat"/>
              </a:rPr>
              <a:t>Vernor Vinge</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5" name="pasted-image.png"/>
          <p:cNvPicPr>
            <a:picLocks noChangeAspect="1"/>
          </p:cNvPicPr>
          <p:nvPr/>
        </p:nvPicPr>
        <p:blipFill>
          <a:blip r:embed="rId2">
            <a:alphaModFix amt="50133"/>
            <a:extLst/>
          </a:blip>
          <a:stretch>
            <a:fillRect/>
          </a:stretch>
        </p:blipFill>
        <p:spPr>
          <a:xfrm>
            <a:off x="-67730" y="993693"/>
            <a:ext cx="13140260" cy="7391396"/>
          </a:xfrm>
          <a:prstGeom prst="rect">
            <a:avLst/>
          </a:prstGeom>
          <a:ln w="12700">
            <a:miter lim="400000"/>
          </a:ln>
        </p:spPr>
      </p:pic>
      <p:sp>
        <p:nvSpPr>
          <p:cNvPr id="376" name="Shape 376"/>
          <p:cNvSpPr/>
          <p:nvPr/>
        </p:nvSpPr>
        <p:spPr>
          <a:xfrm>
            <a:off x="-30034" y="261"/>
            <a:ext cx="13064869" cy="3061453"/>
          </a:xfrm>
          <a:prstGeom prst="rect">
            <a:avLst/>
          </a:prstGeom>
          <a:solidFill>
            <a:srgbClr val="FFFFFF"/>
          </a:solidFill>
          <a:ln w="12700">
            <a:miter lim="400000"/>
          </a:ln>
        </p:spPr>
        <p:txBody>
          <a:bodyPr lIns="27093" tIns="27093" rIns="27093" bIns="27093" anchor="ctr"/>
          <a:lstStyle/>
          <a:p>
            <a:pPr defTabSz="587022">
              <a:lnSpc>
                <a:spcPct val="80000"/>
              </a:lnSpc>
              <a:defRPr sz="2800" cap="all">
                <a:latin typeface="DIN Condensed"/>
                <a:ea typeface="DIN Condensed"/>
                <a:cs typeface="DIN Condensed"/>
                <a:sym typeface="DIN Condensed"/>
              </a:defRPr>
            </a:pPr>
            <a:endParaRPr/>
          </a:p>
        </p:txBody>
      </p:sp>
      <p:pic>
        <p:nvPicPr>
          <p:cNvPr id="377" name="entelect-logo-no-shaddow.png"/>
          <p:cNvPicPr>
            <a:picLocks noChangeAspect="1"/>
          </p:cNvPicPr>
          <p:nvPr/>
        </p:nvPicPr>
        <p:blipFill>
          <a:blip r:embed="rId3">
            <a:extLst/>
          </a:blip>
          <a:stretch>
            <a:fillRect/>
          </a:stretch>
        </p:blipFill>
        <p:spPr>
          <a:xfrm>
            <a:off x="8904332" y="201141"/>
            <a:ext cx="3908214" cy="1429175"/>
          </a:xfrm>
          <a:prstGeom prst="rect">
            <a:avLst/>
          </a:prstGeom>
          <a:ln w="12700">
            <a:miter lim="400000"/>
          </a:ln>
        </p:spPr>
      </p:pic>
      <p:pic>
        <p:nvPicPr>
          <p:cNvPr id="378" name="sitelogo-black.png"/>
          <p:cNvPicPr>
            <a:picLocks noChangeAspect="1"/>
          </p:cNvPicPr>
          <p:nvPr/>
        </p:nvPicPr>
        <p:blipFill>
          <a:blip r:embed="rId4">
            <a:extLst/>
          </a:blip>
          <a:stretch>
            <a:fillRect/>
          </a:stretch>
        </p:blipFill>
        <p:spPr>
          <a:xfrm>
            <a:off x="317460" y="333626"/>
            <a:ext cx="821071" cy="1164205"/>
          </a:xfrm>
          <a:prstGeom prst="rect">
            <a:avLst/>
          </a:prstGeom>
          <a:ln w="12700">
            <a:miter lim="400000"/>
          </a:ln>
        </p:spPr>
      </p:pic>
      <p:sp>
        <p:nvSpPr>
          <p:cNvPr id="379" name="Shape 379"/>
          <p:cNvSpPr/>
          <p:nvPr/>
        </p:nvSpPr>
        <p:spPr>
          <a:xfrm>
            <a:off x="947318" y="1754173"/>
            <a:ext cx="2864088" cy="574887"/>
          </a:xfrm>
          <a:prstGeom prst="rect">
            <a:avLst/>
          </a:prstGeom>
          <a:ln w="12700">
            <a:miter lim="400000"/>
          </a:ln>
          <a:extLst>
            <a:ext uri="{C572A759-6A51-4108-AA02-DFA0A04FC94B}">
              <ma14:wrappingTextBoxFlag xmlns="" xmlns:ma14="http://schemas.microsoft.com/office/mac/drawingml/2011/main" val="1"/>
            </a:ext>
          </a:extLst>
        </p:spPr>
        <p:txBody>
          <a:bodyPr wrap="none" lIns="27093" tIns="27093" rIns="27093" bIns="27093" anchor="ctr">
            <a:spAutoFit/>
          </a:bodyPr>
          <a:lstStyle>
            <a:lvl1pPr algn="l" defTabSz="587022">
              <a:spcBef>
                <a:spcPts val="2400"/>
              </a:spcBef>
              <a:defRPr sz="3400">
                <a:solidFill>
                  <a:srgbClr val="42C6FF"/>
                </a:solidFill>
                <a:latin typeface="Montserrat Light"/>
                <a:ea typeface="Montserrat Light"/>
                <a:cs typeface="Montserrat Light"/>
                <a:sym typeface="Montserrat Light"/>
              </a:defRPr>
            </a:lvl1pPr>
          </a:lstStyle>
          <a:p>
            <a:r>
              <a:t>@ProlificIdea</a:t>
            </a:r>
          </a:p>
        </p:txBody>
      </p:sp>
      <p:pic>
        <p:nvPicPr>
          <p:cNvPr id="380" name="Twitter_logo_blue.png"/>
          <p:cNvPicPr>
            <a:picLocks noChangeAspect="1"/>
          </p:cNvPicPr>
          <p:nvPr/>
        </p:nvPicPr>
        <p:blipFill>
          <a:blip r:embed="rId5">
            <a:extLst/>
          </a:blip>
          <a:stretch>
            <a:fillRect/>
          </a:stretch>
        </p:blipFill>
        <p:spPr>
          <a:xfrm>
            <a:off x="338928" y="1848673"/>
            <a:ext cx="474649" cy="385887"/>
          </a:xfrm>
          <a:prstGeom prst="rect">
            <a:avLst/>
          </a:prstGeom>
          <a:ln w="12700">
            <a:miter lim="400000"/>
          </a:ln>
        </p:spPr>
      </p:pic>
      <p:pic>
        <p:nvPicPr>
          <p:cNvPr id="381" name="world.png"/>
          <p:cNvPicPr>
            <a:picLocks noChangeAspect="1"/>
          </p:cNvPicPr>
          <p:nvPr/>
        </p:nvPicPr>
        <p:blipFill>
          <a:blip r:embed="rId6">
            <a:extLst/>
          </a:blip>
          <a:stretch>
            <a:fillRect/>
          </a:stretch>
        </p:blipFill>
        <p:spPr>
          <a:xfrm>
            <a:off x="339152" y="2357035"/>
            <a:ext cx="473752" cy="473752"/>
          </a:xfrm>
          <a:prstGeom prst="rect">
            <a:avLst/>
          </a:prstGeom>
          <a:ln w="12700">
            <a:miter lim="400000"/>
          </a:ln>
        </p:spPr>
      </p:pic>
      <p:sp>
        <p:nvSpPr>
          <p:cNvPr id="382" name="Shape 382"/>
          <p:cNvSpPr/>
          <p:nvPr/>
        </p:nvSpPr>
        <p:spPr>
          <a:xfrm>
            <a:off x="947318" y="2306467"/>
            <a:ext cx="3473358" cy="574888"/>
          </a:xfrm>
          <a:prstGeom prst="rect">
            <a:avLst/>
          </a:prstGeom>
          <a:ln w="12700">
            <a:miter lim="400000"/>
          </a:ln>
          <a:extLst>
            <a:ext uri="{C572A759-6A51-4108-AA02-DFA0A04FC94B}">
              <ma14:wrappingTextBoxFlag xmlns="" xmlns:ma14="http://schemas.microsoft.com/office/mac/drawingml/2011/main" val="1"/>
            </a:ext>
          </a:extLst>
        </p:spPr>
        <p:txBody>
          <a:bodyPr wrap="none" lIns="27093" tIns="27093" rIns="27093" bIns="27093" anchor="ctr">
            <a:spAutoFit/>
          </a:bodyPr>
          <a:lstStyle/>
          <a:p>
            <a:pPr algn="l" defTabSz="587022">
              <a:spcBef>
                <a:spcPts val="2400"/>
              </a:spcBef>
              <a:defRPr sz="3400">
                <a:solidFill>
                  <a:srgbClr val="42C6FF"/>
                </a:solidFill>
                <a:latin typeface="Montserrat Light"/>
                <a:ea typeface="Montserrat Light"/>
                <a:cs typeface="Montserrat Light"/>
                <a:sym typeface="Montserrat Light"/>
              </a:defRPr>
            </a:pPr>
            <a:r>
              <a:t>Prolific</a:t>
            </a:r>
            <a:r>
              <a:rPr>
                <a:solidFill>
                  <a:srgbClr val="FF7E1E"/>
                </a:solidFill>
              </a:rPr>
              <a:t>Idea</a:t>
            </a:r>
            <a:r>
              <a:t>.com</a:t>
            </a:r>
          </a:p>
        </p:txBody>
      </p:sp>
      <p:sp>
        <p:nvSpPr>
          <p:cNvPr id="383" name="Shape 383"/>
          <p:cNvSpPr/>
          <p:nvPr/>
        </p:nvSpPr>
        <p:spPr>
          <a:xfrm>
            <a:off x="-30034" y="8029460"/>
            <a:ext cx="13064869" cy="1746318"/>
          </a:xfrm>
          <a:prstGeom prst="rect">
            <a:avLst/>
          </a:prstGeom>
          <a:solidFill>
            <a:srgbClr val="FFFFFF"/>
          </a:solidFill>
          <a:ln w="12700">
            <a:miter lim="400000"/>
          </a:ln>
        </p:spPr>
        <p:txBody>
          <a:bodyPr lIns="27093" tIns="27093" rIns="27093" bIns="27093" anchor="ctr"/>
          <a:lstStyle/>
          <a:p>
            <a:pPr defTabSz="587022">
              <a:lnSpc>
                <a:spcPct val="80000"/>
              </a:lnSpc>
              <a:defRPr sz="2800" cap="all">
                <a:latin typeface="DIN Condensed"/>
                <a:ea typeface="DIN Condensed"/>
                <a:cs typeface="DIN Condensed"/>
                <a:sym typeface="DIN Condensed"/>
              </a:defRPr>
            </a:pPr>
            <a:endParaRPr/>
          </a:p>
        </p:txBody>
      </p:sp>
      <p:sp>
        <p:nvSpPr>
          <p:cNvPr id="384" name="Shape 384"/>
          <p:cNvSpPr/>
          <p:nvPr/>
        </p:nvSpPr>
        <p:spPr>
          <a:xfrm>
            <a:off x="275576" y="8506743"/>
            <a:ext cx="9129315" cy="824157"/>
          </a:xfrm>
          <a:prstGeom prst="rect">
            <a:avLst/>
          </a:prstGeom>
          <a:ln w="12700">
            <a:miter lim="400000"/>
          </a:ln>
          <a:extLst>
            <a:ext uri="{C572A759-6A51-4108-AA02-DFA0A04FC94B}">
              <ma14:wrappingTextBoxFlag xmlns="" xmlns:ma14="http://schemas.microsoft.com/office/mac/drawingml/2011/main" val="1"/>
            </a:ext>
          </a:extLst>
        </p:spPr>
        <p:txBody>
          <a:bodyPr wrap="none" lIns="27093" tIns="27093" rIns="27093" bIns="27093" anchor="ctr">
            <a:spAutoFit/>
          </a:bodyPr>
          <a:lstStyle>
            <a:lvl1pPr algn="l" defTabSz="587022">
              <a:spcBef>
                <a:spcPts val="2400"/>
              </a:spcBef>
              <a:defRPr sz="5000">
                <a:solidFill>
                  <a:srgbClr val="323333"/>
                </a:solidFill>
                <a:latin typeface="Montserrat Light"/>
                <a:ea typeface="Montserrat Light"/>
                <a:cs typeface="Montserrat Light"/>
                <a:sym typeface="Montserrat Light"/>
              </a:defRPr>
            </a:lvl1pPr>
          </a:lstStyle>
          <a:p>
            <a:r>
              <a:rPr dirty="0"/>
              <a:t>Artificial Intelligence</a:t>
            </a:r>
            <a:r>
              <a:rPr lang="en-ZA" dirty="0"/>
              <a:t> Meetup</a:t>
            </a:r>
            <a:endParaRPr dirty="0"/>
          </a:p>
        </p:txBody>
      </p:sp>
      <p:sp>
        <p:nvSpPr>
          <p:cNvPr id="385" name="Shape 385"/>
          <p:cNvSpPr/>
          <p:nvPr/>
        </p:nvSpPr>
        <p:spPr>
          <a:xfrm>
            <a:off x="9480829" y="1754173"/>
            <a:ext cx="2260432" cy="574887"/>
          </a:xfrm>
          <a:prstGeom prst="rect">
            <a:avLst/>
          </a:prstGeom>
          <a:ln w="12700">
            <a:miter lim="400000"/>
          </a:ln>
          <a:extLst>
            <a:ext uri="{C572A759-6A51-4108-AA02-DFA0A04FC94B}">
              <ma14:wrappingTextBoxFlag xmlns="" xmlns:ma14="http://schemas.microsoft.com/office/mac/drawingml/2011/main" val="1"/>
            </a:ext>
          </a:extLst>
        </p:spPr>
        <p:txBody>
          <a:bodyPr wrap="none" lIns="27093" tIns="27093" rIns="27093" bIns="27093" anchor="ctr">
            <a:spAutoFit/>
          </a:bodyPr>
          <a:lstStyle>
            <a:lvl1pPr algn="l" defTabSz="587022">
              <a:spcBef>
                <a:spcPts val="2400"/>
              </a:spcBef>
              <a:defRPr sz="3400">
                <a:solidFill>
                  <a:srgbClr val="42C6FF"/>
                </a:solidFill>
                <a:latin typeface="Montserrat Light"/>
                <a:ea typeface="Montserrat Light"/>
                <a:cs typeface="Montserrat Light"/>
                <a:sym typeface="Montserrat Light"/>
              </a:defRPr>
            </a:lvl1pPr>
          </a:lstStyle>
          <a:p>
            <a:r>
              <a:t>@Entelect</a:t>
            </a:r>
          </a:p>
        </p:txBody>
      </p:sp>
      <p:pic>
        <p:nvPicPr>
          <p:cNvPr id="386" name="Twitter_logo_blue.png"/>
          <p:cNvPicPr>
            <a:picLocks noChangeAspect="1"/>
          </p:cNvPicPr>
          <p:nvPr/>
        </p:nvPicPr>
        <p:blipFill>
          <a:blip r:embed="rId5">
            <a:extLst/>
          </a:blip>
          <a:stretch>
            <a:fillRect/>
          </a:stretch>
        </p:blipFill>
        <p:spPr>
          <a:xfrm>
            <a:off x="11924703" y="1848673"/>
            <a:ext cx="474649" cy="385887"/>
          </a:xfrm>
          <a:prstGeom prst="rect">
            <a:avLst/>
          </a:prstGeom>
          <a:ln w="12700">
            <a:miter lim="400000"/>
          </a:ln>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B3F3"/>
        </a:solidFill>
        <a:effectLst/>
      </p:bgPr>
    </p:bg>
    <p:spTree>
      <p:nvGrpSpPr>
        <p:cNvPr id="1" name=""/>
        <p:cNvGrpSpPr/>
        <p:nvPr/>
      </p:nvGrpSpPr>
      <p:grpSpPr>
        <a:xfrm>
          <a:off x="0" y="0"/>
          <a:ext cx="0" cy="0"/>
          <a:chOff x="0" y="0"/>
          <a:chExt cx="0" cy="0"/>
        </a:xfrm>
      </p:grpSpPr>
      <p:sp>
        <p:nvSpPr>
          <p:cNvPr id="132" name="Shape 132"/>
          <p:cNvSpPr/>
          <p:nvPr/>
        </p:nvSpPr>
        <p:spPr>
          <a:xfrm>
            <a:off x="489685" y="441009"/>
            <a:ext cx="4724050" cy="102592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6000">
                <a:latin typeface="Montserrat Light"/>
                <a:ea typeface="Montserrat Light"/>
                <a:cs typeface="Montserrat Light"/>
                <a:sym typeface="Montserrat Light"/>
              </a:defRPr>
            </a:lvl1pPr>
          </a:lstStyle>
          <a:p>
            <a:r>
              <a:rPr lang="en-ZA" dirty="0"/>
              <a:t>In The News</a:t>
            </a:r>
          </a:p>
        </p:txBody>
      </p:sp>
      <p:sp>
        <p:nvSpPr>
          <p:cNvPr id="3" name="TextBox 2"/>
          <p:cNvSpPr txBox="1"/>
          <p:nvPr/>
        </p:nvSpPr>
        <p:spPr>
          <a:xfrm>
            <a:off x="489685" y="2143467"/>
            <a:ext cx="737381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571500" marR="0" indent="-5715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kumimoji="0" lang="en-ZA" sz="3600" b="0" i="0" u="none" strike="noStrike" cap="none" spc="0" normalizeH="0" baseline="0" dirty="0">
                <a:ln>
                  <a:noFill/>
                </a:ln>
                <a:solidFill>
                  <a:srgbClr val="FFFFFF"/>
                </a:solidFill>
                <a:effectLst/>
                <a:uFillTx/>
                <a:latin typeface="+mn-lt"/>
                <a:ea typeface="+mn-ea"/>
                <a:cs typeface="+mn-cs"/>
                <a:sym typeface="Helvetica Light"/>
              </a:rPr>
              <a:t>Facebook open sources </a:t>
            </a:r>
            <a:r>
              <a:rPr kumimoji="0" lang="en-ZA" sz="3600" b="0" i="0" u="none" strike="noStrike" cap="none" spc="0" normalizeH="0" baseline="0" dirty="0" err="1">
                <a:ln>
                  <a:noFill/>
                </a:ln>
                <a:solidFill>
                  <a:srgbClr val="FFFFFF"/>
                </a:solidFill>
                <a:effectLst/>
                <a:uFillTx/>
                <a:latin typeface="+mn-lt"/>
                <a:ea typeface="+mn-ea"/>
                <a:cs typeface="+mn-cs"/>
                <a:sym typeface="Helvetica Light"/>
              </a:rPr>
              <a:t>fastText</a:t>
            </a:r>
            <a:endParaRPr kumimoji="0" lang="en-ZA" sz="3600" b="0" i="0" u="none" strike="noStrike" cap="none" spc="0" normalizeH="0" baseline="0" dirty="0">
              <a:ln>
                <a:noFill/>
              </a:ln>
              <a:solidFill>
                <a:srgbClr val="FFFFFF"/>
              </a:solidFill>
              <a:effectLst/>
              <a:uFillTx/>
              <a:latin typeface="+mn-lt"/>
              <a:ea typeface="+mn-ea"/>
              <a:cs typeface="+mn-cs"/>
              <a:sym typeface="Helvetica Light"/>
            </a:endParaRPr>
          </a:p>
          <a:p>
            <a:pPr marL="571500" marR="0" indent="-5715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ZA" dirty="0"/>
              <a:t>Google AI </a:t>
            </a:r>
            <a:r>
              <a:rPr lang="en-ZA" dirty="0" err="1"/>
              <a:t>XPrize</a:t>
            </a:r>
            <a:endParaRPr kumimoji="0" lang="en-ZA" sz="3600" b="0" i="0" u="none" strike="noStrike" cap="none" spc="0" normalizeH="0" baseline="0" dirty="0">
              <a:ln>
                <a:noFill/>
              </a:ln>
              <a:solidFill>
                <a:srgbClr val="FFFFFF"/>
              </a:solidFill>
              <a:effectLst/>
              <a:uFillTx/>
              <a:latin typeface="+mn-lt"/>
              <a:ea typeface="+mn-ea"/>
              <a:cs typeface="+mn-cs"/>
              <a:sym typeface="Helvetica Light"/>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B3F3"/>
        </a:solidFill>
        <a:effectLst/>
      </p:bgPr>
    </p:bg>
    <p:spTree>
      <p:nvGrpSpPr>
        <p:cNvPr id="1" name=""/>
        <p:cNvGrpSpPr/>
        <p:nvPr/>
      </p:nvGrpSpPr>
      <p:grpSpPr>
        <a:xfrm>
          <a:off x="0" y="0"/>
          <a:ext cx="0" cy="0"/>
          <a:chOff x="0" y="0"/>
          <a:chExt cx="0" cy="0"/>
        </a:xfrm>
      </p:grpSpPr>
      <p:sp>
        <p:nvSpPr>
          <p:cNvPr id="4" name="Shape 132"/>
          <p:cNvSpPr/>
          <p:nvPr/>
        </p:nvSpPr>
        <p:spPr>
          <a:xfrm>
            <a:off x="2373246" y="4422594"/>
            <a:ext cx="8058295" cy="84125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6000">
                <a:latin typeface="Montserrat Light"/>
                <a:ea typeface="Montserrat Light"/>
                <a:cs typeface="Montserrat Light"/>
                <a:sym typeface="Montserrat Light"/>
              </a:defRPr>
            </a:lvl1pPr>
          </a:lstStyle>
          <a:p>
            <a:r>
              <a:rPr lang="en-ZA" sz="4800" dirty="0"/>
              <a:t>What is a Neural Network?</a:t>
            </a:r>
          </a:p>
        </p:txBody>
      </p:sp>
    </p:spTree>
    <p:extLst>
      <p:ext uri="{BB962C8B-B14F-4D97-AF65-F5344CB8AC3E}">
        <p14:creationId xmlns:p14="http://schemas.microsoft.com/office/powerpoint/2010/main" val="77816684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 name="Shape 134"/>
          <p:cNvSpPr/>
          <p:nvPr/>
        </p:nvSpPr>
        <p:spPr>
          <a:xfrm>
            <a:off x="481453" y="452238"/>
            <a:ext cx="4884349" cy="102592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6000">
                <a:solidFill>
                  <a:srgbClr val="03B3F3"/>
                </a:solidFill>
                <a:latin typeface="Montserrat Light"/>
                <a:ea typeface="Montserrat Light"/>
                <a:cs typeface="Montserrat Light"/>
                <a:sym typeface="Montserrat Light"/>
              </a:defRPr>
            </a:lvl1pPr>
          </a:lstStyle>
          <a:p>
            <a:r>
              <a:rPr lang="en-ZA" dirty="0"/>
              <a:t>The Neurons</a:t>
            </a:r>
            <a:endParaRPr dirty="0"/>
          </a:p>
        </p:txBody>
      </p:sp>
      <p:grpSp>
        <p:nvGrpSpPr>
          <p:cNvPr id="65" name="Group 64"/>
          <p:cNvGrpSpPr/>
          <p:nvPr/>
        </p:nvGrpSpPr>
        <p:grpSpPr>
          <a:xfrm>
            <a:off x="1103586" y="2427889"/>
            <a:ext cx="10344473" cy="5517931"/>
            <a:chOff x="1103586" y="2427889"/>
            <a:chExt cx="10344473" cy="5517931"/>
          </a:xfrm>
        </p:grpSpPr>
        <p:sp>
          <p:nvSpPr>
            <p:cNvPr id="2" name="Rectangle 1"/>
            <p:cNvSpPr/>
            <p:nvPr/>
          </p:nvSpPr>
          <p:spPr>
            <a:xfrm>
              <a:off x="1103586" y="2967454"/>
              <a:ext cx="1820041" cy="4438800"/>
            </a:xfrm>
            <a:prstGeom prst="rect">
              <a:avLst/>
            </a:prstGeom>
            <a:solidFill>
              <a:schemeClr val="accent1">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4" name="Rectangle 3"/>
            <p:cNvSpPr/>
            <p:nvPr/>
          </p:nvSpPr>
          <p:spPr>
            <a:xfrm>
              <a:off x="5365802" y="2427889"/>
              <a:ext cx="1820041" cy="5517931"/>
            </a:xfrm>
            <a:prstGeom prst="rect">
              <a:avLst/>
            </a:prstGeom>
            <a:blipFill rotWithShape="1">
              <a:blip r:embed="rId3"/>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5" name="Rectangle 4"/>
            <p:cNvSpPr/>
            <p:nvPr/>
          </p:nvSpPr>
          <p:spPr>
            <a:xfrm>
              <a:off x="9628018" y="2967454"/>
              <a:ext cx="1820041" cy="4438800"/>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3" name="Oval 2"/>
            <p:cNvSpPr/>
            <p:nvPr/>
          </p:nvSpPr>
          <p:spPr>
            <a:xfrm>
              <a:off x="1284889" y="3389586"/>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8" name="Oval 7"/>
            <p:cNvSpPr/>
            <p:nvPr/>
          </p:nvSpPr>
          <p:spPr>
            <a:xfrm>
              <a:off x="1284889" y="5580445"/>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9" name="Oval 8"/>
            <p:cNvSpPr/>
            <p:nvPr/>
          </p:nvSpPr>
          <p:spPr>
            <a:xfrm>
              <a:off x="5531339" y="267225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Oval 9"/>
            <p:cNvSpPr/>
            <p:nvPr/>
          </p:nvSpPr>
          <p:spPr>
            <a:xfrm>
              <a:off x="5544309" y="4469522"/>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Oval 10"/>
            <p:cNvSpPr/>
            <p:nvPr/>
          </p:nvSpPr>
          <p:spPr>
            <a:xfrm>
              <a:off x="5544309" y="626624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Oval 11"/>
            <p:cNvSpPr/>
            <p:nvPr/>
          </p:nvSpPr>
          <p:spPr>
            <a:xfrm>
              <a:off x="9809321" y="309737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Oval 12"/>
            <p:cNvSpPr/>
            <p:nvPr/>
          </p:nvSpPr>
          <p:spPr>
            <a:xfrm>
              <a:off x="9882998" y="5556796"/>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cxnSp>
          <p:nvCxnSpPr>
            <p:cNvPr id="14" name="Straight Arrow Connector 13"/>
            <p:cNvCxnSpPr>
              <a:stCxn id="3" idx="6"/>
            </p:cNvCxnSpPr>
            <p:nvPr/>
          </p:nvCxnSpPr>
          <p:spPr>
            <a:xfrm flipV="1">
              <a:off x="2742323" y="3389586"/>
              <a:ext cx="2789016" cy="70156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5"/>
            <p:cNvCxnSpPr>
              <a:endCxn id="10" idx="2"/>
            </p:cNvCxnSpPr>
            <p:nvPr/>
          </p:nvCxnSpPr>
          <p:spPr>
            <a:xfrm>
              <a:off x="2742323" y="4091152"/>
              <a:ext cx="2801986" cy="107993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a:stCxn id="3" idx="6"/>
            </p:cNvCxnSpPr>
            <p:nvPr/>
          </p:nvCxnSpPr>
          <p:spPr>
            <a:xfrm>
              <a:off x="2742323" y="4091152"/>
              <a:ext cx="2789016" cy="2837157"/>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22"/>
            <p:cNvCxnSpPr/>
            <p:nvPr/>
          </p:nvCxnSpPr>
          <p:spPr>
            <a:xfrm flipV="1">
              <a:off x="2755293" y="3515397"/>
              <a:ext cx="2763076" cy="2766614"/>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25"/>
            <p:cNvCxnSpPr/>
            <p:nvPr/>
          </p:nvCxnSpPr>
          <p:spPr>
            <a:xfrm flipV="1">
              <a:off x="2742323" y="5298054"/>
              <a:ext cx="2789016" cy="98395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Straight Arrow Connector 28"/>
            <p:cNvCxnSpPr/>
            <p:nvPr/>
          </p:nvCxnSpPr>
          <p:spPr>
            <a:xfrm>
              <a:off x="2755293" y="6282010"/>
              <a:ext cx="2776046" cy="736100"/>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3" name="Straight Arrow Connector 32"/>
            <p:cNvCxnSpPr>
              <a:endCxn id="12" idx="2"/>
            </p:cNvCxnSpPr>
            <p:nvPr/>
          </p:nvCxnSpPr>
          <p:spPr>
            <a:xfrm>
              <a:off x="6988773" y="3262073"/>
              <a:ext cx="2820548" cy="536867"/>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Straight Arrow Connector 34"/>
            <p:cNvCxnSpPr/>
            <p:nvPr/>
          </p:nvCxnSpPr>
          <p:spPr>
            <a:xfrm>
              <a:off x="6988773" y="3262073"/>
              <a:ext cx="2854498" cy="2879587"/>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8" name="Straight Arrow Connector 37"/>
            <p:cNvCxnSpPr/>
            <p:nvPr/>
          </p:nvCxnSpPr>
          <p:spPr>
            <a:xfrm>
              <a:off x="7013808" y="5186854"/>
              <a:ext cx="2829463" cy="1057690"/>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7026778" y="3963639"/>
              <a:ext cx="2760658" cy="122321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6" name="Straight Arrow Connector 45"/>
            <p:cNvCxnSpPr/>
            <p:nvPr/>
          </p:nvCxnSpPr>
          <p:spPr>
            <a:xfrm flipV="1">
              <a:off x="7000838" y="4091151"/>
              <a:ext cx="2854498" cy="2868778"/>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9" name="Straight Arrow Connector 48"/>
            <p:cNvCxnSpPr>
              <a:stCxn id="11" idx="6"/>
            </p:cNvCxnSpPr>
            <p:nvPr/>
          </p:nvCxnSpPr>
          <p:spPr>
            <a:xfrm flipV="1">
              <a:off x="7001743" y="6349842"/>
              <a:ext cx="2841528" cy="617968"/>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grpSp>
      <p:sp>
        <p:nvSpPr>
          <p:cNvPr id="61" name="Rectangle 60"/>
          <p:cNvSpPr/>
          <p:nvPr/>
        </p:nvSpPr>
        <p:spPr>
          <a:xfrm>
            <a:off x="767111" y="7589099"/>
            <a:ext cx="2492990" cy="646331"/>
          </a:xfrm>
          <a:prstGeom prst="rect">
            <a:avLst/>
          </a:prstGeom>
        </p:spPr>
        <p:txBody>
          <a:bodyPr wrap="none">
            <a:spAutoFit/>
          </a:bodyPr>
          <a:lstStyle/>
          <a:p>
            <a:r>
              <a:rPr lang="en-ZA" dirty="0">
                <a:solidFill>
                  <a:schemeClr val="tx1">
                    <a:lumMod val="50000"/>
                  </a:schemeClr>
                </a:solidFill>
              </a:rPr>
              <a:t>Input Layer</a:t>
            </a:r>
          </a:p>
        </p:txBody>
      </p:sp>
      <p:sp>
        <p:nvSpPr>
          <p:cNvPr id="63" name="Rectangle 62"/>
          <p:cNvSpPr/>
          <p:nvPr/>
        </p:nvSpPr>
        <p:spPr>
          <a:xfrm>
            <a:off x="9185684" y="7537657"/>
            <a:ext cx="2852063" cy="646331"/>
          </a:xfrm>
          <a:prstGeom prst="rect">
            <a:avLst/>
          </a:prstGeom>
        </p:spPr>
        <p:txBody>
          <a:bodyPr wrap="none">
            <a:spAutoFit/>
          </a:bodyPr>
          <a:lstStyle/>
          <a:p>
            <a:r>
              <a:rPr lang="en-ZA" dirty="0">
                <a:solidFill>
                  <a:schemeClr val="tx1">
                    <a:lumMod val="50000"/>
                  </a:schemeClr>
                </a:solidFill>
              </a:rPr>
              <a:t>Output Layer</a:t>
            </a:r>
          </a:p>
        </p:txBody>
      </p:sp>
      <p:sp>
        <p:nvSpPr>
          <p:cNvPr id="64" name="Rectangle 63"/>
          <p:cNvSpPr/>
          <p:nvPr/>
        </p:nvSpPr>
        <p:spPr>
          <a:xfrm>
            <a:off x="4747650" y="8039725"/>
            <a:ext cx="2929007" cy="646331"/>
          </a:xfrm>
          <a:prstGeom prst="rect">
            <a:avLst/>
          </a:prstGeom>
        </p:spPr>
        <p:txBody>
          <a:bodyPr wrap="none">
            <a:spAutoFit/>
          </a:bodyPr>
          <a:lstStyle/>
          <a:p>
            <a:r>
              <a:rPr lang="en-ZA" dirty="0">
                <a:solidFill>
                  <a:schemeClr val="tx1">
                    <a:lumMod val="50000"/>
                  </a:schemeClr>
                </a:solidFill>
              </a:rPr>
              <a:t>Hidden Layer</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 name="Shape 134"/>
          <p:cNvSpPr/>
          <p:nvPr/>
        </p:nvSpPr>
        <p:spPr>
          <a:xfrm>
            <a:off x="0" y="545832"/>
            <a:ext cx="7191072" cy="102592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6000">
                <a:solidFill>
                  <a:srgbClr val="03B3F3"/>
                </a:solidFill>
                <a:latin typeface="Montserrat Light"/>
                <a:ea typeface="Montserrat Light"/>
                <a:cs typeface="Montserrat Light"/>
                <a:sym typeface="Montserrat Light"/>
              </a:defRPr>
            </a:lvl1pPr>
          </a:lstStyle>
          <a:p>
            <a:r>
              <a:rPr lang="en-ZA" dirty="0"/>
              <a:t>How Does it Work?</a:t>
            </a:r>
            <a:endParaRPr dirty="0"/>
          </a:p>
        </p:txBody>
      </p:sp>
      <p:grpSp>
        <p:nvGrpSpPr>
          <p:cNvPr id="65" name="Group 64"/>
          <p:cNvGrpSpPr/>
          <p:nvPr/>
        </p:nvGrpSpPr>
        <p:grpSpPr>
          <a:xfrm>
            <a:off x="1103586" y="2427889"/>
            <a:ext cx="10344473" cy="5517931"/>
            <a:chOff x="1103586" y="2427889"/>
            <a:chExt cx="10344473" cy="5517931"/>
          </a:xfrm>
        </p:grpSpPr>
        <p:sp>
          <p:nvSpPr>
            <p:cNvPr id="2" name="Rectangle 1"/>
            <p:cNvSpPr/>
            <p:nvPr/>
          </p:nvSpPr>
          <p:spPr>
            <a:xfrm>
              <a:off x="1103586" y="2967454"/>
              <a:ext cx="1820041" cy="4438800"/>
            </a:xfrm>
            <a:prstGeom prst="rect">
              <a:avLst/>
            </a:prstGeom>
            <a:solidFill>
              <a:schemeClr val="accent1">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4" name="Rectangle 3"/>
            <p:cNvSpPr/>
            <p:nvPr/>
          </p:nvSpPr>
          <p:spPr>
            <a:xfrm>
              <a:off x="5365802" y="2427889"/>
              <a:ext cx="1820041" cy="5517931"/>
            </a:xfrm>
            <a:prstGeom prst="rect">
              <a:avLst/>
            </a:prstGeom>
            <a:blipFill rotWithShape="1">
              <a:blip r:embed="rId3"/>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5" name="Rectangle 4"/>
            <p:cNvSpPr/>
            <p:nvPr/>
          </p:nvSpPr>
          <p:spPr>
            <a:xfrm>
              <a:off x="9628018" y="2967454"/>
              <a:ext cx="1820041" cy="4438800"/>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3" name="Oval 2"/>
            <p:cNvSpPr/>
            <p:nvPr/>
          </p:nvSpPr>
          <p:spPr>
            <a:xfrm>
              <a:off x="1284889" y="3389586"/>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8" name="Oval 7"/>
            <p:cNvSpPr/>
            <p:nvPr/>
          </p:nvSpPr>
          <p:spPr>
            <a:xfrm>
              <a:off x="1284889" y="5580445"/>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9" name="Oval 8"/>
            <p:cNvSpPr/>
            <p:nvPr/>
          </p:nvSpPr>
          <p:spPr>
            <a:xfrm>
              <a:off x="5531339" y="267225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Oval 9"/>
            <p:cNvSpPr/>
            <p:nvPr/>
          </p:nvSpPr>
          <p:spPr>
            <a:xfrm>
              <a:off x="5544309" y="4469522"/>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Oval 10"/>
            <p:cNvSpPr/>
            <p:nvPr/>
          </p:nvSpPr>
          <p:spPr>
            <a:xfrm>
              <a:off x="5544309" y="626624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Oval 11"/>
            <p:cNvSpPr/>
            <p:nvPr/>
          </p:nvSpPr>
          <p:spPr>
            <a:xfrm>
              <a:off x="9809321" y="309737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Oval 12"/>
            <p:cNvSpPr/>
            <p:nvPr/>
          </p:nvSpPr>
          <p:spPr>
            <a:xfrm>
              <a:off x="9882998" y="5556796"/>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cxnSp>
          <p:nvCxnSpPr>
            <p:cNvPr id="14" name="Straight Arrow Connector 13"/>
            <p:cNvCxnSpPr>
              <a:stCxn id="3" idx="6"/>
            </p:cNvCxnSpPr>
            <p:nvPr/>
          </p:nvCxnSpPr>
          <p:spPr>
            <a:xfrm flipV="1">
              <a:off x="2742323" y="3389586"/>
              <a:ext cx="2789016" cy="70156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5"/>
            <p:cNvCxnSpPr>
              <a:endCxn id="10" idx="2"/>
            </p:cNvCxnSpPr>
            <p:nvPr/>
          </p:nvCxnSpPr>
          <p:spPr>
            <a:xfrm>
              <a:off x="2742323" y="4091152"/>
              <a:ext cx="2801986" cy="107993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a:stCxn id="3" idx="6"/>
            </p:cNvCxnSpPr>
            <p:nvPr/>
          </p:nvCxnSpPr>
          <p:spPr>
            <a:xfrm>
              <a:off x="2742323" y="4091152"/>
              <a:ext cx="2789016" cy="2837157"/>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22"/>
            <p:cNvCxnSpPr/>
            <p:nvPr/>
          </p:nvCxnSpPr>
          <p:spPr>
            <a:xfrm flipV="1">
              <a:off x="2755293" y="3515397"/>
              <a:ext cx="2763076" cy="2766614"/>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25"/>
            <p:cNvCxnSpPr/>
            <p:nvPr/>
          </p:nvCxnSpPr>
          <p:spPr>
            <a:xfrm flipV="1">
              <a:off x="2742323" y="5298054"/>
              <a:ext cx="2789016" cy="98395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Straight Arrow Connector 28"/>
            <p:cNvCxnSpPr/>
            <p:nvPr/>
          </p:nvCxnSpPr>
          <p:spPr>
            <a:xfrm>
              <a:off x="2755293" y="6282010"/>
              <a:ext cx="2776046" cy="736100"/>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3" name="Straight Arrow Connector 32"/>
            <p:cNvCxnSpPr>
              <a:endCxn id="12" idx="2"/>
            </p:cNvCxnSpPr>
            <p:nvPr/>
          </p:nvCxnSpPr>
          <p:spPr>
            <a:xfrm>
              <a:off x="6988773" y="3262073"/>
              <a:ext cx="2820548" cy="536867"/>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Straight Arrow Connector 34"/>
            <p:cNvCxnSpPr/>
            <p:nvPr/>
          </p:nvCxnSpPr>
          <p:spPr>
            <a:xfrm>
              <a:off x="6988773" y="3262073"/>
              <a:ext cx="2854498" cy="2879587"/>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8" name="Straight Arrow Connector 37"/>
            <p:cNvCxnSpPr/>
            <p:nvPr/>
          </p:nvCxnSpPr>
          <p:spPr>
            <a:xfrm>
              <a:off x="7013808" y="5186854"/>
              <a:ext cx="2829463" cy="1057690"/>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7026778" y="3963639"/>
              <a:ext cx="2760658" cy="122321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6" name="Straight Arrow Connector 45"/>
            <p:cNvCxnSpPr/>
            <p:nvPr/>
          </p:nvCxnSpPr>
          <p:spPr>
            <a:xfrm flipV="1">
              <a:off x="7000838" y="4091151"/>
              <a:ext cx="2854498" cy="2868778"/>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9" name="Straight Arrow Connector 48"/>
            <p:cNvCxnSpPr>
              <a:stCxn id="11" idx="6"/>
            </p:cNvCxnSpPr>
            <p:nvPr/>
          </p:nvCxnSpPr>
          <p:spPr>
            <a:xfrm flipV="1">
              <a:off x="7001743" y="6349842"/>
              <a:ext cx="2841528" cy="617968"/>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grpSp>
      <p:sp>
        <p:nvSpPr>
          <p:cNvPr id="61" name="Rectangle 60"/>
          <p:cNvSpPr/>
          <p:nvPr/>
        </p:nvSpPr>
        <p:spPr>
          <a:xfrm>
            <a:off x="767111" y="7589099"/>
            <a:ext cx="2492990" cy="646331"/>
          </a:xfrm>
          <a:prstGeom prst="rect">
            <a:avLst/>
          </a:prstGeom>
        </p:spPr>
        <p:txBody>
          <a:bodyPr wrap="none">
            <a:spAutoFit/>
          </a:bodyPr>
          <a:lstStyle/>
          <a:p>
            <a:r>
              <a:rPr lang="en-ZA" dirty="0">
                <a:solidFill>
                  <a:schemeClr val="tx1">
                    <a:lumMod val="50000"/>
                  </a:schemeClr>
                </a:solidFill>
              </a:rPr>
              <a:t>Input Layer</a:t>
            </a:r>
          </a:p>
        </p:txBody>
      </p:sp>
      <p:sp>
        <p:nvSpPr>
          <p:cNvPr id="63" name="Rectangle 62"/>
          <p:cNvSpPr/>
          <p:nvPr/>
        </p:nvSpPr>
        <p:spPr>
          <a:xfrm>
            <a:off x="9185684" y="7537657"/>
            <a:ext cx="2852063" cy="646331"/>
          </a:xfrm>
          <a:prstGeom prst="rect">
            <a:avLst/>
          </a:prstGeom>
        </p:spPr>
        <p:txBody>
          <a:bodyPr wrap="none">
            <a:spAutoFit/>
          </a:bodyPr>
          <a:lstStyle/>
          <a:p>
            <a:r>
              <a:rPr lang="en-ZA" dirty="0">
                <a:solidFill>
                  <a:schemeClr val="tx1">
                    <a:lumMod val="50000"/>
                  </a:schemeClr>
                </a:solidFill>
              </a:rPr>
              <a:t>Output Layer</a:t>
            </a:r>
          </a:p>
        </p:txBody>
      </p:sp>
      <p:sp>
        <p:nvSpPr>
          <p:cNvPr id="64" name="Rectangle 63"/>
          <p:cNvSpPr/>
          <p:nvPr/>
        </p:nvSpPr>
        <p:spPr>
          <a:xfrm>
            <a:off x="4747650" y="8039725"/>
            <a:ext cx="2929007" cy="646331"/>
          </a:xfrm>
          <a:prstGeom prst="rect">
            <a:avLst/>
          </a:prstGeom>
        </p:spPr>
        <p:txBody>
          <a:bodyPr wrap="none">
            <a:spAutoFit/>
          </a:bodyPr>
          <a:lstStyle/>
          <a:p>
            <a:r>
              <a:rPr lang="en-ZA" dirty="0">
                <a:solidFill>
                  <a:schemeClr val="tx1">
                    <a:lumMod val="50000"/>
                  </a:schemeClr>
                </a:solidFill>
              </a:rPr>
              <a:t>Hidden Layer</a:t>
            </a:r>
          </a:p>
        </p:txBody>
      </p:sp>
      <p:sp>
        <p:nvSpPr>
          <p:cNvPr id="30" name="TextBox 29"/>
          <p:cNvSpPr txBox="1"/>
          <p:nvPr/>
        </p:nvSpPr>
        <p:spPr>
          <a:xfrm>
            <a:off x="11418461" y="3470645"/>
            <a:ext cx="123110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ZA" sz="3600" b="0" i="0" u="none" strike="noStrike" cap="none" spc="0" normalizeH="0" baseline="0" dirty="0">
                <a:ln>
                  <a:noFill/>
                </a:ln>
                <a:solidFill>
                  <a:schemeClr val="tx1">
                    <a:lumMod val="50000"/>
                  </a:schemeClr>
                </a:solidFill>
                <a:effectLst/>
                <a:uFillTx/>
                <a:latin typeface="+mn-lt"/>
                <a:ea typeface="+mn-ea"/>
                <a:cs typeface="+mn-cs"/>
                <a:sym typeface="Helvetica Light"/>
              </a:rPr>
              <a:t>Good</a:t>
            </a:r>
          </a:p>
        </p:txBody>
      </p:sp>
      <p:sp>
        <p:nvSpPr>
          <p:cNvPr id="31" name="TextBox 30"/>
          <p:cNvSpPr txBox="1"/>
          <p:nvPr/>
        </p:nvSpPr>
        <p:spPr>
          <a:xfrm>
            <a:off x="11636469" y="5930066"/>
            <a:ext cx="92333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ZA" sz="3600" b="0" i="0" u="none" strike="noStrike" cap="none" spc="0" normalizeH="0" baseline="0" dirty="0">
                <a:ln>
                  <a:noFill/>
                </a:ln>
                <a:solidFill>
                  <a:schemeClr val="tx1">
                    <a:lumMod val="50000"/>
                  </a:schemeClr>
                </a:solidFill>
                <a:effectLst/>
                <a:uFillTx/>
                <a:latin typeface="+mn-lt"/>
                <a:ea typeface="+mn-ea"/>
                <a:cs typeface="+mn-cs"/>
                <a:sym typeface="Helvetica Light"/>
              </a:rPr>
              <a:t>Bad</a:t>
            </a:r>
          </a:p>
        </p:txBody>
      </p:sp>
    </p:spTree>
    <p:extLst>
      <p:ext uri="{BB962C8B-B14F-4D97-AF65-F5344CB8AC3E}">
        <p14:creationId xmlns:p14="http://schemas.microsoft.com/office/powerpoint/2010/main" val="44933651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 name="Shape 134"/>
          <p:cNvSpPr/>
          <p:nvPr/>
        </p:nvSpPr>
        <p:spPr>
          <a:xfrm>
            <a:off x="0" y="545832"/>
            <a:ext cx="7191072" cy="102592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6000">
                <a:solidFill>
                  <a:srgbClr val="03B3F3"/>
                </a:solidFill>
                <a:latin typeface="Montserrat Light"/>
                <a:ea typeface="Montserrat Light"/>
                <a:cs typeface="Montserrat Light"/>
                <a:sym typeface="Montserrat Light"/>
              </a:defRPr>
            </a:lvl1pPr>
          </a:lstStyle>
          <a:p>
            <a:r>
              <a:rPr lang="en-ZA" dirty="0"/>
              <a:t>How Does it Work?</a:t>
            </a:r>
            <a:endParaRPr dirty="0"/>
          </a:p>
        </p:txBody>
      </p:sp>
      <p:grpSp>
        <p:nvGrpSpPr>
          <p:cNvPr id="65" name="Group 64"/>
          <p:cNvGrpSpPr/>
          <p:nvPr/>
        </p:nvGrpSpPr>
        <p:grpSpPr>
          <a:xfrm>
            <a:off x="1103586" y="2427889"/>
            <a:ext cx="10344473" cy="5517931"/>
            <a:chOff x="1103586" y="2427889"/>
            <a:chExt cx="10344473" cy="5517931"/>
          </a:xfrm>
        </p:grpSpPr>
        <p:sp>
          <p:nvSpPr>
            <p:cNvPr id="2" name="Rectangle 1"/>
            <p:cNvSpPr/>
            <p:nvPr/>
          </p:nvSpPr>
          <p:spPr>
            <a:xfrm>
              <a:off x="1103586" y="2967454"/>
              <a:ext cx="1820041" cy="4438800"/>
            </a:xfrm>
            <a:prstGeom prst="rect">
              <a:avLst/>
            </a:prstGeom>
            <a:solidFill>
              <a:schemeClr val="accent1">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4" name="Rectangle 3"/>
            <p:cNvSpPr/>
            <p:nvPr/>
          </p:nvSpPr>
          <p:spPr>
            <a:xfrm>
              <a:off x="5365802" y="2427889"/>
              <a:ext cx="1820041" cy="5517931"/>
            </a:xfrm>
            <a:prstGeom prst="rect">
              <a:avLst/>
            </a:prstGeom>
            <a:solidFill>
              <a:srgbClr val="FFC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5" name="Rectangle 4"/>
            <p:cNvSpPr/>
            <p:nvPr/>
          </p:nvSpPr>
          <p:spPr>
            <a:xfrm>
              <a:off x="9628018" y="2967454"/>
              <a:ext cx="1820041" cy="4438800"/>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 name="Oval 2"/>
            <p:cNvSpPr/>
            <p:nvPr/>
          </p:nvSpPr>
          <p:spPr>
            <a:xfrm>
              <a:off x="1284889" y="3389586"/>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8" name="Oval 7"/>
            <p:cNvSpPr/>
            <p:nvPr/>
          </p:nvSpPr>
          <p:spPr>
            <a:xfrm>
              <a:off x="1284889" y="5580445"/>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9" name="Oval 8"/>
            <p:cNvSpPr/>
            <p:nvPr/>
          </p:nvSpPr>
          <p:spPr>
            <a:xfrm>
              <a:off x="5531339" y="267225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Oval 9"/>
            <p:cNvSpPr/>
            <p:nvPr/>
          </p:nvSpPr>
          <p:spPr>
            <a:xfrm>
              <a:off x="5544309" y="4469522"/>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Oval 10"/>
            <p:cNvSpPr/>
            <p:nvPr/>
          </p:nvSpPr>
          <p:spPr>
            <a:xfrm>
              <a:off x="5544309" y="626624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Oval 11"/>
            <p:cNvSpPr/>
            <p:nvPr/>
          </p:nvSpPr>
          <p:spPr>
            <a:xfrm>
              <a:off x="9809321" y="309737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Oval 12"/>
            <p:cNvSpPr/>
            <p:nvPr/>
          </p:nvSpPr>
          <p:spPr>
            <a:xfrm>
              <a:off x="9882998" y="5556796"/>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cxnSp>
          <p:nvCxnSpPr>
            <p:cNvPr id="14" name="Straight Arrow Connector 13"/>
            <p:cNvCxnSpPr>
              <a:stCxn id="3" idx="6"/>
            </p:cNvCxnSpPr>
            <p:nvPr/>
          </p:nvCxnSpPr>
          <p:spPr>
            <a:xfrm flipV="1">
              <a:off x="2742323" y="3389586"/>
              <a:ext cx="2789016" cy="70156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5"/>
            <p:cNvCxnSpPr>
              <a:endCxn id="10" idx="2"/>
            </p:cNvCxnSpPr>
            <p:nvPr/>
          </p:nvCxnSpPr>
          <p:spPr>
            <a:xfrm>
              <a:off x="2742323" y="4091152"/>
              <a:ext cx="2801986" cy="107993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a:stCxn id="3" idx="6"/>
            </p:cNvCxnSpPr>
            <p:nvPr/>
          </p:nvCxnSpPr>
          <p:spPr>
            <a:xfrm>
              <a:off x="2742323" y="4091152"/>
              <a:ext cx="2789016" cy="2837157"/>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22"/>
            <p:cNvCxnSpPr/>
            <p:nvPr/>
          </p:nvCxnSpPr>
          <p:spPr>
            <a:xfrm flipV="1">
              <a:off x="2755293" y="3515397"/>
              <a:ext cx="2763076" cy="2766614"/>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25"/>
            <p:cNvCxnSpPr/>
            <p:nvPr/>
          </p:nvCxnSpPr>
          <p:spPr>
            <a:xfrm flipV="1">
              <a:off x="2742323" y="5298054"/>
              <a:ext cx="2789016" cy="98395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Straight Arrow Connector 28"/>
            <p:cNvCxnSpPr/>
            <p:nvPr/>
          </p:nvCxnSpPr>
          <p:spPr>
            <a:xfrm>
              <a:off x="2755293" y="6282010"/>
              <a:ext cx="2776046" cy="736100"/>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3" name="Straight Arrow Connector 32"/>
            <p:cNvCxnSpPr>
              <a:endCxn id="12" idx="2"/>
            </p:cNvCxnSpPr>
            <p:nvPr/>
          </p:nvCxnSpPr>
          <p:spPr>
            <a:xfrm>
              <a:off x="6988773" y="3262073"/>
              <a:ext cx="2820548" cy="536867"/>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Straight Arrow Connector 34"/>
            <p:cNvCxnSpPr/>
            <p:nvPr/>
          </p:nvCxnSpPr>
          <p:spPr>
            <a:xfrm>
              <a:off x="6988773" y="3262073"/>
              <a:ext cx="2854498" cy="2879587"/>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8" name="Straight Arrow Connector 37"/>
            <p:cNvCxnSpPr/>
            <p:nvPr/>
          </p:nvCxnSpPr>
          <p:spPr>
            <a:xfrm>
              <a:off x="7013808" y="5186854"/>
              <a:ext cx="2829463" cy="1057690"/>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7026778" y="3963639"/>
              <a:ext cx="2760658" cy="122321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6" name="Straight Arrow Connector 45"/>
            <p:cNvCxnSpPr/>
            <p:nvPr/>
          </p:nvCxnSpPr>
          <p:spPr>
            <a:xfrm flipV="1">
              <a:off x="7000838" y="4091151"/>
              <a:ext cx="2854498" cy="2868778"/>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9" name="Straight Arrow Connector 48"/>
            <p:cNvCxnSpPr>
              <a:stCxn id="11" idx="6"/>
            </p:cNvCxnSpPr>
            <p:nvPr/>
          </p:nvCxnSpPr>
          <p:spPr>
            <a:xfrm flipV="1">
              <a:off x="7001743" y="6349842"/>
              <a:ext cx="2841528" cy="617968"/>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grpSp>
      <p:sp>
        <p:nvSpPr>
          <p:cNvPr id="61" name="Rectangle 60"/>
          <p:cNvSpPr/>
          <p:nvPr/>
        </p:nvSpPr>
        <p:spPr>
          <a:xfrm>
            <a:off x="1265106" y="7462971"/>
            <a:ext cx="1465466" cy="400110"/>
          </a:xfrm>
          <a:prstGeom prst="rect">
            <a:avLst/>
          </a:prstGeom>
        </p:spPr>
        <p:txBody>
          <a:bodyPr wrap="none">
            <a:spAutoFit/>
          </a:bodyPr>
          <a:lstStyle/>
          <a:p>
            <a:r>
              <a:rPr lang="en-ZA" sz="2000" dirty="0">
                <a:solidFill>
                  <a:schemeClr val="tx1">
                    <a:lumMod val="50000"/>
                  </a:schemeClr>
                </a:solidFill>
              </a:rPr>
              <a:t>Input Layer</a:t>
            </a:r>
          </a:p>
        </p:txBody>
      </p:sp>
      <p:sp>
        <p:nvSpPr>
          <p:cNvPr id="63" name="Rectangle 62"/>
          <p:cNvSpPr/>
          <p:nvPr/>
        </p:nvSpPr>
        <p:spPr>
          <a:xfrm>
            <a:off x="9716532" y="7427295"/>
            <a:ext cx="1664237" cy="400110"/>
          </a:xfrm>
          <a:prstGeom prst="rect">
            <a:avLst/>
          </a:prstGeom>
        </p:spPr>
        <p:txBody>
          <a:bodyPr wrap="none">
            <a:spAutoFit/>
          </a:bodyPr>
          <a:lstStyle/>
          <a:p>
            <a:r>
              <a:rPr lang="en-ZA" sz="2000" dirty="0">
                <a:solidFill>
                  <a:schemeClr val="tx1">
                    <a:lumMod val="50000"/>
                  </a:schemeClr>
                </a:solidFill>
              </a:rPr>
              <a:t>Output Layer</a:t>
            </a:r>
          </a:p>
        </p:txBody>
      </p:sp>
      <p:sp>
        <p:nvSpPr>
          <p:cNvPr id="64" name="Rectangle 63"/>
          <p:cNvSpPr/>
          <p:nvPr/>
        </p:nvSpPr>
        <p:spPr>
          <a:xfrm>
            <a:off x="5419854" y="7960895"/>
            <a:ext cx="1710725" cy="400110"/>
          </a:xfrm>
          <a:prstGeom prst="rect">
            <a:avLst/>
          </a:prstGeom>
        </p:spPr>
        <p:txBody>
          <a:bodyPr wrap="none">
            <a:spAutoFit/>
          </a:bodyPr>
          <a:lstStyle/>
          <a:p>
            <a:r>
              <a:rPr lang="en-ZA" sz="2000" dirty="0">
                <a:solidFill>
                  <a:schemeClr val="tx1">
                    <a:lumMod val="50000"/>
                  </a:schemeClr>
                </a:solidFill>
              </a:rPr>
              <a:t>Hidden Layer</a:t>
            </a:r>
          </a:p>
        </p:txBody>
      </p:sp>
    </p:spTree>
    <p:extLst>
      <p:ext uri="{BB962C8B-B14F-4D97-AF65-F5344CB8AC3E}">
        <p14:creationId xmlns:p14="http://schemas.microsoft.com/office/powerpoint/2010/main" val="23532274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 name="Shape 134"/>
          <p:cNvSpPr/>
          <p:nvPr/>
        </p:nvSpPr>
        <p:spPr>
          <a:xfrm>
            <a:off x="0" y="545832"/>
            <a:ext cx="7191072" cy="102592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6000">
                <a:solidFill>
                  <a:srgbClr val="03B3F3"/>
                </a:solidFill>
                <a:latin typeface="Montserrat Light"/>
                <a:ea typeface="Montserrat Light"/>
                <a:cs typeface="Montserrat Light"/>
                <a:sym typeface="Montserrat Light"/>
              </a:defRPr>
            </a:lvl1pPr>
          </a:lstStyle>
          <a:p>
            <a:r>
              <a:rPr lang="en-ZA" dirty="0"/>
              <a:t>How Does it Work?</a:t>
            </a:r>
            <a:endParaRPr dirty="0"/>
          </a:p>
        </p:txBody>
      </p:sp>
      <p:grpSp>
        <p:nvGrpSpPr>
          <p:cNvPr id="65" name="Group 64"/>
          <p:cNvGrpSpPr/>
          <p:nvPr/>
        </p:nvGrpSpPr>
        <p:grpSpPr>
          <a:xfrm>
            <a:off x="1103586" y="2427889"/>
            <a:ext cx="10344473" cy="5517931"/>
            <a:chOff x="1103586" y="2427889"/>
            <a:chExt cx="10344473" cy="5517931"/>
          </a:xfrm>
        </p:grpSpPr>
        <p:sp>
          <p:nvSpPr>
            <p:cNvPr id="2" name="Rectangle 1"/>
            <p:cNvSpPr/>
            <p:nvPr/>
          </p:nvSpPr>
          <p:spPr>
            <a:xfrm>
              <a:off x="1103586" y="2967454"/>
              <a:ext cx="1820041" cy="4438800"/>
            </a:xfrm>
            <a:prstGeom prst="rect">
              <a:avLst/>
            </a:prstGeom>
            <a:solidFill>
              <a:schemeClr val="accent1">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4" name="Rectangle 3"/>
            <p:cNvSpPr/>
            <p:nvPr/>
          </p:nvSpPr>
          <p:spPr>
            <a:xfrm>
              <a:off x="5365802" y="2427889"/>
              <a:ext cx="1820041" cy="5517931"/>
            </a:xfrm>
            <a:prstGeom prst="rect">
              <a:avLst/>
            </a:prstGeom>
            <a:blipFill rotWithShape="1">
              <a:blip r:embed="rId3"/>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5" name="Rectangle 4"/>
            <p:cNvSpPr/>
            <p:nvPr/>
          </p:nvSpPr>
          <p:spPr>
            <a:xfrm>
              <a:off x="9628018" y="2967454"/>
              <a:ext cx="1820041" cy="4438800"/>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3" name="Oval 2"/>
            <p:cNvSpPr/>
            <p:nvPr/>
          </p:nvSpPr>
          <p:spPr>
            <a:xfrm>
              <a:off x="1284889" y="3389586"/>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8" name="Oval 7"/>
            <p:cNvSpPr/>
            <p:nvPr/>
          </p:nvSpPr>
          <p:spPr>
            <a:xfrm>
              <a:off x="1284889" y="5580445"/>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9" name="Oval 8"/>
            <p:cNvSpPr/>
            <p:nvPr/>
          </p:nvSpPr>
          <p:spPr>
            <a:xfrm>
              <a:off x="5531339" y="267225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Oval 9"/>
            <p:cNvSpPr/>
            <p:nvPr/>
          </p:nvSpPr>
          <p:spPr>
            <a:xfrm>
              <a:off x="5544309" y="4469522"/>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Oval 10"/>
            <p:cNvSpPr/>
            <p:nvPr/>
          </p:nvSpPr>
          <p:spPr>
            <a:xfrm>
              <a:off x="5544309" y="626624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Oval 11"/>
            <p:cNvSpPr/>
            <p:nvPr/>
          </p:nvSpPr>
          <p:spPr>
            <a:xfrm>
              <a:off x="9809321" y="309737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Oval 12"/>
            <p:cNvSpPr/>
            <p:nvPr/>
          </p:nvSpPr>
          <p:spPr>
            <a:xfrm>
              <a:off x="9882998" y="5556796"/>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cxnSp>
          <p:nvCxnSpPr>
            <p:cNvPr id="14" name="Straight Arrow Connector 13"/>
            <p:cNvCxnSpPr>
              <a:stCxn id="3" idx="6"/>
            </p:cNvCxnSpPr>
            <p:nvPr/>
          </p:nvCxnSpPr>
          <p:spPr>
            <a:xfrm flipV="1">
              <a:off x="2742323" y="3389586"/>
              <a:ext cx="2789016" cy="701566"/>
            </a:xfrm>
            <a:prstGeom prst="straightConnector1">
              <a:avLst/>
            </a:prstGeom>
            <a:noFill/>
            <a:ln w="25400" cap="flat">
              <a:solidFill>
                <a:srgbClr val="FFC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5"/>
            <p:cNvCxnSpPr>
              <a:endCxn id="10" idx="2"/>
            </p:cNvCxnSpPr>
            <p:nvPr/>
          </p:nvCxnSpPr>
          <p:spPr>
            <a:xfrm>
              <a:off x="2742323" y="4091152"/>
              <a:ext cx="2801986" cy="1079936"/>
            </a:xfrm>
            <a:prstGeom prst="straightConnector1">
              <a:avLst/>
            </a:prstGeom>
            <a:noFill/>
            <a:ln w="25400" cap="flat">
              <a:solidFill>
                <a:srgbClr val="FFC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a:stCxn id="3" idx="6"/>
            </p:cNvCxnSpPr>
            <p:nvPr/>
          </p:nvCxnSpPr>
          <p:spPr>
            <a:xfrm>
              <a:off x="2742323" y="4091152"/>
              <a:ext cx="2789016" cy="2837157"/>
            </a:xfrm>
            <a:prstGeom prst="straightConnector1">
              <a:avLst/>
            </a:prstGeom>
            <a:noFill/>
            <a:ln w="25400" cap="flat">
              <a:solidFill>
                <a:srgbClr val="FFC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22"/>
            <p:cNvCxnSpPr/>
            <p:nvPr/>
          </p:nvCxnSpPr>
          <p:spPr>
            <a:xfrm flipV="1">
              <a:off x="2755293" y="3515397"/>
              <a:ext cx="2763076" cy="2766614"/>
            </a:xfrm>
            <a:prstGeom prst="straightConnector1">
              <a:avLst/>
            </a:prstGeom>
            <a:noFill/>
            <a:ln w="25400" cap="flat">
              <a:solidFill>
                <a:srgbClr val="FFC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25"/>
            <p:cNvCxnSpPr/>
            <p:nvPr/>
          </p:nvCxnSpPr>
          <p:spPr>
            <a:xfrm flipV="1">
              <a:off x="2742323" y="5298054"/>
              <a:ext cx="2789016" cy="983956"/>
            </a:xfrm>
            <a:prstGeom prst="straightConnector1">
              <a:avLst/>
            </a:prstGeom>
            <a:noFill/>
            <a:ln w="25400" cap="flat">
              <a:solidFill>
                <a:srgbClr val="FFC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Straight Arrow Connector 28"/>
            <p:cNvCxnSpPr/>
            <p:nvPr/>
          </p:nvCxnSpPr>
          <p:spPr>
            <a:xfrm>
              <a:off x="2755293" y="6282010"/>
              <a:ext cx="2776046" cy="736100"/>
            </a:xfrm>
            <a:prstGeom prst="straightConnector1">
              <a:avLst/>
            </a:prstGeom>
            <a:noFill/>
            <a:ln w="25400" cap="flat">
              <a:solidFill>
                <a:srgbClr val="FFC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3" name="Straight Arrow Connector 32"/>
            <p:cNvCxnSpPr>
              <a:endCxn id="12" idx="2"/>
            </p:cNvCxnSpPr>
            <p:nvPr/>
          </p:nvCxnSpPr>
          <p:spPr>
            <a:xfrm>
              <a:off x="6988773" y="3262073"/>
              <a:ext cx="2820548" cy="536867"/>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Straight Arrow Connector 34"/>
            <p:cNvCxnSpPr/>
            <p:nvPr/>
          </p:nvCxnSpPr>
          <p:spPr>
            <a:xfrm>
              <a:off x="6988773" y="3262073"/>
              <a:ext cx="2854498" cy="2879587"/>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8" name="Straight Arrow Connector 37"/>
            <p:cNvCxnSpPr/>
            <p:nvPr/>
          </p:nvCxnSpPr>
          <p:spPr>
            <a:xfrm>
              <a:off x="7013808" y="5186854"/>
              <a:ext cx="2829463" cy="1057690"/>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7026778" y="3963639"/>
              <a:ext cx="2760658" cy="122321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6" name="Straight Arrow Connector 45"/>
            <p:cNvCxnSpPr/>
            <p:nvPr/>
          </p:nvCxnSpPr>
          <p:spPr>
            <a:xfrm flipV="1">
              <a:off x="7000838" y="4091151"/>
              <a:ext cx="2854498" cy="2868778"/>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9" name="Straight Arrow Connector 48"/>
            <p:cNvCxnSpPr>
              <a:stCxn id="11" idx="6"/>
            </p:cNvCxnSpPr>
            <p:nvPr/>
          </p:nvCxnSpPr>
          <p:spPr>
            <a:xfrm flipV="1">
              <a:off x="7001743" y="6349842"/>
              <a:ext cx="2841528" cy="617968"/>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grpSp>
      <p:sp>
        <p:nvSpPr>
          <p:cNvPr id="30" name="TextBox 29"/>
          <p:cNvSpPr txBox="1"/>
          <p:nvPr/>
        </p:nvSpPr>
        <p:spPr>
          <a:xfrm>
            <a:off x="11418461" y="3470645"/>
            <a:ext cx="123110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ZA" sz="3600" b="0" i="0" u="none" strike="noStrike" cap="none" spc="0" normalizeH="0" baseline="0" dirty="0">
                <a:ln>
                  <a:noFill/>
                </a:ln>
                <a:solidFill>
                  <a:schemeClr val="tx1">
                    <a:lumMod val="50000"/>
                  </a:schemeClr>
                </a:solidFill>
                <a:effectLst/>
                <a:uFillTx/>
                <a:latin typeface="+mn-lt"/>
                <a:ea typeface="+mn-ea"/>
                <a:cs typeface="+mn-cs"/>
                <a:sym typeface="Helvetica Light"/>
              </a:rPr>
              <a:t>Good</a:t>
            </a:r>
          </a:p>
        </p:txBody>
      </p:sp>
      <p:sp>
        <p:nvSpPr>
          <p:cNvPr id="31" name="TextBox 30"/>
          <p:cNvSpPr txBox="1"/>
          <p:nvPr/>
        </p:nvSpPr>
        <p:spPr>
          <a:xfrm>
            <a:off x="11636469" y="5930066"/>
            <a:ext cx="92333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ZA" sz="3600" b="0" i="0" u="none" strike="noStrike" cap="none" spc="0" normalizeH="0" baseline="0" dirty="0">
                <a:ln>
                  <a:noFill/>
                </a:ln>
                <a:solidFill>
                  <a:schemeClr val="tx1">
                    <a:lumMod val="50000"/>
                  </a:schemeClr>
                </a:solidFill>
                <a:effectLst/>
                <a:uFillTx/>
                <a:latin typeface="+mn-lt"/>
                <a:ea typeface="+mn-ea"/>
                <a:cs typeface="+mn-cs"/>
                <a:sym typeface="Helvetica Light"/>
              </a:rPr>
              <a:t>Bad</a:t>
            </a:r>
          </a:p>
        </p:txBody>
      </p:sp>
      <p:sp>
        <p:nvSpPr>
          <p:cNvPr id="32" name="Rectangle 31"/>
          <p:cNvSpPr/>
          <p:nvPr/>
        </p:nvSpPr>
        <p:spPr>
          <a:xfrm>
            <a:off x="1265106" y="7462971"/>
            <a:ext cx="1465466" cy="400110"/>
          </a:xfrm>
          <a:prstGeom prst="rect">
            <a:avLst/>
          </a:prstGeom>
        </p:spPr>
        <p:txBody>
          <a:bodyPr wrap="none">
            <a:spAutoFit/>
          </a:bodyPr>
          <a:lstStyle/>
          <a:p>
            <a:r>
              <a:rPr lang="en-ZA" sz="2000" dirty="0">
                <a:solidFill>
                  <a:schemeClr val="tx1">
                    <a:lumMod val="50000"/>
                  </a:schemeClr>
                </a:solidFill>
              </a:rPr>
              <a:t>Input Layer</a:t>
            </a:r>
          </a:p>
        </p:txBody>
      </p:sp>
      <p:sp>
        <p:nvSpPr>
          <p:cNvPr id="34" name="Rectangle 33"/>
          <p:cNvSpPr/>
          <p:nvPr/>
        </p:nvSpPr>
        <p:spPr>
          <a:xfrm>
            <a:off x="9716532" y="7427295"/>
            <a:ext cx="1664237" cy="400110"/>
          </a:xfrm>
          <a:prstGeom prst="rect">
            <a:avLst/>
          </a:prstGeom>
        </p:spPr>
        <p:txBody>
          <a:bodyPr wrap="none">
            <a:spAutoFit/>
          </a:bodyPr>
          <a:lstStyle/>
          <a:p>
            <a:r>
              <a:rPr lang="en-ZA" sz="2000" dirty="0">
                <a:solidFill>
                  <a:schemeClr val="tx1">
                    <a:lumMod val="50000"/>
                  </a:schemeClr>
                </a:solidFill>
              </a:rPr>
              <a:t>Output Layer</a:t>
            </a:r>
          </a:p>
        </p:txBody>
      </p:sp>
      <p:sp>
        <p:nvSpPr>
          <p:cNvPr id="36" name="Rectangle 35"/>
          <p:cNvSpPr/>
          <p:nvPr/>
        </p:nvSpPr>
        <p:spPr>
          <a:xfrm>
            <a:off x="5419854" y="7960895"/>
            <a:ext cx="1710725" cy="400110"/>
          </a:xfrm>
          <a:prstGeom prst="rect">
            <a:avLst/>
          </a:prstGeom>
        </p:spPr>
        <p:txBody>
          <a:bodyPr wrap="none">
            <a:spAutoFit/>
          </a:bodyPr>
          <a:lstStyle/>
          <a:p>
            <a:r>
              <a:rPr lang="en-ZA" sz="2000" dirty="0">
                <a:solidFill>
                  <a:schemeClr val="tx1">
                    <a:lumMod val="50000"/>
                  </a:schemeClr>
                </a:solidFill>
              </a:rPr>
              <a:t>Hidden Layer</a:t>
            </a:r>
          </a:p>
        </p:txBody>
      </p:sp>
      <p:sp>
        <p:nvSpPr>
          <p:cNvPr id="37" name="TextBox 36"/>
          <p:cNvSpPr txBox="1"/>
          <p:nvPr/>
        </p:nvSpPr>
        <p:spPr>
          <a:xfrm>
            <a:off x="1484994" y="3832701"/>
            <a:ext cx="104515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ZA" sz="2400" b="0" i="0" u="none" strike="noStrike" cap="none" spc="0" normalizeH="0" baseline="0" dirty="0">
                <a:ln>
                  <a:noFill/>
                </a:ln>
                <a:solidFill>
                  <a:schemeClr val="tx1">
                    <a:lumMod val="50000"/>
                  </a:schemeClr>
                </a:solidFill>
                <a:effectLst/>
                <a:uFillTx/>
                <a:latin typeface="+mn-lt"/>
                <a:ea typeface="+mn-ea"/>
                <a:cs typeface="+mn-cs"/>
                <a:sym typeface="Helvetica Light"/>
              </a:rPr>
              <a:t>Length</a:t>
            </a:r>
            <a:endParaRPr kumimoji="0" lang="en-ZA" sz="3600" b="0" i="0" u="none" strike="noStrike" cap="none" spc="0" normalizeH="0" baseline="0" dirty="0">
              <a:ln>
                <a:noFill/>
              </a:ln>
              <a:solidFill>
                <a:schemeClr val="tx1">
                  <a:lumMod val="50000"/>
                </a:schemeClr>
              </a:solidFill>
              <a:effectLst/>
              <a:uFillTx/>
              <a:latin typeface="+mn-lt"/>
              <a:ea typeface="+mn-ea"/>
              <a:cs typeface="+mn-cs"/>
              <a:sym typeface="Helvetica Light"/>
            </a:endParaRPr>
          </a:p>
        </p:txBody>
      </p:sp>
      <p:sp>
        <p:nvSpPr>
          <p:cNvPr id="39" name="TextBox 38"/>
          <p:cNvSpPr txBox="1"/>
          <p:nvPr/>
        </p:nvSpPr>
        <p:spPr>
          <a:xfrm>
            <a:off x="1329503" y="5901236"/>
            <a:ext cx="13561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ZA" sz="2000" b="0" i="0" u="none" strike="noStrike" cap="none" spc="0" normalizeH="0" baseline="0" dirty="0">
                <a:ln>
                  <a:noFill/>
                </a:ln>
                <a:solidFill>
                  <a:schemeClr val="tx1">
                    <a:lumMod val="50000"/>
                  </a:schemeClr>
                </a:solidFill>
                <a:effectLst/>
                <a:uFillTx/>
                <a:sym typeface="Helvetica Light"/>
              </a:rPr>
              <a:t>Special</a:t>
            </a:r>
          </a:p>
          <a:p>
            <a:pPr marL="0" marR="0" indent="0" algn="ctr" defTabSz="584200" rtl="0" fontAlgn="auto" latinLnBrk="0" hangingPunct="0">
              <a:lnSpc>
                <a:spcPct val="100000"/>
              </a:lnSpc>
              <a:spcBef>
                <a:spcPts val="0"/>
              </a:spcBef>
              <a:spcAft>
                <a:spcPts val="0"/>
              </a:spcAft>
              <a:buClrTx/>
              <a:buSzTx/>
              <a:buFontTx/>
              <a:buNone/>
              <a:tabLst/>
            </a:pPr>
            <a:r>
              <a:rPr lang="en-ZA" sz="2000" dirty="0">
                <a:solidFill>
                  <a:schemeClr val="tx1">
                    <a:lumMod val="50000"/>
                  </a:schemeClr>
                </a:solidFill>
              </a:rPr>
              <a:t>Characters</a:t>
            </a:r>
            <a:endParaRPr kumimoji="0" lang="en-ZA" sz="2800" b="0" i="0" u="none" strike="noStrike" cap="none" spc="0" normalizeH="0" baseline="0" dirty="0">
              <a:ln>
                <a:noFill/>
              </a:ln>
              <a:solidFill>
                <a:schemeClr val="tx1">
                  <a:lumMod val="50000"/>
                </a:schemeClr>
              </a:solidFill>
              <a:effectLst/>
              <a:uFillTx/>
              <a:latin typeface="+mn-lt"/>
              <a:ea typeface="+mn-ea"/>
              <a:cs typeface="+mn-cs"/>
              <a:sym typeface="Helvetica Light"/>
            </a:endParaRPr>
          </a:p>
        </p:txBody>
      </p:sp>
    </p:spTree>
    <p:extLst>
      <p:ext uri="{BB962C8B-B14F-4D97-AF65-F5344CB8AC3E}">
        <p14:creationId xmlns:p14="http://schemas.microsoft.com/office/powerpoint/2010/main" val="352411958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 name="Shape 134"/>
          <p:cNvSpPr/>
          <p:nvPr/>
        </p:nvSpPr>
        <p:spPr>
          <a:xfrm>
            <a:off x="0" y="545832"/>
            <a:ext cx="7191072" cy="102592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6000">
                <a:solidFill>
                  <a:srgbClr val="03B3F3"/>
                </a:solidFill>
                <a:latin typeface="Montserrat Light"/>
                <a:ea typeface="Montserrat Light"/>
                <a:cs typeface="Montserrat Light"/>
                <a:sym typeface="Montserrat Light"/>
              </a:defRPr>
            </a:lvl1pPr>
          </a:lstStyle>
          <a:p>
            <a:r>
              <a:rPr lang="en-ZA" dirty="0"/>
              <a:t>How Does it Work?</a:t>
            </a:r>
            <a:endParaRPr dirty="0"/>
          </a:p>
        </p:txBody>
      </p:sp>
      <p:grpSp>
        <p:nvGrpSpPr>
          <p:cNvPr id="65" name="Group 64"/>
          <p:cNvGrpSpPr/>
          <p:nvPr/>
        </p:nvGrpSpPr>
        <p:grpSpPr>
          <a:xfrm>
            <a:off x="1103586" y="2427889"/>
            <a:ext cx="10344473" cy="5517931"/>
            <a:chOff x="1103586" y="2427889"/>
            <a:chExt cx="10344473" cy="5517931"/>
          </a:xfrm>
        </p:grpSpPr>
        <p:sp>
          <p:nvSpPr>
            <p:cNvPr id="2" name="Rectangle 1"/>
            <p:cNvSpPr/>
            <p:nvPr/>
          </p:nvSpPr>
          <p:spPr>
            <a:xfrm>
              <a:off x="1103586" y="2967454"/>
              <a:ext cx="1820041" cy="4438800"/>
            </a:xfrm>
            <a:prstGeom prst="rect">
              <a:avLst/>
            </a:prstGeom>
            <a:solidFill>
              <a:schemeClr val="accent1">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4" name="Rectangle 3"/>
            <p:cNvSpPr/>
            <p:nvPr/>
          </p:nvSpPr>
          <p:spPr>
            <a:xfrm>
              <a:off x="5365802" y="2427889"/>
              <a:ext cx="1820041" cy="5517931"/>
            </a:xfrm>
            <a:prstGeom prst="rect">
              <a:avLst/>
            </a:prstGeom>
            <a:blipFill rotWithShape="1">
              <a:blip r:embed="rId3"/>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5" name="Rectangle 4"/>
            <p:cNvSpPr/>
            <p:nvPr/>
          </p:nvSpPr>
          <p:spPr>
            <a:xfrm>
              <a:off x="9628018" y="2967454"/>
              <a:ext cx="1820041" cy="4438800"/>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3" name="Oval 2"/>
            <p:cNvSpPr/>
            <p:nvPr/>
          </p:nvSpPr>
          <p:spPr>
            <a:xfrm>
              <a:off x="1284889" y="3389586"/>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8" name="Oval 7"/>
            <p:cNvSpPr/>
            <p:nvPr/>
          </p:nvSpPr>
          <p:spPr>
            <a:xfrm>
              <a:off x="1284889" y="5580445"/>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9" name="Oval 8"/>
            <p:cNvSpPr/>
            <p:nvPr/>
          </p:nvSpPr>
          <p:spPr>
            <a:xfrm>
              <a:off x="5531339" y="267225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Oval 9"/>
            <p:cNvSpPr/>
            <p:nvPr/>
          </p:nvSpPr>
          <p:spPr>
            <a:xfrm>
              <a:off x="5544309" y="4469522"/>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Oval 10"/>
            <p:cNvSpPr/>
            <p:nvPr/>
          </p:nvSpPr>
          <p:spPr>
            <a:xfrm>
              <a:off x="5544309" y="626624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Oval 11"/>
            <p:cNvSpPr/>
            <p:nvPr/>
          </p:nvSpPr>
          <p:spPr>
            <a:xfrm>
              <a:off x="9809321" y="3097374"/>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Oval 12"/>
            <p:cNvSpPr/>
            <p:nvPr/>
          </p:nvSpPr>
          <p:spPr>
            <a:xfrm>
              <a:off x="9882998" y="5556796"/>
              <a:ext cx="1457434" cy="1403131"/>
            </a:xfrm>
            <a:prstGeom prst="ellipse">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ZA" sz="2600" b="0" i="0" u="none" strike="noStrike" cap="none" spc="0" normalizeH="0" baseline="0">
                <a:ln>
                  <a:noFill/>
                </a:ln>
                <a:solidFill>
                  <a:srgbClr val="FFFFFF"/>
                </a:solidFill>
                <a:effectLst/>
                <a:uFillTx/>
                <a:latin typeface="+mn-lt"/>
                <a:ea typeface="+mn-ea"/>
                <a:cs typeface="+mn-cs"/>
                <a:sym typeface="Helvetica Light"/>
              </a:endParaRPr>
            </a:p>
          </p:txBody>
        </p:sp>
        <p:cxnSp>
          <p:nvCxnSpPr>
            <p:cNvPr id="14" name="Straight Arrow Connector 13"/>
            <p:cNvCxnSpPr>
              <a:stCxn id="3" idx="6"/>
            </p:cNvCxnSpPr>
            <p:nvPr/>
          </p:nvCxnSpPr>
          <p:spPr>
            <a:xfrm flipV="1">
              <a:off x="2742323" y="3389586"/>
              <a:ext cx="2789016" cy="70156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5"/>
            <p:cNvCxnSpPr>
              <a:endCxn id="10" idx="2"/>
            </p:cNvCxnSpPr>
            <p:nvPr/>
          </p:nvCxnSpPr>
          <p:spPr>
            <a:xfrm>
              <a:off x="2742323" y="4091152"/>
              <a:ext cx="2801986" cy="107993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p:cNvCxnSpPr>
              <a:stCxn id="3" idx="6"/>
            </p:cNvCxnSpPr>
            <p:nvPr/>
          </p:nvCxnSpPr>
          <p:spPr>
            <a:xfrm>
              <a:off x="2742323" y="4091152"/>
              <a:ext cx="2789016" cy="2837157"/>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22"/>
            <p:cNvCxnSpPr/>
            <p:nvPr/>
          </p:nvCxnSpPr>
          <p:spPr>
            <a:xfrm flipV="1">
              <a:off x="2755293" y="3515397"/>
              <a:ext cx="2763076" cy="2766614"/>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25"/>
            <p:cNvCxnSpPr/>
            <p:nvPr/>
          </p:nvCxnSpPr>
          <p:spPr>
            <a:xfrm flipV="1">
              <a:off x="2742323" y="5298054"/>
              <a:ext cx="2789016" cy="983956"/>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Straight Arrow Connector 28"/>
            <p:cNvCxnSpPr/>
            <p:nvPr/>
          </p:nvCxnSpPr>
          <p:spPr>
            <a:xfrm>
              <a:off x="2755293" y="6282010"/>
              <a:ext cx="2776046" cy="736100"/>
            </a:xfrm>
            <a:prstGeom prst="straightConnector1">
              <a:avLst/>
            </a:prstGeom>
            <a:noFill/>
            <a:ln w="25400" cap="flat">
              <a:solidFill>
                <a:schemeClr val="tx1">
                  <a:lumMod val="50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3" name="Straight Arrow Connector 32"/>
            <p:cNvCxnSpPr>
              <a:endCxn id="12" idx="2"/>
            </p:cNvCxnSpPr>
            <p:nvPr/>
          </p:nvCxnSpPr>
          <p:spPr>
            <a:xfrm>
              <a:off x="6988773" y="3262073"/>
              <a:ext cx="2820548" cy="536867"/>
            </a:xfrm>
            <a:prstGeom prst="straightConnector1">
              <a:avLst/>
            </a:prstGeom>
            <a:noFill/>
            <a:ln w="25400" cap="flat">
              <a:solidFill>
                <a:srgbClr val="FFC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Straight Arrow Connector 34"/>
            <p:cNvCxnSpPr/>
            <p:nvPr/>
          </p:nvCxnSpPr>
          <p:spPr>
            <a:xfrm>
              <a:off x="6988773" y="3262073"/>
              <a:ext cx="2854498" cy="2879587"/>
            </a:xfrm>
            <a:prstGeom prst="straightConnector1">
              <a:avLst/>
            </a:prstGeom>
            <a:noFill/>
            <a:ln w="25400" cap="flat">
              <a:solidFill>
                <a:srgbClr val="FFC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8" name="Straight Arrow Connector 37"/>
            <p:cNvCxnSpPr/>
            <p:nvPr/>
          </p:nvCxnSpPr>
          <p:spPr>
            <a:xfrm>
              <a:off x="7013808" y="5186854"/>
              <a:ext cx="2829463" cy="1057690"/>
            </a:xfrm>
            <a:prstGeom prst="straightConnector1">
              <a:avLst/>
            </a:prstGeom>
            <a:noFill/>
            <a:ln w="25400" cap="flat">
              <a:solidFill>
                <a:srgbClr val="FFC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7026778" y="3963639"/>
              <a:ext cx="2760658" cy="1223216"/>
            </a:xfrm>
            <a:prstGeom prst="straightConnector1">
              <a:avLst/>
            </a:prstGeom>
            <a:noFill/>
            <a:ln w="25400" cap="flat">
              <a:solidFill>
                <a:srgbClr val="FFC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6" name="Straight Arrow Connector 45"/>
            <p:cNvCxnSpPr/>
            <p:nvPr/>
          </p:nvCxnSpPr>
          <p:spPr>
            <a:xfrm flipV="1">
              <a:off x="7000838" y="4091151"/>
              <a:ext cx="2854498" cy="2868778"/>
            </a:xfrm>
            <a:prstGeom prst="straightConnector1">
              <a:avLst/>
            </a:prstGeom>
            <a:noFill/>
            <a:ln w="25400" cap="flat">
              <a:solidFill>
                <a:srgbClr val="FFC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9" name="Straight Arrow Connector 48"/>
            <p:cNvCxnSpPr>
              <a:stCxn id="11" idx="6"/>
            </p:cNvCxnSpPr>
            <p:nvPr/>
          </p:nvCxnSpPr>
          <p:spPr>
            <a:xfrm flipV="1">
              <a:off x="7001743" y="6349842"/>
              <a:ext cx="2841528" cy="617968"/>
            </a:xfrm>
            <a:prstGeom prst="straightConnector1">
              <a:avLst/>
            </a:prstGeom>
            <a:noFill/>
            <a:ln w="25400" cap="flat">
              <a:solidFill>
                <a:srgbClr val="FFC000"/>
              </a:solidFill>
              <a:prstDash val="solid"/>
              <a:miter lim="400000"/>
              <a:tailEnd type="triangle"/>
            </a:ln>
            <a:effectLst/>
            <a:sp3d/>
          </p:spPr>
          <p:style>
            <a:lnRef idx="0">
              <a:scrgbClr r="0" g="0" b="0"/>
            </a:lnRef>
            <a:fillRef idx="0">
              <a:scrgbClr r="0" g="0" b="0"/>
            </a:fillRef>
            <a:effectRef idx="0">
              <a:scrgbClr r="0" g="0" b="0"/>
            </a:effectRef>
            <a:fontRef idx="none"/>
          </p:style>
        </p:cxnSp>
      </p:grpSp>
      <p:sp>
        <p:nvSpPr>
          <p:cNvPr id="30" name="TextBox 29"/>
          <p:cNvSpPr txBox="1"/>
          <p:nvPr/>
        </p:nvSpPr>
        <p:spPr>
          <a:xfrm>
            <a:off x="11418461" y="3470645"/>
            <a:ext cx="123110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ZA" sz="3600" b="0" i="0" u="none" strike="noStrike" cap="none" spc="0" normalizeH="0" baseline="0" dirty="0">
                <a:ln>
                  <a:noFill/>
                </a:ln>
                <a:solidFill>
                  <a:schemeClr val="tx1">
                    <a:lumMod val="50000"/>
                  </a:schemeClr>
                </a:solidFill>
                <a:effectLst/>
                <a:uFillTx/>
                <a:latin typeface="+mn-lt"/>
                <a:ea typeface="+mn-ea"/>
                <a:cs typeface="+mn-cs"/>
                <a:sym typeface="Helvetica Light"/>
              </a:rPr>
              <a:t>Good</a:t>
            </a:r>
          </a:p>
        </p:txBody>
      </p:sp>
      <p:sp>
        <p:nvSpPr>
          <p:cNvPr id="31" name="TextBox 30"/>
          <p:cNvSpPr txBox="1"/>
          <p:nvPr/>
        </p:nvSpPr>
        <p:spPr>
          <a:xfrm>
            <a:off x="11636469" y="5930066"/>
            <a:ext cx="92333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ZA" sz="3600" b="0" i="0" u="none" strike="noStrike" cap="none" spc="0" normalizeH="0" baseline="0" dirty="0">
                <a:ln>
                  <a:noFill/>
                </a:ln>
                <a:solidFill>
                  <a:schemeClr val="tx1">
                    <a:lumMod val="50000"/>
                  </a:schemeClr>
                </a:solidFill>
                <a:effectLst/>
                <a:uFillTx/>
                <a:latin typeface="+mn-lt"/>
                <a:ea typeface="+mn-ea"/>
                <a:cs typeface="+mn-cs"/>
                <a:sym typeface="Helvetica Light"/>
              </a:rPr>
              <a:t>Bad</a:t>
            </a:r>
          </a:p>
        </p:txBody>
      </p:sp>
      <p:sp>
        <p:nvSpPr>
          <p:cNvPr id="32" name="Rectangle 31"/>
          <p:cNvSpPr/>
          <p:nvPr/>
        </p:nvSpPr>
        <p:spPr>
          <a:xfrm>
            <a:off x="1265106" y="7462971"/>
            <a:ext cx="1465466" cy="400110"/>
          </a:xfrm>
          <a:prstGeom prst="rect">
            <a:avLst/>
          </a:prstGeom>
        </p:spPr>
        <p:txBody>
          <a:bodyPr wrap="none">
            <a:spAutoFit/>
          </a:bodyPr>
          <a:lstStyle/>
          <a:p>
            <a:r>
              <a:rPr lang="en-ZA" sz="2000" dirty="0">
                <a:solidFill>
                  <a:schemeClr val="tx1">
                    <a:lumMod val="50000"/>
                  </a:schemeClr>
                </a:solidFill>
              </a:rPr>
              <a:t>Input Layer</a:t>
            </a:r>
          </a:p>
        </p:txBody>
      </p:sp>
      <p:sp>
        <p:nvSpPr>
          <p:cNvPr id="34" name="Rectangle 33"/>
          <p:cNvSpPr/>
          <p:nvPr/>
        </p:nvSpPr>
        <p:spPr>
          <a:xfrm>
            <a:off x="9716532" y="7427295"/>
            <a:ext cx="1664237" cy="400110"/>
          </a:xfrm>
          <a:prstGeom prst="rect">
            <a:avLst/>
          </a:prstGeom>
        </p:spPr>
        <p:txBody>
          <a:bodyPr wrap="none">
            <a:spAutoFit/>
          </a:bodyPr>
          <a:lstStyle/>
          <a:p>
            <a:r>
              <a:rPr lang="en-ZA" sz="2000" dirty="0">
                <a:solidFill>
                  <a:schemeClr val="tx1">
                    <a:lumMod val="50000"/>
                  </a:schemeClr>
                </a:solidFill>
              </a:rPr>
              <a:t>Output Layer</a:t>
            </a:r>
          </a:p>
        </p:txBody>
      </p:sp>
      <p:sp>
        <p:nvSpPr>
          <p:cNvPr id="36" name="Rectangle 35"/>
          <p:cNvSpPr/>
          <p:nvPr/>
        </p:nvSpPr>
        <p:spPr>
          <a:xfrm>
            <a:off x="5419854" y="7960895"/>
            <a:ext cx="1710725" cy="400110"/>
          </a:xfrm>
          <a:prstGeom prst="rect">
            <a:avLst/>
          </a:prstGeom>
        </p:spPr>
        <p:txBody>
          <a:bodyPr wrap="none">
            <a:spAutoFit/>
          </a:bodyPr>
          <a:lstStyle/>
          <a:p>
            <a:r>
              <a:rPr lang="en-ZA" sz="2000" dirty="0">
                <a:solidFill>
                  <a:schemeClr val="tx1">
                    <a:lumMod val="50000"/>
                  </a:schemeClr>
                </a:solidFill>
              </a:rPr>
              <a:t>Hidden Layer</a:t>
            </a:r>
          </a:p>
        </p:txBody>
      </p:sp>
      <p:sp>
        <p:nvSpPr>
          <p:cNvPr id="37" name="TextBox 36"/>
          <p:cNvSpPr txBox="1"/>
          <p:nvPr/>
        </p:nvSpPr>
        <p:spPr>
          <a:xfrm>
            <a:off x="1484994" y="3832701"/>
            <a:ext cx="104515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ZA" sz="2400" b="0" i="0" u="none" strike="noStrike" cap="none" spc="0" normalizeH="0" baseline="0" dirty="0">
                <a:ln>
                  <a:noFill/>
                </a:ln>
                <a:solidFill>
                  <a:schemeClr val="tx1">
                    <a:lumMod val="50000"/>
                  </a:schemeClr>
                </a:solidFill>
                <a:effectLst/>
                <a:uFillTx/>
                <a:latin typeface="+mn-lt"/>
                <a:ea typeface="+mn-ea"/>
                <a:cs typeface="+mn-cs"/>
                <a:sym typeface="Helvetica Light"/>
              </a:rPr>
              <a:t>Length</a:t>
            </a:r>
            <a:endParaRPr kumimoji="0" lang="en-ZA" sz="3600" b="0" i="0" u="none" strike="noStrike" cap="none" spc="0" normalizeH="0" baseline="0" dirty="0">
              <a:ln>
                <a:noFill/>
              </a:ln>
              <a:solidFill>
                <a:schemeClr val="tx1">
                  <a:lumMod val="50000"/>
                </a:schemeClr>
              </a:solidFill>
              <a:effectLst/>
              <a:uFillTx/>
              <a:latin typeface="+mn-lt"/>
              <a:ea typeface="+mn-ea"/>
              <a:cs typeface="+mn-cs"/>
              <a:sym typeface="Helvetica Light"/>
            </a:endParaRPr>
          </a:p>
        </p:txBody>
      </p:sp>
      <p:sp>
        <p:nvSpPr>
          <p:cNvPr id="39" name="TextBox 38"/>
          <p:cNvSpPr txBox="1"/>
          <p:nvPr/>
        </p:nvSpPr>
        <p:spPr>
          <a:xfrm>
            <a:off x="1329503" y="5901236"/>
            <a:ext cx="135614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ZA" sz="2000" b="0" i="0" u="none" strike="noStrike" cap="none" spc="0" normalizeH="0" baseline="0" dirty="0">
                <a:ln>
                  <a:noFill/>
                </a:ln>
                <a:solidFill>
                  <a:schemeClr val="tx1">
                    <a:lumMod val="50000"/>
                  </a:schemeClr>
                </a:solidFill>
                <a:effectLst/>
                <a:uFillTx/>
                <a:sym typeface="Helvetica Light"/>
              </a:rPr>
              <a:t>Special</a:t>
            </a:r>
          </a:p>
          <a:p>
            <a:pPr marL="0" marR="0" indent="0" algn="ctr" defTabSz="584200" rtl="0" fontAlgn="auto" latinLnBrk="0" hangingPunct="0">
              <a:lnSpc>
                <a:spcPct val="100000"/>
              </a:lnSpc>
              <a:spcBef>
                <a:spcPts val="0"/>
              </a:spcBef>
              <a:spcAft>
                <a:spcPts val="0"/>
              </a:spcAft>
              <a:buClrTx/>
              <a:buSzTx/>
              <a:buFontTx/>
              <a:buNone/>
              <a:tabLst/>
            </a:pPr>
            <a:r>
              <a:rPr lang="en-ZA" sz="2000" dirty="0">
                <a:solidFill>
                  <a:schemeClr val="tx1">
                    <a:lumMod val="50000"/>
                  </a:schemeClr>
                </a:solidFill>
              </a:rPr>
              <a:t>Characters</a:t>
            </a:r>
            <a:endParaRPr kumimoji="0" lang="en-ZA" sz="2800" b="0" i="0" u="none" strike="noStrike" cap="none" spc="0" normalizeH="0" baseline="0" dirty="0">
              <a:ln>
                <a:noFill/>
              </a:ln>
              <a:solidFill>
                <a:schemeClr val="tx1">
                  <a:lumMod val="50000"/>
                </a:schemeClr>
              </a:solidFill>
              <a:effectLst/>
              <a:uFillTx/>
              <a:latin typeface="+mn-lt"/>
              <a:ea typeface="+mn-ea"/>
              <a:cs typeface="+mn-cs"/>
              <a:sym typeface="Helvetica Light"/>
            </a:endParaRPr>
          </a:p>
        </p:txBody>
      </p:sp>
      <p:sp>
        <p:nvSpPr>
          <p:cNvPr id="40" name="TextBox 39"/>
          <p:cNvSpPr txBox="1"/>
          <p:nvPr/>
        </p:nvSpPr>
        <p:spPr>
          <a:xfrm>
            <a:off x="10251841" y="3550664"/>
            <a:ext cx="71974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ZA" sz="2400" b="0" i="0" u="none" strike="noStrike" cap="none" spc="0" normalizeH="0" baseline="0" dirty="0">
                <a:ln>
                  <a:noFill/>
                </a:ln>
                <a:solidFill>
                  <a:schemeClr val="tx1">
                    <a:lumMod val="50000"/>
                  </a:schemeClr>
                </a:solidFill>
                <a:effectLst/>
                <a:uFillTx/>
                <a:latin typeface="+mn-lt"/>
                <a:ea typeface="+mn-ea"/>
                <a:cs typeface="+mn-cs"/>
                <a:sym typeface="Helvetica Light"/>
              </a:rPr>
              <a:t>80%</a:t>
            </a:r>
            <a:endParaRPr kumimoji="0" lang="en-ZA" sz="3600" b="0" i="0" u="none" strike="noStrike" cap="none" spc="0" normalizeH="0" baseline="0" dirty="0">
              <a:ln>
                <a:noFill/>
              </a:ln>
              <a:solidFill>
                <a:schemeClr val="tx1">
                  <a:lumMod val="50000"/>
                </a:schemeClr>
              </a:solidFill>
              <a:effectLst/>
              <a:uFillTx/>
              <a:latin typeface="+mn-lt"/>
              <a:ea typeface="+mn-ea"/>
              <a:cs typeface="+mn-cs"/>
              <a:sym typeface="Helvetica Light"/>
            </a:endParaRPr>
          </a:p>
        </p:txBody>
      </p:sp>
      <p:sp>
        <p:nvSpPr>
          <p:cNvPr id="41" name="TextBox 40"/>
          <p:cNvSpPr txBox="1"/>
          <p:nvPr/>
        </p:nvSpPr>
        <p:spPr>
          <a:xfrm>
            <a:off x="10294578" y="6008582"/>
            <a:ext cx="71974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ZA" sz="2400" b="0" i="0" u="none" strike="noStrike" cap="none" spc="0" normalizeH="0" baseline="0" dirty="0">
                <a:ln>
                  <a:noFill/>
                </a:ln>
                <a:solidFill>
                  <a:schemeClr val="tx1">
                    <a:lumMod val="50000"/>
                  </a:schemeClr>
                </a:solidFill>
                <a:effectLst/>
                <a:uFillTx/>
                <a:latin typeface="+mn-lt"/>
                <a:ea typeface="+mn-ea"/>
                <a:cs typeface="+mn-cs"/>
                <a:sym typeface="Helvetica Light"/>
              </a:rPr>
              <a:t>20%</a:t>
            </a:r>
            <a:endParaRPr kumimoji="0" lang="en-ZA" sz="3600" b="0" i="0" u="none" strike="noStrike" cap="none" spc="0" normalizeH="0" baseline="0" dirty="0">
              <a:ln>
                <a:noFill/>
              </a:ln>
              <a:solidFill>
                <a:schemeClr val="tx1">
                  <a:lumMod val="50000"/>
                </a:schemeClr>
              </a:solidFill>
              <a:effectLst/>
              <a:uFillTx/>
              <a:latin typeface="+mn-lt"/>
              <a:ea typeface="+mn-ea"/>
              <a:cs typeface="+mn-cs"/>
              <a:sym typeface="Helvetica Light"/>
            </a:endParaRPr>
          </a:p>
        </p:txBody>
      </p:sp>
    </p:spTree>
    <p:extLst>
      <p:ext uri="{BB962C8B-B14F-4D97-AF65-F5344CB8AC3E}">
        <p14:creationId xmlns:p14="http://schemas.microsoft.com/office/powerpoint/2010/main" val="424733713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 name="Shape 136"/>
          <p:cNvSpPr/>
          <p:nvPr/>
        </p:nvSpPr>
        <p:spPr>
          <a:xfrm>
            <a:off x="3328121" y="3150013"/>
            <a:ext cx="6635686" cy="194925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6000">
                <a:solidFill>
                  <a:srgbClr val="03B3F3"/>
                </a:solidFill>
                <a:latin typeface="Montserrat Light"/>
                <a:ea typeface="Montserrat Light"/>
                <a:cs typeface="Montserrat Light"/>
                <a:sym typeface="Montserrat Light"/>
              </a:defRPr>
            </a:lvl1pPr>
          </a:lstStyle>
          <a:p>
            <a:r>
              <a:rPr lang="en-ZA" dirty="0"/>
              <a:t>Why choose a Neural Network?</a:t>
            </a: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87</TotalTime>
  <Words>1161</Words>
  <Application>Microsoft Office PowerPoint</Application>
  <PresentationFormat>Custom</PresentationFormat>
  <Paragraphs>106</Paragraphs>
  <Slides>19</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DIN Condensed</vt:lpstr>
      <vt:lpstr>Helvetica Light</vt:lpstr>
      <vt:lpstr>Helvetica Neue</vt:lpstr>
      <vt:lpstr>Montserrat</vt:lpstr>
      <vt:lpstr>Montserrat Light</vt:lpstr>
      <vt:lpstr>Black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Hennie Brink</cp:lastModifiedBy>
  <cp:revision>17</cp:revision>
  <dcterms:modified xsi:type="dcterms:W3CDTF">2016-08-23T15:00:47Z</dcterms:modified>
</cp:coreProperties>
</file>