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8" r:id="rId11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710"/>
    <p:restoredTop sz="95252"/>
  </p:normal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viewProps" Target="viewProps.xml"  /><Relationship Id="rId11" Type="http://schemas.openxmlformats.org/officeDocument/2006/relationships/slideMaster" Target="slideMasters/slideMaster1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 flipV="1">
            <a:off x="0" y="0"/>
            <a:ext cx="4648200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</p:sp>
      <p:grpSp>
        <p:nvGrpSpPr>
          <p:cNvPr id="4" name="그룹 40"/>
          <p:cNvGrpSpPr/>
          <p:nvPr/>
        </p:nvGrpSpPr>
        <p:grpSpPr>
          <a:xfrm rot="20467452" flipV="1">
            <a:off x="1039912" y="-342319"/>
            <a:ext cx="5867400" cy="5519823"/>
            <a:chOff x="1214414" y="0"/>
            <a:chExt cx="7289840" cy="6858000"/>
          </a:xfrm>
        </p:grpSpPr>
        <p:sp>
          <p:nvSpPr>
            <p:cNvPr id="31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타원 53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타원 58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3429000"/>
            <a:ext cx="7143800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4500569"/>
            <a:ext cx="6400800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1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/>
            <a:fld id="{C7C8F9AC-C743-4CF1-9CDC-5778D607EC85}" type="datetime1">
              <a:rPr lang="ko-KR" altLang="en-US">
                <a:solidFill>
                  <a:srgbClr val="24aa7e">
                    <a:lumMod val="50000"/>
                  </a:srgbClr>
                </a:solidFill>
                <a:latin typeface="Arial"/>
                <a:ea typeface="한컴 윤고딕 230"/>
                <a:cs typeface="+mn-cs"/>
              </a:rPr>
              <a:pPr/>
              <a:t>2017-09-13</a:t>
            </a:fld>
            <a:endParaRPr lang="en-US" altLang="en-US">
              <a:solidFill>
                <a:srgbClr val="24aa7e">
                  <a:lumMod val="50000"/>
                </a:srgbClr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6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/>
            <a:r>
              <a:rPr lang="en-US" altLang="en-US">
                <a:solidFill>
                  <a:srgbClr val="24aa7e">
                    <a:lumMod val="50000"/>
                  </a:srgbClr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>
              <a:solidFill>
                <a:srgbClr val="24aa7e">
                  <a:lumMod val="50000"/>
                </a:srgbClr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6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/>
            <a:fld id="{DF28FB93-0A08-4E7D-8E63-9EFA29F1E093}" type="slidenum">
              <a:rPr lang="en-US" altLang="en-US">
                <a:solidFill>
                  <a:srgbClr val="24aa7e">
                    <a:lumMod val="50000"/>
                  </a:srgbClr>
                </a:solidFill>
                <a:latin typeface="Arial"/>
                <a:ea typeface="한컴 윤고딕 230"/>
                <a:cs typeface="+mn-cs"/>
              </a:rPr>
              <a:pPr/>
              <a:t>‹#›</a:t>
            </a:fld>
            <a:endParaRPr lang="en-US" altLang="en-US">
              <a:solidFill>
                <a:srgbClr val="24aa7e">
                  <a:lumMod val="50000"/>
                </a:srgbClr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0" y="2743200"/>
            <a:ext cx="5338118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</p:sp>
      <p:grpSp>
        <p:nvGrpSpPr>
          <p:cNvPr id="3" name="그룹 40"/>
          <p:cNvGrpSpPr/>
          <p:nvPr/>
        </p:nvGrpSpPr>
        <p:grpSpPr>
          <a:xfrm rot="0">
            <a:off x="1214414" y="32658"/>
            <a:ext cx="7127844" cy="6705600"/>
            <a:chOff x="1214414" y="0"/>
            <a:chExt cx="7289840" cy="6858000"/>
          </a:xfrm>
        </p:grpSpPr>
        <p:sp>
          <p:nvSpPr>
            <p:cNvPr id="41" name="타원 4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타원 4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타원 43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타원 44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타원 45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타원 46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타원 47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타원 48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타원 49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타원 50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타원 51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타원 52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타원 53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타원 54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타원 55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타원 56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타원 57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타원 58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타원 59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타원 60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타원 61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타원 62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타원 63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타원 64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타원 65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타원 66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11499" y="2285992"/>
            <a:ext cx="8521002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8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/>
            <a:fld id="{92ABC9BA-42AA-4685-93DD-7FD76BFF3AE1}" type="datetime1">
              <a:rPr lang="ko-KR" altLang="en-US">
                <a:solidFill>
                  <a:srgbClr val="ffffff"/>
                </a:solidFill>
                <a:latin typeface="Arial"/>
                <a:ea typeface="한컴 윤고딕 230"/>
                <a:cs typeface="+mn-cs"/>
              </a:rPr>
              <a:pPr/>
              <a:t>2017-09-13</a:t>
            </a:fld>
            <a:endParaRPr lang="en-US" altLang="en-US">
              <a:solidFill>
                <a:srgbClr val="ffffff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6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/>
            <a:r>
              <a:rPr lang="en-US" altLang="en-US">
                <a:solidFill>
                  <a:srgbClr val="24aa7e">
                    <a:lumMod val="50000"/>
                  </a:srgbClr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>
              <a:solidFill>
                <a:srgbClr val="24aa7e">
                  <a:lumMod val="50000"/>
                </a:srgbClr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7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/>
            <a:fld id="{DF28FB93-0A08-4E7D-8E63-9EFA29F1E093}" type="slidenum">
              <a:rPr lang="en-US" altLang="en-US">
                <a:solidFill>
                  <a:srgbClr val="24aa7e">
                    <a:lumMod val="50000"/>
                  </a:srgbClr>
                </a:solidFill>
                <a:latin typeface="Arial"/>
                <a:ea typeface="한컴 윤고딕 230"/>
                <a:cs typeface="+mn-cs"/>
              </a:rPr>
              <a:pPr/>
              <a:t>‹#›</a:t>
            </a:fld>
            <a:endParaRPr lang="en-US" altLang="en-US">
              <a:solidFill>
                <a:srgbClr val="24aa7e">
                  <a:lumMod val="50000"/>
                </a:srgbClr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2819400"/>
            <a:ext cx="5239265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</p:sp>
      <p:sp>
        <p:nvSpPr>
          <p:cNvPr id="7" name="직각 삼각형 6"/>
          <p:cNvSpPr/>
          <p:nvPr/>
        </p:nvSpPr>
        <p:spPr>
          <a:xfrm flipH="1" flipV="1">
            <a:off x="3608171" y="0"/>
            <a:ext cx="5535827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</p:sp>
      <p:grpSp>
        <p:nvGrpSpPr>
          <p:cNvPr id="8" name="그룹 45"/>
          <p:cNvGrpSpPr/>
          <p:nvPr/>
        </p:nvGrpSpPr>
        <p:grpSpPr>
          <a:xfrm rot="20271788" flipH="1" flipV="1">
            <a:off x="4915757" y="710203"/>
            <a:ext cx="4619610" cy="4345951"/>
            <a:chOff x="1214414" y="0"/>
            <a:chExt cx="7289840" cy="6858000"/>
          </a:xfrm>
        </p:grpSpPr>
        <p:sp>
          <p:nvSpPr>
            <p:cNvPr id="9" name="타원 8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타원 9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타원 10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타원 11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타원 12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타원 13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타원 14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타원 15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타원 16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타원 17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타원 18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타원 19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타원 20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타원 21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타원 22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타원 23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타원 24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타원 25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타원 26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타원 27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타원 28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타원 34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62000" y="914400"/>
            <a:ext cx="6172200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2133600"/>
            <a:ext cx="6183313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A537D4F-2816-4191-B966-3AB5762B9300}" type="datetime1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l"/>
              <a:t>2017-09-13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r"/>
              <a:t>‹#›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 rot="5400000">
            <a:off x="5219700" y="2933700"/>
            <a:ext cx="6858000" cy="990600"/>
            <a:chOff x="0" y="0"/>
            <a:chExt cx="9144000" cy="990600"/>
          </a:xfrm>
        </p:grpSpPr>
        <p:sp>
          <p:nvSpPr>
            <p:cNvPr id="8" name="자유형 7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</p:sp>
      </p:grpSp>
      <p:grpSp>
        <p:nvGrpSpPr>
          <p:cNvPr id="10" name="그룹 17"/>
          <p:cNvGrpSpPr/>
          <p:nvPr/>
        </p:nvGrpSpPr>
        <p:grpSpPr>
          <a:xfrm rot="5400000">
            <a:off x="7606888" y="5485396"/>
            <a:ext cx="928516" cy="1664292"/>
            <a:chOff x="8077200" y="152400"/>
            <a:chExt cx="928516" cy="1664292"/>
          </a:xfrm>
        </p:grpSpPr>
        <p:sp>
          <p:nvSpPr>
            <p:cNvPr id="11" name="타원 10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타원 11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타원 12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타원 13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타원 14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타원 15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088086" y="274638"/>
            <a:ext cx="870857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489372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E9A09CFD-CD73-42CD-8107-FABA9430AA5B}" type="datetime1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l"/>
              <a:t>2017-09-13</a:t>
            </a:fld>
            <a:endParaRPr lang="ko-KR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ko-KR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047A4E-B306-4D3E-8C4B-2AC13D241DAE}" type="slidenum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r"/>
              <a:t>‹#›</a:t>
            </a:fld>
            <a:endParaRPr lang="ko-KR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3474"/>
            <a:ext cx="8229600" cy="51429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760BDF17-240F-45C2-9667-5F01B32F94EA}" type="datetime1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l"/>
              <a:t>2017-09-13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r"/>
              <a:t>‹#›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4475B81-6B56-4E14-881C-F068C03C5382}" type="datetime1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l"/>
              <a:t>2017-09-13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r"/>
              <a:t>‹#›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grpSp>
        <p:nvGrpSpPr>
          <p:cNvPr id="2" name="그룹 11"/>
          <p:cNvGrpSpPr/>
          <p:nvPr/>
        </p:nvGrpSpPr>
        <p:grpSpPr>
          <a:xfrm rot="0">
            <a:off x="7643834" y="152399"/>
            <a:ext cx="1361882" cy="2441067"/>
            <a:chOff x="8077200" y="152400"/>
            <a:chExt cx="928516" cy="1664292"/>
          </a:xfrm>
        </p:grpSpPr>
        <p:sp>
          <p:nvSpPr>
            <p:cNvPr id="6" name="타원 5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타원 6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타원 7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타원 8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타원 9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타원 10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4399006" y="-1"/>
            <a:ext cx="4744994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4624923"/>
            <a:ext cx="82296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191000"/>
            <a:ext cx="8229600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/>
            <a:fld id="{BFB287CB-68EA-421A-A4AD-33B9DC2E91B2}" type="datetime1">
              <a:rPr lang="ko-KR" altLang="en-US">
                <a:solidFill>
                  <a:srgbClr val="24aa7e">
                    <a:lumMod val="50000"/>
                  </a:srgbClr>
                </a:solidFill>
                <a:latin typeface="Arial"/>
                <a:ea typeface="한컴 윤고딕 230"/>
                <a:cs typeface="+mn-cs"/>
              </a:rPr>
              <a:pPr/>
              <a:t>2017-09-13</a:t>
            </a:fld>
            <a:endParaRPr lang="en-US" altLang="en-US">
              <a:solidFill>
                <a:srgbClr val="24aa7e">
                  <a:lumMod val="50000"/>
                </a:srgbClr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/>
            <a:r>
              <a:rPr lang="en-US" altLang="en-US">
                <a:solidFill>
                  <a:srgbClr val="24aa7e">
                    <a:lumMod val="50000"/>
                  </a:srgbClr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>
              <a:solidFill>
                <a:srgbClr val="24aa7e">
                  <a:lumMod val="50000"/>
                </a:srgbClr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/>
            <a:fld id="{DF28FB93-0A08-4E7D-8E63-9EFA29F1E093}" type="slidenum">
              <a:rPr lang="en-US" altLang="en-US">
                <a:solidFill>
                  <a:srgbClr val="24aa7e">
                    <a:lumMod val="50000"/>
                  </a:srgbClr>
                </a:solidFill>
                <a:latin typeface="Arial"/>
                <a:ea typeface="한컴 윤고딕 230"/>
                <a:cs typeface="+mn-cs"/>
              </a:rPr>
              <a:pPr/>
              <a:t>‹#›</a:t>
            </a:fld>
            <a:endParaRPr lang="en-US" altLang="en-US">
              <a:solidFill>
                <a:srgbClr val="24aa7e">
                  <a:lumMod val="50000"/>
                </a:srgbClr>
              </a:solidFill>
              <a:latin typeface="Arial"/>
              <a:ea typeface="한컴 윤고딕 230"/>
              <a:cs typeface="+mn-cs"/>
            </a:endParaRPr>
          </a:p>
        </p:txBody>
      </p:sp>
      <p:grpSp>
        <p:nvGrpSpPr>
          <p:cNvPr id="4" name="그룹 40"/>
          <p:cNvGrpSpPr/>
          <p:nvPr/>
        </p:nvGrpSpPr>
        <p:grpSpPr>
          <a:xfrm rot="1132548" flipH="1" flipV="1">
            <a:off x="2335313" y="-418519"/>
            <a:ext cx="5867400" cy="5519823"/>
            <a:chOff x="1214414" y="0"/>
            <a:chExt cx="7289840" cy="6858000"/>
          </a:xfrm>
        </p:grpSpPr>
        <p:sp>
          <p:nvSpPr>
            <p:cNvPr id="37" name="타원 36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타원 37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타원 41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타원 43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타원 44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타원 45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타원 46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타원 47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타원 48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타원 49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타원 50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타원 51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타원 52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타원 53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타원 54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타원 55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타원 56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타원 57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타원 58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타원 59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타원 60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타원 61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타원 62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타원 63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타원 64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타원 65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071563"/>
            <a:ext cx="3971925" cy="5143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8"/>
          <p:cNvSpPr>
            <a:spLocks noGrp="1"/>
          </p:cNvSpPr>
          <p:nvPr>
            <p:ph sz="quarter" idx="14"/>
          </p:nvPr>
        </p:nvSpPr>
        <p:spPr>
          <a:xfrm>
            <a:off x="4714875" y="1071563"/>
            <a:ext cx="3971925" cy="5143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264C91A-EF41-4988-8E36-6CAFB7D2E136}" type="datetime1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l"/>
              <a:t>2017-09-13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r"/>
              <a:t>‹#›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BBE2AEF3-4D86-4CBE-9B32-DDE7C01B53B0}" type="datetime1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l"/>
              <a:t>2017-09-13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r"/>
              <a:t>‹#›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142984"/>
            <a:ext cx="8229600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5E9D41CA-F875-454A-B646-AC4E6349A4E4}" type="datetime1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l"/>
              <a:t>2017-09-13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r"/>
              <a:t>‹#›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57200" y="1114425"/>
            <a:ext cx="3981450" cy="2500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내용 개체 틀 10"/>
          <p:cNvSpPr>
            <a:spLocks noGrp="1"/>
          </p:cNvSpPr>
          <p:nvPr>
            <p:ph sz="quarter" idx="14"/>
          </p:nvPr>
        </p:nvSpPr>
        <p:spPr>
          <a:xfrm>
            <a:off x="4705350" y="1114425"/>
            <a:ext cx="3981450" cy="2500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내용 개체 틀 10"/>
          <p:cNvSpPr>
            <a:spLocks noGrp="1"/>
          </p:cNvSpPr>
          <p:nvPr>
            <p:ph sz="quarter" idx="15"/>
          </p:nvPr>
        </p:nvSpPr>
        <p:spPr>
          <a:xfrm>
            <a:off x="457200" y="3748106"/>
            <a:ext cx="3981450" cy="2500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내용 개체 틀 10"/>
          <p:cNvSpPr>
            <a:spLocks noGrp="1"/>
          </p:cNvSpPr>
          <p:nvPr>
            <p:ph sz="quarter" idx="16"/>
          </p:nvPr>
        </p:nvSpPr>
        <p:spPr>
          <a:xfrm>
            <a:off x="4705350" y="3748106"/>
            <a:ext cx="3981450" cy="2500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C519585-A1C3-4349-A2A9-E286BDE96C0E}" type="datetime1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l"/>
              <a:t>2017-09-13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en-US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r"/>
              <a:t>‹#›</a:t>
            </a:fld>
            <a:endParaRPr lang="en-US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0" y="0"/>
            <a:ext cx="9144000" cy="990600"/>
            <a:chOff x="0" y="0"/>
            <a:chExt cx="9144000" cy="990600"/>
          </a:xfrm>
        </p:grpSpPr>
        <p:sp>
          <p:nvSpPr>
            <p:cNvPr id="9" name="자유형 8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자유형 9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</p:sp>
      </p:grpSp>
      <p:grpSp>
        <p:nvGrpSpPr>
          <p:cNvPr id="11" name="그룹 27"/>
          <p:cNvGrpSpPr/>
          <p:nvPr/>
        </p:nvGrpSpPr>
        <p:grpSpPr>
          <a:xfrm rot="0">
            <a:off x="7681902" y="180972"/>
            <a:ext cx="1328754" cy="3270256"/>
            <a:chOff x="7681902" y="180972"/>
            <a:chExt cx="1328754" cy="3270256"/>
          </a:xfrm>
        </p:grpSpPr>
        <p:sp>
          <p:nvSpPr>
            <p:cNvPr id="12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타원 13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타원 18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0" name="그룹 28"/>
          <p:cNvGrpSpPr/>
          <p:nvPr/>
        </p:nvGrpSpPr>
        <p:grpSpPr>
          <a:xfrm rot="0" flipH="1" flipV="1">
            <a:off x="101600" y="3276600"/>
            <a:ext cx="1328754" cy="3270256"/>
            <a:chOff x="7681902" y="180972"/>
            <a:chExt cx="1328754" cy="3270256"/>
          </a:xfrm>
        </p:grpSpPr>
        <p:sp>
          <p:nvSpPr>
            <p:cNvPr id="21" name="타원 20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타원 21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타원 22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타원 23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타원 24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타원 25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타원 26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타원 27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304800"/>
            <a:ext cx="54864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 hasCustomPrompt="1"/>
          </p:nvPr>
        </p:nvSpPr>
        <p:spPr>
          <a:xfrm>
            <a:off x="1792288" y="1393371"/>
            <a:ext cx="5486400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909457"/>
            <a:ext cx="5486400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C18D79A8-719F-4115-92E5-24663253EB2B}" type="datetime1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l"/>
              <a:t>2017-09-13</a:t>
            </a:fld>
            <a:endParaRPr lang="ko-KR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ko-KR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8C3B62A-3DFE-4006-8418-4121DC00BB4B}" type="slidenum">
              <a:rPr lang="ko-KR" altLang="en-US" sz="1200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 algn="r"/>
              <a:t>‹#›</a:t>
            </a:fld>
            <a:endParaRPr lang="ko-KR" altLang="en-US" sz="1200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Waterdr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 rot="0">
            <a:off x="0" y="0"/>
            <a:ext cx="9144000" cy="990600"/>
            <a:chOff x="0" y="0"/>
            <a:chExt cx="9144000" cy="990600"/>
          </a:xfrm>
        </p:grpSpPr>
        <p:sp>
          <p:nvSpPr>
            <p:cNvPr id="10" name="자유형 9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</p:sp>
      </p:grpSp>
      <p:grpSp>
        <p:nvGrpSpPr>
          <p:cNvPr id="8" name="그룹 17"/>
          <p:cNvGrpSpPr/>
          <p:nvPr/>
        </p:nvGrpSpPr>
        <p:grpSpPr>
          <a:xfrm rot="0">
            <a:off x="8077200" y="152400"/>
            <a:ext cx="928516" cy="1664292"/>
            <a:chOff x="8077200" y="152400"/>
            <a:chExt cx="928516" cy="1664292"/>
          </a:xfrm>
        </p:grpSpPr>
        <p:sp>
          <p:nvSpPr>
            <p:cNvPr id="12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76177"/>
            <a:ext cx="8229600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33476"/>
            <a:ext cx="8229600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/>
            <a:fld id="{D4100758-C520-409D-A43F-1BA465BE9CC9}" type="datetime1">
              <a:rPr lang="ko-KR" altLang="en-US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/>
              <a:t>2017-10-17</a:t>
            </a:fld>
            <a:endParaRPr lang="en-US" altLang="en-US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/>
            <a:r>
              <a:rPr lang="en-US" altLang="en-US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t/>
            </a:r>
            <a:endParaRPr lang="en-US" altLang="en-US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/>
            <a:fld id="{DF28FB93-0A08-4E7D-8E63-9EFA29F1E093}" type="slidenum">
              <a:rPr lang="en-US" altLang="en-US">
                <a:solidFill>
                  <a:srgbClr val="333333"/>
                </a:solidFill>
                <a:latin typeface="Arial"/>
                <a:ea typeface="한컴 윤고딕 230"/>
                <a:cs typeface="+mn-cs"/>
              </a:rPr>
              <a:pPr/>
              <a:t>‹#›</a:t>
            </a:fld>
            <a:endParaRPr lang="en-US" altLang="en-US">
              <a:solidFill>
                <a:srgbClr val="333333"/>
              </a:solidFill>
              <a:latin typeface="Arial"/>
              <a:ea typeface="한컴 윤고딕 23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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 2"/>
        <a:buChar char="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 2"/>
        <a:buChar char="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>
            <p:ph type="subTitle" idx="1"/>
          </p:nvPr>
        </p:nvSpPr>
        <p:spPr>
          <a:xfrm>
            <a:off x="2563749" y="5505636"/>
            <a:ext cx="6400800" cy="587697"/>
          </a:xfrm>
        </p:spPr>
        <p:txBody>
          <a:bodyPr/>
          <a:lstStyle/>
          <a:p>
            <a:pPr algn="r"/>
            <a:r>
              <a:rPr lang="ko-KR" altLang="en-US" sz="3600"/>
              <a:t>2014180020 박용환</a:t>
            </a:r>
            <a:endParaRPr lang="ko-KR" altLang="en-US" sz="3600"/>
          </a:p>
        </p:txBody>
      </p:sp>
      <p:sp>
        <p:nvSpPr>
          <p:cNvPr id="5" name="직사각형 4"/>
          <p:cNvSpPr/>
          <p:nvPr/>
        </p:nvSpPr>
        <p:spPr>
          <a:xfrm rot="22556">
            <a:off x="2527986" y="3018612"/>
            <a:ext cx="6610243" cy="17809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anchor="ctr"/>
          <a:p>
            <a:pPr algn="l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5400" b="1" i="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xmlns:mc="http://schemas.openxmlformats.org/markup-compatibility/2006" xmlns:hp="http://schemas.haansoft.com/office/presentation/8.0" lang="en-US" altLang="ko-KR" sz="5400" b="1" i="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xmlns:mc="http://schemas.openxmlformats.org/markup-compatibility/2006" xmlns:hp="http://schemas.haansoft.com/office/presentation/8.0" lang="en-US" altLang="ko-KR" sz="4400" b="1" i="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lang="ko-KR" altLang="en-US" sz="4400" b="1" i="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프로그래밍</a:t>
            </a:r>
            <a:endParaRPr xmlns:mc="http://schemas.openxmlformats.org/markup-compatibility/2006" xmlns:hp="http://schemas.haansoft.com/office/presentation/8.0" lang="ko-KR" altLang="en-US" sz="4400" b="1" i="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4400" b="0" i="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</a:t>
            </a:r>
            <a:endParaRPr xmlns:mc="http://schemas.openxmlformats.org/markup-compatibility/2006" xmlns:hp="http://schemas.haansoft.com/office/presentation/8.0" lang="ko-KR" altLang="en-US" sz="4400" b="0" i="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십자형 8"/>
          <p:cNvSpPr/>
          <p:nvPr/>
        </p:nvSpPr>
        <p:spPr>
          <a:xfrm>
            <a:off x="6767999" y="0"/>
            <a:ext cx="2376000" cy="2185200"/>
          </a:xfrm>
          <a:prstGeom prst="plus">
            <a:avLst>
              <a:gd name="adj" fmla="val 25000"/>
            </a:avLst>
          </a:prstGeom>
          <a:solidFill>
            <a:schemeClr val="bg2">
              <a:lumMod val="80000"/>
              <a:lumOff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en-US" altLang="ko-KR">
                <a:solidFill>
                  <a:schemeClr val="bg1"/>
                </a:solidFill>
              </a:rPr>
              <a:t>T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M  A  R   I  O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A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p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>
          <a:xfrm>
            <a:off x="1485900" y="692658"/>
            <a:ext cx="6172200" cy="1129604"/>
          </a:xfrm>
        </p:spPr>
        <p:txBody>
          <a:bodyPr/>
          <a:lstStyle/>
          <a:p>
            <a:pPr lvl="0"/>
            <a:r>
              <a:rPr lang="ko-KR" altLang="en-US"/>
              <a:t>차례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ko-KR" altLang="en-US"/>
              <a:t>게임 컨셉</a:t>
            </a:r>
            <a:endParaRPr lang="ko-KR" altLang="en-US"/>
          </a:p>
          <a:p>
            <a:pPr lvl="0"/>
            <a:r>
              <a:rPr lang="ko-KR" altLang="en-US"/>
              <a:t>개발 범위</a:t>
            </a:r>
            <a:endParaRPr lang="ko-KR" altLang="en-US"/>
          </a:p>
          <a:p>
            <a:pPr lvl="0"/>
            <a:r>
              <a:rPr lang="ko-KR" altLang="en-US"/>
              <a:t>실행 흐름</a:t>
            </a:r>
            <a:endParaRPr lang="ko-KR" altLang="en-US"/>
          </a:p>
          <a:p>
            <a:pPr lvl="0"/>
            <a:r>
              <a:rPr lang="ko-KR" altLang="en-US"/>
              <a:t>개발 일정</a:t>
            </a:r>
            <a:endParaRPr lang="ko-KR" altLang="en-US"/>
          </a:p>
          <a:p>
            <a:pPr lvl="0"/>
            <a:r>
              <a:rPr lang="ko-KR" altLang="en-US"/>
              <a:t>평가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>
            <p:ph sz="quarter" idx="14"/>
          </p:nvPr>
        </p:nvSpPr>
        <p:spPr>
          <a:xfrm>
            <a:off x="971550" y="4725162"/>
            <a:ext cx="5112639" cy="1440180"/>
          </a:xfrm>
        </p:spPr>
        <p:txBody>
          <a:bodyPr/>
          <a:lstStyle/>
          <a:p>
            <a:pPr/>
            <a:r>
              <a:rPr lang="ko-KR" altLang="en-US" sz="1800"/>
              <a:t> 진행 중 갑자기 나오는 예측할 수 없는 함정들을 목숨과 맞바꾸어 그 위치를 기억하여  나아간다.</a:t>
            </a:r>
            <a:endParaRPr lang="ko-KR" altLang="en-US" sz="1800"/>
          </a:p>
        </p:txBody>
      </p:sp>
      <p:sp>
        <p:nvSpPr>
          <p:cNvPr id="7" name="직사각형 6"/>
          <p:cNvSpPr/>
          <p:nvPr>
            <p:ph type="title" idx="0"/>
          </p:nvPr>
        </p:nvSpPr>
        <p:spPr>
          <a:xfrm>
            <a:off x="457200" y="0"/>
            <a:ext cx="8229600" cy="868346"/>
          </a:xfrm>
        </p:spPr>
        <p:txBody>
          <a:bodyPr/>
          <a:lstStyle/>
          <a:p>
            <a:pPr algn="ctr"/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8" name="직사각형 7"/>
          <p:cNvSpPr/>
          <p:nvPr>
            <p:ph sz="quarter" idx="13"/>
          </p:nvPr>
        </p:nvSpPr>
        <p:spPr>
          <a:xfrm>
            <a:off x="2208467" y="1416939"/>
            <a:ext cx="5233416" cy="1008126"/>
          </a:xfrm>
        </p:spPr>
        <p:txBody>
          <a:bodyPr/>
          <a:lstStyle/>
          <a:p>
            <a:pPr>
              <a:buNone/>
            </a:pPr>
            <a:r>
              <a:rPr lang="ko-KR" altLang="en-US"/>
              <a:t>모든 것은 함정!	죽으면서 알아간다!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21239" y="2268283"/>
            <a:ext cx="1686877" cy="15927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/>
            <a:r>
              <a:rPr lang="ko-KR" altLang="en-US"/>
              <a:t>예측 불가</a:t>
            </a:r>
            <a:endParaRPr lang="ko-KR" altLang="en-US"/>
          </a:p>
          <a:p>
            <a:pPr algn="ctr"/>
            <a:r>
              <a:rPr lang="ko-KR" altLang="en-US"/>
              <a:t>함정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71550" y="2268283"/>
            <a:ext cx="1728216" cy="15927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/>
            <a:r>
              <a:rPr lang="ko-KR" altLang="en-US" sz="1600"/>
              <a:t>쉬운 캐릭터 조작</a:t>
            </a:r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6691123" y="2268283"/>
            <a:ext cx="1625345" cy="15927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목숨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>
            <p:ph sz="quarter" idx="13"/>
          </p:nvPr>
        </p:nvSpPr>
        <p:spPr>
          <a:xfrm>
            <a:off x="3301555" y="116586"/>
            <a:ext cx="2540889" cy="792099"/>
          </a:xfrm>
        </p:spPr>
        <p:txBody>
          <a:bodyPr/>
          <a:lstStyle/>
          <a:p>
            <a:pPr/>
            <a:r>
              <a:rPr lang="ko-KR" altLang="en-US" sz="3600">
                <a:solidFill>
                  <a:schemeClr val="bg1"/>
                </a:solidFill>
              </a:rPr>
              <a:t>개발 범위</a:t>
            </a:r>
            <a:endParaRPr lang="ko-KR" altLang="en-US" sz="3600">
              <a:solidFill>
                <a:schemeClr val="bg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417385" y="1124712"/>
          <a:ext cx="8309229" cy="54843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66494"/>
                <a:gridCol w="4240530"/>
                <a:gridCol w="2402205"/>
              </a:tblGrid>
              <a:tr h="5083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최소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추가 범위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45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캐릭터 </a:t>
                      </a:r>
                      <a:r>
                        <a:rPr lang="en-US" altLang="ko-KR"/>
                        <a:t>Control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키보드 방향키(좌,우,하) + </a:t>
                      </a:r>
                      <a:r>
                        <a:rPr lang="en-US" altLang="ko-KR"/>
                        <a:t>Space(</a:t>
                      </a:r>
                      <a:r>
                        <a:rPr lang="ko-KR" altLang="en-US"/>
                        <a:t>점프)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845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캐릭터 </a:t>
                      </a:r>
                      <a:r>
                        <a:rPr lang="en-US" altLang="ko-KR"/>
                        <a:t>Skill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600"/>
                        <a:t>키보드 </a:t>
                      </a:r>
                      <a:r>
                        <a:rPr lang="en-US" altLang="ko-KR" sz="1600"/>
                        <a:t>a</a:t>
                      </a:r>
                      <a:r>
                        <a:rPr lang="ko-KR" altLang="en-US" sz="1600"/>
                        <a:t>키를 통한 사격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600"/>
                        <a:t>x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5845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Map </a:t>
                      </a: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600"/>
                        <a:t>Easy, Normal, Hard</a:t>
                      </a:r>
                      <a:r>
                        <a:rPr lang="ko-KR" altLang="en-US" sz="1600"/>
                        <a:t> </a:t>
                      </a:r>
                      <a:endParaRPr lang="ko-KR" altLang="en-US" sz="1600"/>
                    </a:p>
                    <a:p>
                      <a:pPr algn="ctr"/>
                      <a:r>
                        <a:rPr lang="ko-KR" altLang="en-US" sz="1600"/>
                        <a:t>총 3개의 </a:t>
                      </a:r>
                      <a:r>
                        <a:rPr lang="en-US" altLang="ko-KR" sz="1600"/>
                        <a:t>Stage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600"/>
                        <a:t>x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5845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Image</a:t>
                      </a:r>
                      <a:r>
                        <a:rPr lang="ko-KR" altLang="en-US"/>
                        <a:t> 디자인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600"/>
                        <a:t>주인공, 맵 배경, 보스, 장애물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600"/>
                        <a:t>스테이지 내의 몬스터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5845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/>
                    </a:p>
                    <a:p>
                      <a:pPr algn="ctr"/>
                      <a:r>
                        <a:rPr lang="en-US" altLang="ko-KR"/>
                        <a:t>Sound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600"/>
                        <a:t>배경음, 주인공이 총알 쏘는 소리</a:t>
                      </a:r>
                      <a:endParaRPr lang="ko-KR" altLang="en-US" sz="1600"/>
                    </a:p>
                    <a:p>
                      <a:pPr algn="ctr"/>
                      <a:r>
                        <a:rPr lang="ko-KR" altLang="en-US" sz="1600"/>
                        <a:t>그 종알이 적중한 소리, </a:t>
                      </a:r>
                      <a:endParaRPr lang="ko-KR" altLang="en-US" sz="1600"/>
                    </a:p>
                    <a:p>
                      <a:pPr algn="ctr"/>
                      <a:r>
                        <a:rPr lang="ko-KR" altLang="en-US" sz="1600"/>
                        <a:t>주인공이 죽을 때의 소리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600"/>
                    </a:p>
                    <a:p>
                      <a:pPr algn="ctr"/>
                      <a:r>
                        <a:rPr lang="en-US" altLang="ko-KR" sz="1600"/>
                        <a:t>x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5845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Animation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600"/>
                        <a:t>달리기, 총 쏘기, 점프, 사망, 보스 제거  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600"/>
                        <a:t>x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5845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보스 </a:t>
                      </a:r>
                      <a:r>
                        <a:rPr lang="en-US" altLang="ko-KR"/>
                        <a:t>AI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600"/>
                        <a:t>보스 스테이지 진입시 총알 발사</a:t>
                      </a:r>
                      <a:endParaRPr lang="ko-KR" altLang="en-US" sz="1600"/>
                    </a:p>
                    <a:p>
                      <a:pPr algn="ctr"/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845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600"/>
                        <a:t>난이도 별 다른 함정과 장애물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save </a:t>
                      </a:r>
                      <a:r>
                        <a:rPr lang="ko-KR" altLang="en-US"/>
                        <a:t>포인트</a:t>
                      </a:r>
                      <a:endParaRPr lang="ko-KR" altLang="en-US"/>
                    </a:p>
                    <a:p>
                      <a:pPr algn="ctr"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9451" y="1196721"/>
            <a:ext cx="3909060" cy="2393632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788028" y="1224153"/>
            <a:ext cx="4159948" cy="2348865"/>
          </a:xfrm>
          <a:prstGeom prst="rect">
            <a:avLst/>
          </a:prstGeom>
        </p:spPr>
      </p:pic>
      <p:sp>
        <p:nvSpPr>
          <p:cNvPr id="12" name="직사각형 5"/>
          <p:cNvSpPr/>
          <p:nvPr/>
        </p:nvSpPr>
        <p:spPr>
          <a:xfrm>
            <a:off x="2664333" y="204402"/>
            <a:ext cx="3096386" cy="587697"/>
          </a:xfrm>
          <a:prstGeom prst="rect">
            <a:avLst/>
          </a:prstGeom>
        </p:spPr>
        <p:txBody>
          <a:bodyPr vert="horz" lIns="91440" tIns="45720" rIns="91440" bIns="45720"/>
          <a:p>
            <a:pPr marL="261938" indent="-261938" algn="r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"/>
            </a:pPr>
            <a:r>
              <a:rPr xmlns:mc="http://schemas.openxmlformats.org/markup-compatibility/2006" xmlns:hp="http://schemas.haansoft.com/office/presentation/8.0" lang="ko-KR" altLang="en-US" sz="3600" b="0" i="0" spc="5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실행 흐름 1</a:t>
            </a:r>
            <a:endParaRPr xmlns:mc="http://schemas.openxmlformats.org/markup-compatibility/2006" xmlns:hp="http://schemas.haansoft.com/office/presentation/8.0" lang="ko-KR" altLang="en-US" sz="3600" b="0" i="0" spc="5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971550" y="1988819"/>
            <a:ext cx="2592324" cy="244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4018" y="4392549"/>
            <a:ext cx="2304288" cy="1152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/>
            <a:r>
              <a:rPr lang="ko-KR" altLang="en-US"/>
              <a:t>파이프를 지나자 갑자기 나오는 적</a:t>
            </a:r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V="1">
            <a:off x="6732269" y="3140964"/>
            <a:ext cx="1656206" cy="93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624828" y="4392549"/>
            <a:ext cx="2304288" cy="1152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마지막에 도달하여 뽑은 깃발이 알고보니   몬스터!</a:t>
            </a:r>
            <a:endParaRPr lang="ko-KR" altLang="en-US"/>
          </a:p>
        </p:txBody>
      </p:sp>
      <p:pic>
        <p:nvPicPr>
          <p:cNvPr id="18" name="그림 17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164586" y="4437124"/>
            <a:ext cx="723900" cy="531496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4328731" y="4185663"/>
            <a:ext cx="567881" cy="521971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5112640" y="4437124"/>
            <a:ext cx="864107" cy="531496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rot="16200000" flipV="1">
            <a:off x="3669791" y="5219700"/>
            <a:ext cx="836676" cy="649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9" idx="2"/>
          </p:cNvCxnSpPr>
          <p:nvPr/>
        </p:nvCxnSpPr>
        <p:spPr>
          <a:xfrm rot="5400000" flipH="1" flipV="1">
            <a:off x="3967256" y="5317616"/>
            <a:ext cx="1255396" cy="35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 flipH="1" flipV="1">
            <a:off x="4802315" y="5220652"/>
            <a:ext cx="836676" cy="648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573209" y="5465825"/>
            <a:ext cx="1997582" cy="121043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/>
            <a:r>
              <a:rPr lang="ko-KR" altLang="en-US"/>
              <a:t>전부 믿으면 안돼요!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/>
            <a:r>
              <a:rPr lang="ko-KR" altLang="en-US"/>
              <a:t>실행 흐름 2</a:t>
            </a:r>
            <a:endParaRPr lang="ko-KR" altLang="en-US"/>
          </a:p>
        </p:txBody>
      </p:sp>
      <p:pic>
        <p:nvPicPr>
          <p:cNvPr id="30" name="그림 2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2596" y="1117473"/>
            <a:ext cx="3947349" cy="2311527"/>
          </a:xfrm>
          <a:prstGeom prst="rect">
            <a:avLst/>
          </a:prstGeom>
        </p:spPr>
      </p:pic>
      <p:pic>
        <p:nvPicPr>
          <p:cNvPr id="31" name="그림 3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076063" y="1117473"/>
            <a:ext cx="3888486" cy="2311527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>
            <a:off x="4283964" y="2273236"/>
            <a:ext cx="648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5400000" flipH="1" flipV="1">
            <a:off x="503491" y="3609022"/>
            <a:ext cx="2232279" cy="144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46316" y="5445252"/>
            <a:ext cx="1306449" cy="11521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/>
            <a:r>
              <a:rPr lang="ko-KR" altLang="en-US"/>
              <a:t>점프!</a:t>
            </a:r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rot="16200000" flipV="1">
            <a:off x="6228207" y="3356991"/>
            <a:ext cx="2664333" cy="108013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타원 36"/>
          <p:cNvSpPr/>
          <p:nvPr/>
        </p:nvSpPr>
        <p:spPr>
          <a:xfrm>
            <a:off x="7381495" y="4968621"/>
            <a:ext cx="1762505" cy="1628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/>
            <a:r>
              <a:rPr lang="ko-KR" altLang="en-US" sz="1700"/>
              <a:t>보이지 않던</a:t>
            </a:r>
            <a:endParaRPr lang="ko-KR" altLang="en-US" sz="1700"/>
          </a:p>
          <a:p>
            <a:pPr algn="ctr"/>
            <a:r>
              <a:rPr lang="ko-KR" altLang="en-US" sz="1700"/>
              <a:t>함정</a:t>
            </a:r>
            <a:endParaRPr lang="ko-KR" altLang="en-US" sz="1700"/>
          </a:p>
        </p:txBody>
      </p:sp>
      <p:sp>
        <p:nvSpPr>
          <p:cNvPr id="38" name="직사각형 37"/>
          <p:cNvSpPr/>
          <p:nvPr/>
        </p:nvSpPr>
        <p:spPr>
          <a:xfrm>
            <a:off x="2036969" y="5445252"/>
            <a:ext cx="5070062" cy="1152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/>
            <a:r>
              <a:rPr lang="ko-KR" altLang="en-US"/>
              <a:t>이런 식으로 보이는 장애물들과 보이지 않는 함정들을 예측/경험 하면서 진행한다.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/>
            <a:r>
              <a:rPr lang="ko-KR" altLang="en-US"/>
              <a:t>개발 계획</a:t>
            </a:r>
            <a:endParaRPr lang="ko-KR" altLang="en-US"/>
          </a:p>
        </p:txBody>
      </p:sp>
      <p:grpSp>
        <p:nvGrpSpPr>
          <p:cNvPr id="3" name="그룹 38"/>
          <p:cNvGrpSpPr/>
          <p:nvPr/>
        </p:nvGrpSpPr>
        <p:grpSpPr>
          <a:xfrm rot="0">
            <a:off x="1965124" y="2719300"/>
            <a:ext cx="5213752" cy="1337974"/>
            <a:chOff x="1965124" y="2719300"/>
            <a:chExt cx="5213752" cy="1337974"/>
          </a:xfrm>
        </p:grpSpPr>
        <p:sp>
          <p:nvSpPr>
            <p:cNvPr id="35" name="직사각형 34"/>
            <p:cNvSpPr/>
            <p:nvPr/>
          </p:nvSpPr>
          <p:spPr>
            <a:xfrm>
              <a:off x="3356517" y="2719300"/>
              <a:ext cx="2430966" cy="1279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직사각형 35"/>
            <p:cNvSpPr/>
            <p:nvPr/>
          </p:nvSpPr>
          <p:spPr>
            <a:xfrm rot="2384151">
              <a:off x="1965124" y="3929328"/>
              <a:ext cx="2430966" cy="1279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직사각형 36"/>
            <p:cNvSpPr/>
            <p:nvPr/>
          </p:nvSpPr>
          <p:spPr>
            <a:xfrm rot="19215848" flipH="1">
              <a:off x="4747910" y="3929328"/>
              <a:ext cx="2430966" cy="1279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51460" y="1397000"/>
          <a:ext cx="8561070" cy="42459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0135"/>
                <a:gridCol w="1725930"/>
                <a:gridCol w="5755005"/>
              </a:tblGrid>
              <a:tr h="5128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/>
                        <a:t>수집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500"/>
                        <a:t>Map</a:t>
                      </a:r>
                      <a:r>
                        <a:rPr lang="ko-KR" altLang="en-US" sz="1500"/>
                        <a:t>과 </a:t>
                      </a:r>
                      <a:r>
                        <a:rPr lang="en-US" altLang="ko-KR" sz="1500"/>
                        <a:t>Character </a:t>
                      </a:r>
                      <a:r>
                        <a:rPr lang="ko-KR" altLang="en-US" sz="1500"/>
                        <a:t>구현에 필요한 자료 수집(이미지,배경음)</a:t>
                      </a:r>
                      <a:endParaRPr lang="ko-KR" altLang="en-US" sz="1500"/>
                    </a:p>
                    <a:p>
                      <a:pPr/>
                      <a:r>
                        <a:rPr lang="ko-KR" altLang="en-US" sz="1500"/>
                        <a:t>인 게임에서 적절한 </a:t>
                      </a:r>
                      <a:r>
                        <a:rPr lang="en-US" altLang="ko-KR" sz="1500"/>
                        <a:t>Character </a:t>
                      </a:r>
                      <a:r>
                        <a:rPr lang="ko-KR" altLang="en-US" sz="1500"/>
                        <a:t>크기 등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28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500"/>
                        <a:t>Map</a:t>
                      </a:r>
                      <a:r>
                        <a:rPr lang="ko-KR" altLang="en-US" sz="1500"/>
                        <a:t>&amp; </a:t>
                      </a:r>
                      <a:r>
                        <a:rPr lang="en-US" altLang="ko-KR" sz="1500"/>
                        <a:t>Character</a:t>
                      </a:r>
                      <a:r>
                        <a:rPr lang="ko-KR" altLang="en-US" sz="1500"/>
                        <a:t>&amp;</a:t>
                      </a:r>
                      <a:endParaRPr lang="ko-KR" altLang="en-US" sz="1500"/>
                    </a:p>
                    <a:p>
                      <a:pPr algn="ctr"/>
                      <a:r>
                        <a:rPr lang="en-US" altLang="ko-KR" sz="1500"/>
                        <a:t>Key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500"/>
                        <a:t>키보드 방향키(좌,우,하)</a:t>
                      </a:r>
                      <a:r>
                        <a:rPr lang="en-US" altLang="ko-KR" sz="1500"/>
                        <a:t>, Space(</a:t>
                      </a:r>
                      <a:r>
                        <a:rPr lang="ko-KR" altLang="en-US" sz="1500"/>
                        <a:t>점프)</a:t>
                      </a:r>
                      <a:r>
                        <a:rPr lang="en-US" altLang="ko-KR" sz="1500"/>
                        <a:t>, a(</a:t>
                      </a:r>
                      <a:r>
                        <a:rPr lang="ko-KR" altLang="en-US" sz="1500"/>
                        <a:t>총알 발사)</a:t>
                      </a:r>
                      <a:r>
                        <a:rPr lang="en-US" altLang="ko-KR" sz="1500"/>
                        <a:t> </a:t>
                      </a:r>
                      <a:r>
                        <a:rPr lang="ko-KR" altLang="en-US" sz="1500"/>
                        <a:t>구현</a:t>
                      </a:r>
                      <a:endParaRPr lang="ko-KR" altLang="en-US" sz="1500"/>
                    </a:p>
                    <a:p>
                      <a:pPr/>
                      <a:r>
                        <a:rPr lang="ko-KR" altLang="en-US" sz="1500"/>
                        <a:t>임시 맵에서 캐릭터가 방향키에 맞게 움직이도록 구현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  <a:tr h="5128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500"/>
                    </a:p>
                    <a:p>
                      <a:pPr algn="ctr"/>
                      <a:r>
                        <a:rPr lang="en-US" altLang="ko-KR" sz="1500"/>
                        <a:t>Stage</a:t>
                      </a:r>
                      <a:r>
                        <a:rPr lang="ko-KR" altLang="en-US" sz="1500"/>
                        <a:t> &amp;</a:t>
                      </a:r>
                      <a:endParaRPr lang="ko-KR" altLang="en-US" sz="1500"/>
                    </a:p>
                    <a:p>
                      <a:pPr algn="ctr"/>
                      <a:r>
                        <a:rPr lang="en-US" altLang="ko-KR" sz="1500"/>
                        <a:t>Trap</a:t>
                      </a:r>
                      <a:endParaRPr lang="en-US" altLang="ko-KR" sz="1500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500"/>
                    </a:p>
                    <a:p>
                      <a:pPr/>
                      <a:r>
                        <a:rPr lang="en-US" altLang="ko-KR" sz="1500"/>
                        <a:t>Easy, Normal, Hard </a:t>
                      </a:r>
                      <a:r>
                        <a:rPr lang="ko-KR" altLang="en-US" sz="1500"/>
                        <a:t> 맵 제작 &amp;보이는 </a:t>
                      </a:r>
                      <a:r>
                        <a:rPr lang="en-US" altLang="ko-KR" sz="1500"/>
                        <a:t>Trap</a:t>
                      </a:r>
                      <a:r>
                        <a:rPr lang="ko-KR" altLang="en-US" sz="1500"/>
                        <a:t> 구현</a:t>
                      </a:r>
                      <a:endParaRPr lang="ko-KR" altLang="en-US" sz="1500"/>
                    </a:p>
                    <a:p>
                      <a:pPr/>
                      <a:r>
                        <a:rPr lang="ko-KR" altLang="en-US" sz="1500"/>
                        <a:t>주인공이 보이지 않는 함정과 충돌 시 보이도록 구현.(주인공, 함정 충돌 구현)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  <a:tr h="5128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5128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500"/>
                        <a:t>Trap &amp; Character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500"/>
                        <a:t>함정과 캐릭터의 충돌체크, 충돌시 처음 각 난이도 별 처음으로 돌아가게 구현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  <a:tr h="5128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500"/>
                        <a:t>Character,Boss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500"/>
                        <a:t>주인공 또는 보스가 발사한 총알과의 충돌 체크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  <a:tr h="5128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500"/>
                        <a:t>Sound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500"/>
                        <a:t>배경음, 주인공 사망시, 총알 적중시 </a:t>
                      </a:r>
                      <a:r>
                        <a:rPr lang="en-US" altLang="ko-KR" sz="1500"/>
                        <a:t>Sound </a:t>
                      </a:r>
                      <a:r>
                        <a:rPr lang="ko-KR" altLang="en-US" sz="1500"/>
                        <a:t>적용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  <a:tr h="5128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500"/>
                        <a:t>Game Start/Quit</a:t>
                      </a:r>
                      <a:endParaRPr lang="en-US" altLang="ko-KR" sz="1500"/>
                    </a:p>
                    <a:p>
                      <a:pPr algn="ctr"/>
                      <a:r>
                        <a:rPr lang="en-US" altLang="ko-KR" sz="1500"/>
                        <a:t>Balance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500"/>
                        <a:t>게임 시작과 종료 처리</a:t>
                      </a:r>
                      <a:endParaRPr lang="ko-KR" altLang="en-US" sz="1500"/>
                    </a:p>
                    <a:p>
                      <a:pPr/>
                      <a:r>
                        <a:rPr lang="ko-KR" altLang="en-US" sz="1500"/>
                        <a:t>난이도 조절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7487" y="1397000"/>
          <a:ext cx="8137016" cy="41034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69779"/>
                <a:gridCol w="4067237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평가 항목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평가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발표자료에 포함할 내용을 다 포함했는가?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132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게임컨셉이 잘 표현되었는가?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게임 핵심 메카닉의 제시가 잘 되었는가?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게임 실행 흐름이 잘 표현되었는가?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개발 범위가 구체적이며 측정 가능한가?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/>
                        <a:t>개발 계획이 구체적이며 실행가능한가?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Waterdrop">
  <a:themeElements>
    <a:clrScheme name="Waterdrop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Waterdrop">
      <a:majorFont>
        <a:latin typeface="Tahoma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Waterd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terms:created xsi:type="dcterms:W3CDTF">2017-09-13T04:57:46.496</dcterms:created>
  <dc:creator>user</dc:creator>
  <dc:description/>
  <cp:keywords/>
  <cp:lastModifiedBy>user</cp:lastModifiedBy>
  <dcterms:modified xsi:type="dcterms:W3CDTF">2017-10-17T11:14:40.246</dcterms:modified>
  <cp:revision>26</cp:revision>
  <dc:subject/>
  <dc:title/>
</cp:coreProperties>
</file>