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asterclass.com/articles/free-throw-basketball-shots-explained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6735d36a0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6735d36a0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touch 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our data looked like (ie, was it all complete? Anything weird? etc)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Background in basketball (ie, what is a freethrow? teams/conferences? Players? etc)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Make sure anything we include actually adds to understanding, but don’t distract from figures/showing our story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Also don’t be too wordy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Need to have a clear take-away/what did the audience learn (focus our presentation)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6dabcfd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6dabcfd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R^2 ~ 0.02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R^2 ~ 0.07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6dabcfdc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6dabcfdc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735d36a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735d36a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Playoffs: 75.7 v. 24.3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Playoffs: 75.26 v. 24.24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look at playoffs by team, or see which teams make the most playoffs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Boxplot?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6dabcfdc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6dabcfdc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735d36a0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735d36a0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Playoffs: 75.7 v. 24.3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Playoffs: 75.26 v. 24.24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look at playoffs by team, or see which teams make the most playoffs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66751cb6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66751cb6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Playoffs: 75.7 v. 24.3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Playoffs: 75.26 v. 24.24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look at playoffs by team, or see which teams make the most playoffs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66751cb6f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66751cb6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Playoffs: 75.7 v. 24.3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Playoffs: 75.26 v. 24.24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look at playoffs by team, or see which teams make the most playoffs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6dabcfdc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b6dabcfdc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Playoffs: 75.7 v. 24.3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Playoffs: 75.26 v. 24.24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look at playoffs by team, or see which teams make the most playoffs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66751cb6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66751cb6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Playoffs: 75.7 v. 24.3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Playoffs: 75.26 v. 24.24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look at playoffs by team, or see which teams make the most playoffs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66ce442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66ce442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Playoffs: 75.7 v. 24.3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Playoffs: 75.26 v. 24.24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look at playoffs by team, or see which teams make the most playoffs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66751cb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66751cb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https://www.masterclass.com/articles/free-throw-basketball-shots-explained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throw is awarded when opposing team fouls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throw is outside of shot clock time (clock no longer running)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Depending on nature of the foul, player can get up to three foul shot attempts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players from each team lined up on each side alternating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Taken at the free throw line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66ce4422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66ce442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Playoffs: 75.7 v. 24.3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Playoffs: 75.26 v. 24.24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look at playoffs by team, or see which teams make the most playoffs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735d36a06_1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735d36a06_1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Playoffs: 75.7 v. 24.3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Playoffs: 75.26 v. 24.24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look at playoffs by team, or see which teams make the most playoffs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66751cb6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b66751cb6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82d21df1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682d21df1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735d36a06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6735d36a06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66751cb6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66751cb6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735d36a0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735d36a0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735d36a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735d36a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6dabcfdc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6dabcfdc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729cdee4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729cdee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Visit: 75.2 v. 24.8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Home: 75.25 v. 25.75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729cdee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729cdee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look at eastern v. western conferences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teams that make more when they’re home v. away or just overall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wise: maybe drop the eastern v. western conferences categories so we only look at the teams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6dabcfdc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6dabcfdc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3"/>
          <p:cNvGrpSpPr/>
          <p:nvPr/>
        </p:nvGrpSpPr>
        <p:grpSpPr>
          <a:xfrm>
            <a:off x="6521188" y="2259275"/>
            <a:ext cx="624975" cy="624950"/>
            <a:chOff x="4259475" y="2709406"/>
            <a:chExt cx="624975" cy="624950"/>
          </a:xfrm>
        </p:grpSpPr>
        <p:sp>
          <p:nvSpPr>
            <p:cNvPr id="64" name="Google Shape;64;p13"/>
            <p:cNvSpPr/>
            <p:nvPr/>
          </p:nvSpPr>
          <p:spPr>
            <a:xfrm>
              <a:off x="4275975" y="272590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259475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13"/>
          <p:cNvGrpSpPr/>
          <p:nvPr/>
        </p:nvGrpSpPr>
        <p:grpSpPr>
          <a:xfrm>
            <a:off x="6529900" y="3178200"/>
            <a:ext cx="624975" cy="624950"/>
            <a:chOff x="5150900" y="2709406"/>
            <a:chExt cx="624975" cy="624950"/>
          </a:xfrm>
        </p:grpSpPr>
        <p:sp>
          <p:nvSpPr>
            <p:cNvPr id="67" name="Google Shape;67;p13"/>
            <p:cNvSpPr/>
            <p:nvPr/>
          </p:nvSpPr>
          <p:spPr>
            <a:xfrm flipH="1" rot="10800000">
              <a:off x="5167400" y="272545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 rot="10800000">
              <a:off x="5150900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13"/>
          <p:cNvGrpSpPr/>
          <p:nvPr/>
        </p:nvGrpSpPr>
        <p:grpSpPr>
          <a:xfrm>
            <a:off x="6529900" y="1340350"/>
            <a:ext cx="624975" cy="624950"/>
            <a:chOff x="3368050" y="2709406"/>
            <a:chExt cx="624975" cy="624950"/>
          </a:xfrm>
        </p:grpSpPr>
        <p:sp>
          <p:nvSpPr>
            <p:cNvPr id="70" name="Google Shape;70;p13"/>
            <p:cNvSpPr/>
            <p:nvPr/>
          </p:nvSpPr>
          <p:spPr>
            <a:xfrm flipH="1">
              <a:off x="3384575" y="272590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flipH="1">
              <a:off x="3368050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13"/>
          <p:cNvGrpSpPr/>
          <p:nvPr/>
        </p:nvGrpSpPr>
        <p:grpSpPr>
          <a:xfrm>
            <a:off x="7510475" y="1270500"/>
            <a:ext cx="2602500" cy="2602500"/>
            <a:chOff x="7129475" y="1270500"/>
            <a:chExt cx="2602500" cy="2602500"/>
          </a:xfrm>
        </p:grpSpPr>
        <p:sp>
          <p:nvSpPr>
            <p:cNvPr id="73" name="Google Shape;73;p13"/>
            <p:cNvSpPr/>
            <p:nvPr/>
          </p:nvSpPr>
          <p:spPr>
            <a:xfrm>
              <a:off x="7415177" y="2348213"/>
              <a:ext cx="446959" cy="447020"/>
            </a:xfrm>
            <a:custGeom>
              <a:rect b="b" l="l" r="r" t="t"/>
              <a:pathLst>
                <a:path extrusionOk="0" h="24232" w="24232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rgbClr val="E95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fmla="val 0" name="adj1"/>
                <a:gd fmla="val 10800087" name="adj2"/>
              </a:avLst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3"/>
          <p:cNvSpPr txBox="1"/>
          <p:nvPr>
            <p:ph idx="4294967295" type="ctrTitle"/>
          </p:nvPr>
        </p:nvSpPr>
        <p:spPr>
          <a:xfrm>
            <a:off x="667825" y="937875"/>
            <a:ext cx="5783400" cy="174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40"/>
              <a:t>The Art of Free Throws: </a:t>
            </a:r>
            <a:endParaRPr sz="33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40"/>
              <a:t>A Data-Driven Perspective</a:t>
            </a:r>
            <a:endParaRPr sz="2710">
              <a:solidFill>
                <a:schemeClr val="accent2"/>
              </a:solidFill>
            </a:endParaRPr>
          </a:p>
        </p:txBody>
      </p:sp>
      <p:sp>
        <p:nvSpPr>
          <p:cNvPr id="77" name="Google Shape;77;p13"/>
          <p:cNvSpPr txBox="1"/>
          <p:nvPr>
            <p:ph idx="4294967295" type="subTitle"/>
          </p:nvPr>
        </p:nvSpPr>
        <p:spPr>
          <a:xfrm>
            <a:off x="984500" y="3028500"/>
            <a:ext cx="45801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Presented by: Tayo Castro, Harsh Vibhuti &amp; Annie Dale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56575"/>
            <a:ext cx="3982875" cy="2975250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3000000" dist="161925">
              <a:srgbClr val="000000">
                <a:alpha val="50000"/>
              </a:srgbClr>
            </a:outerShdw>
          </a:effectLst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833" y="1326550"/>
            <a:ext cx="4063267" cy="3035300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3300000" dist="161925">
              <a:srgbClr val="000000">
                <a:alpha val="50000"/>
              </a:srgbClr>
            </a:outerShdw>
          </a:effectLst>
        </p:spPr>
      </p:pic>
      <p:sp>
        <p:nvSpPr>
          <p:cNvPr id="159" name="Google Shape;159;p22"/>
          <p:cNvSpPr txBox="1"/>
          <p:nvPr>
            <p:ph type="title"/>
          </p:nvPr>
        </p:nvSpPr>
        <p:spPr>
          <a:xfrm>
            <a:off x="887700" y="349700"/>
            <a:ext cx="73686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Throws Impact on Win Status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1615125" y="1223650"/>
            <a:ext cx="6027900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300">
                <a:solidFill>
                  <a:srgbClr val="EFEFEF"/>
                </a:solidFill>
                <a:latin typeface="Roboto Slab"/>
                <a:ea typeface="Roboto Slab"/>
                <a:cs typeface="Roboto Slab"/>
                <a:sym typeface="Roboto Slab"/>
              </a:rPr>
              <a:t>Q. What is the impact of playoffs on free throws?</a:t>
            </a:r>
            <a:endParaRPr sz="4300">
              <a:solidFill>
                <a:srgbClr val="EFEFE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1627950" y="197875"/>
            <a:ext cx="5888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Game Status</a:t>
            </a:r>
            <a:r>
              <a:rPr lang="en">
                <a:solidFill>
                  <a:srgbClr val="EFEFEF"/>
                </a:solidFill>
              </a:rPr>
              <a:t> on Free Throws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850" y="1053400"/>
            <a:ext cx="5694310" cy="39215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276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ctrTitle"/>
          </p:nvPr>
        </p:nvSpPr>
        <p:spPr>
          <a:xfrm>
            <a:off x="1680302" y="299077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300"/>
              <a:t>Q. What is the impact of how far into the game we are (in minutes) on free throws?</a:t>
            </a:r>
            <a:endParaRPr sz="4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637950" y="281475"/>
            <a:ext cx="8332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Shots Made vs. Time Left in Game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300" y="1191925"/>
            <a:ext cx="4832025" cy="3694575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1980000" dist="1333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800" y="772575"/>
            <a:ext cx="4858049" cy="3871125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820000" dist="123825">
              <a:srgbClr val="000000">
                <a:alpha val="92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300" y="1171125"/>
            <a:ext cx="4387700" cy="3496328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2640000" dist="133350">
              <a:srgbClr val="000000">
                <a:alpha val="50000"/>
              </a:srgbClr>
            </a:outerShdw>
          </a:effectLst>
        </p:spPr>
      </p:pic>
      <p:sp>
        <p:nvSpPr>
          <p:cNvPr id="192" name="Google Shape;192;p28"/>
          <p:cNvSpPr txBox="1"/>
          <p:nvPr/>
        </p:nvSpPr>
        <p:spPr>
          <a:xfrm>
            <a:off x="222000" y="91400"/>
            <a:ext cx="884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 u="sng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Top 5</a:t>
            </a:r>
            <a:r>
              <a:rPr lang="en" sz="2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and </a:t>
            </a:r>
            <a:r>
              <a:rPr lang="en" sz="2700" u="sng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bottom 5</a:t>
            </a:r>
            <a:r>
              <a:rPr lang="en" sz="2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Players </a:t>
            </a:r>
            <a:r>
              <a:rPr lang="en" sz="2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Success</a:t>
            </a:r>
            <a:r>
              <a:rPr lang="en" sz="2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rates </a:t>
            </a:r>
            <a:endParaRPr sz="2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323" y="1425173"/>
            <a:ext cx="4426125" cy="3526975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2880000" dist="1238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637950" y="281475"/>
            <a:ext cx="8332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Top </a:t>
            </a:r>
            <a:r>
              <a:rPr lang="en"/>
              <a:t>Player Shot Percentages in Different Periods</a:t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5" y="1119975"/>
            <a:ext cx="4314800" cy="3438238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880000" dist="85725">
              <a:srgbClr val="000000">
                <a:alpha val="50000"/>
              </a:srgbClr>
            </a:outerShdw>
          </a:effectLst>
        </p:spPr>
      </p:pic>
      <p:pic>
        <p:nvPicPr>
          <p:cNvPr id="200" name="Google Shape;2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675" y="1436875"/>
            <a:ext cx="4372000" cy="3483818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880000" dist="857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711100" y="163675"/>
            <a:ext cx="8332500" cy="126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Shot Percentage in Different Periods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5"/>
              <a:t>(Line graphs)</a:t>
            </a:r>
            <a:endParaRPr sz="1055"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00" y="1511050"/>
            <a:ext cx="3892550" cy="3101775"/>
          </a:xfrm>
          <a:prstGeom prst="rect">
            <a:avLst/>
          </a:prstGeom>
          <a:noFill/>
          <a:ln>
            <a:noFill/>
          </a:ln>
          <a:effectLst>
            <a:outerShdw blurRad="257175" rotWithShape="0" algn="bl" dir="2460000" dist="190500">
              <a:srgbClr val="000000">
                <a:alpha val="50000"/>
              </a:srgbClr>
            </a:outerShdw>
          </a:effectLst>
        </p:spPr>
      </p:pic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200" y="1765950"/>
            <a:ext cx="3927950" cy="3129975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820000" dist="1143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637950" y="281475"/>
            <a:ext cx="8332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Top 10</a:t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900" y="1041925"/>
            <a:ext cx="7384569" cy="3871126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2760000" dist="1333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of Background</a:t>
            </a:r>
            <a:endParaRPr/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387900" y="1489825"/>
            <a:ext cx="5041800" cy="22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NBA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Usually 48 Minutes in 4 Periods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Max. 8 Periods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Free Throws Awarded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Max. 3 Free Throw Attempts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479" y="1106048"/>
            <a:ext cx="5657975" cy="30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637950" y="281475"/>
            <a:ext cx="8332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Bottom</a:t>
            </a:r>
            <a:r>
              <a:rPr lang="en"/>
              <a:t> 10</a:t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2775"/>
            <a:ext cx="8839201" cy="2257574"/>
          </a:xfrm>
          <a:prstGeom prst="rect">
            <a:avLst/>
          </a:prstGeom>
          <a:noFill/>
          <a:ln>
            <a:noFill/>
          </a:ln>
          <a:effectLst>
            <a:outerShdw blurRad="528638" rotWithShape="0" algn="bl" dir="2640000" dist="1524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126375" y="158800"/>
            <a:ext cx="9312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shots Made vs. Number of Players</a:t>
            </a:r>
            <a:endParaRPr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921100"/>
            <a:ext cx="5012000" cy="39938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2640000" dist="104775">
              <a:srgbClr val="000000">
                <a:alpha val="79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87900" y="2294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Deviations of Player Success Rates</a:t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450" y="1144125"/>
            <a:ext cx="4636489" cy="36945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940000" dist="1428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Home v. Away does not impact free throw success rates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Free throw success rates do not seem to decide the game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Game status does not impact free throw success rates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Player shot success clusters around 75-80% with a slight left-hand skew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235500" y="17620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300">
                <a:solidFill>
                  <a:srgbClr val="EFEFEF"/>
                </a:solidFill>
              </a:rPr>
              <a:t>Thank You</a:t>
            </a:r>
            <a:endParaRPr sz="53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0" y="1598450"/>
            <a:ext cx="3943926" cy="2957950"/>
          </a:xfrm>
          <a:prstGeom prst="rect">
            <a:avLst/>
          </a:prstGeom>
          <a:noFill/>
          <a:ln>
            <a:noFill/>
          </a:ln>
          <a:effectLst>
            <a:outerShdw blurRad="457200" rotWithShape="0" algn="bl" dir="3000000" dist="133350">
              <a:srgbClr val="000000">
                <a:alpha val="50000"/>
              </a:srgbClr>
            </a:outerShdw>
          </a:effectLst>
        </p:spPr>
      </p:pic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4872125" y="1598450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Free throws attempted: ~620k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Free throws made: ~470k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Players: 1,098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Teams: 34 (2 disbanded, 2 conferences)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Seasons: 2006 to 2015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6"/>
          <p:cNvGrpSpPr/>
          <p:nvPr/>
        </p:nvGrpSpPr>
        <p:grpSpPr>
          <a:xfrm>
            <a:off x="6140188" y="2259275"/>
            <a:ext cx="624975" cy="624950"/>
            <a:chOff x="4259475" y="2709406"/>
            <a:chExt cx="624975" cy="624950"/>
          </a:xfrm>
        </p:grpSpPr>
        <p:sp>
          <p:nvSpPr>
            <p:cNvPr id="97" name="Google Shape;97;p16"/>
            <p:cNvSpPr/>
            <p:nvPr/>
          </p:nvSpPr>
          <p:spPr>
            <a:xfrm>
              <a:off x="4275975" y="272590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4259475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6148900" y="3178200"/>
            <a:ext cx="624975" cy="624950"/>
            <a:chOff x="5150900" y="2709406"/>
            <a:chExt cx="624975" cy="624950"/>
          </a:xfrm>
        </p:grpSpPr>
        <p:sp>
          <p:nvSpPr>
            <p:cNvPr id="100" name="Google Shape;100;p16"/>
            <p:cNvSpPr/>
            <p:nvPr/>
          </p:nvSpPr>
          <p:spPr>
            <a:xfrm flipH="1" rot="10800000">
              <a:off x="5167400" y="272545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 flipH="1" rot="10800000">
              <a:off x="5150900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16"/>
          <p:cNvGrpSpPr/>
          <p:nvPr/>
        </p:nvGrpSpPr>
        <p:grpSpPr>
          <a:xfrm>
            <a:off x="6148900" y="1340350"/>
            <a:ext cx="624975" cy="624950"/>
            <a:chOff x="3368050" y="2709406"/>
            <a:chExt cx="624975" cy="624950"/>
          </a:xfrm>
        </p:grpSpPr>
        <p:sp>
          <p:nvSpPr>
            <p:cNvPr id="103" name="Google Shape;103;p16"/>
            <p:cNvSpPr/>
            <p:nvPr/>
          </p:nvSpPr>
          <p:spPr>
            <a:xfrm flipH="1">
              <a:off x="3384575" y="272590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flipH="1">
              <a:off x="3368050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16"/>
          <p:cNvGrpSpPr/>
          <p:nvPr/>
        </p:nvGrpSpPr>
        <p:grpSpPr>
          <a:xfrm>
            <a:off x="7129475" y="1270500"/>
            <a:ext cx="2602500" cy="2602500"/>
            <a:chOff x="7129475" y="1270500"/>
            <a:chExt cx="2602500" cy="2602500"/>
          </a:xfrm>
        </p:grpSpPr>
        <p:sp>
          <p:nvSpPr>
            <p:cNvPr id="106" name="Google Shape;106;p16"/>
            <p:cNvSpPr/>
            <p:nvPr/>
          </p:nvSpPr>
          <p:spPr>
            <a:xfrm>
              <a:off x="7415177" y="2348213"/>
              <a:ext cx="446959" cy="447020"/>
            </a:xfrm>
            <a:custGeom>
              <a:rect b="b" l="l" r="r" t="t"/>
              <a:pathLst>
                <a:path extrusionOk="0" h="24232" w="24232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rgbClr val="E95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fmla="val 0" name="adj1"/>
                <a:gd fmla="val 10800087" name="adj2"/>
              </a:avLst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6"/>
          <p:cNvSpPr txBox="1"/>
          <p:nvPr>
            <p:ph idx="4294967295" type="ctrTitle"/>
          </p:nvPr>
        </p:nvSpPr>
        <p:spPr>
          <a:xfrm>
            <a:off x="271800" y="318975"/>
            <a:ext cx="5783400" cy="6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Some insights: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0" name="Google Shape;110;p16"/>
          <p:cNvSpPr txBox="1"/>
          <p:nvPr>
            <p:ph idx="4294967295" type="subTitle"/>
          </p:nvPr>
        </p:nvSpPr>
        <p:spPr>
          <a:xfrm>
            <a:off x="351725" y="1456175"/>
            <a:ext cx="5441700" cy="3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~470k (76%) Shots were made in total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~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42k playoff shots in total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~32k (7%) shots were made during playoffs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~76% of shots during playoffs were 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successful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H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ome team won ~370k times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7"/>
          <p:cNvGrpSpPr/>
          <p:nvPr/>
        </p:nvGrpSpPr>
        <p:grpSpPr>
          <a:xfrm>
            <a:off x="6140188" y="2259275"/>
            <a:ext cx="624975" cy="624950"/>
            <a:chOff x="4259475" y="2709406"/>
            <a:chExt cx="624975" cy="624950"/>
          </a:xfrm>
        </p:grpSpPr>
        <p:sp>
          <p:nvSpPr>
            <p:cNvPr id="116" name="Google Shape;116;p17"/>
            <p:cNvSpPr/>
            <p:nvPr/>
          </p:nvSpPr>
          <p:spPr>
            <a:xfrm>
              <a:off x="4275975" y="272590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4259475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7"/>
          <p:cNvGrpSpPr/>
          <p:nvPr/>
        </p:nvGrpSpPr>
        <p:grpSpPr>
          <a:xfrm>
            <a:off x="6148900" y="3178200"/>
            <a:ext cx="624975" cy="624950"/>
            <a:chOff x="5150900" y="2709406"/>
            <a:chExt cx="624975" cy="624950"/>
          </a:xfrm>
        </p:grpSpPr>
        <p:sp>
          <p:nvSpPr>
            <p:cNvPr id="119" name="Google Shape;119;p17"/>
            <p:cNvSpPr/>
            <p:nvPr/>
          </p:nvSpPr>
          <p:spPr>
            <a:xfrm flipH="1" rot="10800000">
              <a:off x="5167400" y="272545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 flipH="1" rot="10800000">
              <a:off x="5150900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7"/>
          <p:cNvGrpSpPr/>
          <p:nvPr/>
        </p:nvGrpSpPr>
        <p:grpSpPr>
          <a:xfrm>
            <a:off x="6148900" y="1340350"/>
            <a:ext cx="624975" cy="624950"/>
            <a:chOff x="3368050" y="2709406"/>
            <a:chExt cx="624975" cy="624950"/>
          </a:xfrm>
        </p:grpSpPr>
        <p:sp>
          <p:nvSpPr>
            <p:cNvPr id="122" name="Google Shape;122;p17"/>
            <p:cNvSpPr/>
            <p:nvPr/>
          </p:nvSpPr>
          <p:spPr>
            <a:xfrm flipH="1">
              <a:off x="3384575" y="272590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 flipH="1">
              <a:off x="3368050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7129475" y="1270500"/>
            <a:ext cx="2602500" cy="2602500"/>
            <a:chOff x="7129475" y="1270500"/>
            <a:chExt cx="2602500" cy="2602500"/>
          </a:xfrm>
        </p:grpSpPr>
        <p:sp>
          <p:nvSpPr>
            <p:cNvPr id="125" name="Google Shape;125;p17"/>
            <p:cNvSpPr/>
            <p:nvPr/>
          </p:nvSpPr>
          <p:spPr>
            <a:xfrm>
              <a:off x="7415177" y="2348213"/>
              <a:ext cx="446959" cy="447020"/>
            </a:xfrm>
            <a:custGeom>
              <a:rect b="b" l="l" r="r" t="t"/>
              <a:pathLst>
                <a:path extrusionOk="0" h="24232" w="24232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rgbClr val="E95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fmla="val 0" name="adj1"/>
                <a:gd fmla="val 10800087" name="adj2"/>
              </a:avLst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7"/>
          <p:cNvSpPr txBox="1"/>
          <p:nvPr>
            <p:ph idx="4294967295" type="ctrTitle"/>
          </p:nvPr>
        </p:nvSpPr>
        <p:spPr>
          <a:xfrm>
            <a:off x="271800" y="318975"/>
            <a:ext cx="5783400" cy="6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Looking Into: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9" name="Google Shape;129;p17"/>
          <p:cNvSpPr txBox="1"/>
          <p:nvPr>
            <p:ph idx="4294967295" type="subTitle"/>
          </p:nvPr>
        </p:nvSpPr>
        <p:spPr>
          <a:xfrm>
            <a:off x="311700" y="1115325"/>
            <a:ext cx="5703600" cy="3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What is the impact of home vs away on free throws?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What is the impact of playoffs on free throws?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What is the impact of how far into the game we are (in minutes) on free throws?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Which players seem to be especially consistent in all situations? Meaning they always make/miss at about the same rate, regardless of any factors.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How important are free throws in terms of winning/losing the game?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ctrTitle"/>
          </p:nvPr>
        </p:nvSpPr>
        <p:spPr>
          <a:xfrm>
            <a:off x="1680302" y="21033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Q: How do home vs. away games affect free throws?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1507813" y="256325"/>
            <a:ext cx="61284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vs. Away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163" y="1000700"/>
            <a:ext cx="5657681" cy="3896275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1980000" dist="1333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925" y="841000"/>
            <a:ext cx="2315480" cy="4055976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2460000" dist="171450">
              <a:srgbClr val="000000">
                <a:alpha val="50000"/>
              </a:srgbClr>
            </a:outerShdw>
          </a:effectLst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5025" y="841000"/>
            <a:ext cx="2315480" cy="4055976"/>
          </a:xfrm>
          <a:prstGeom prst="rect">
            <a:avLst/>
          </a:prstGeom>
          <a:noFill/>
          <a:ln>
            <a:noFill/>
          </a:ln>
          <a:effectLst>
            <a:outerShdw blurRad="257175" rotWithShape="0" algn="bl" dir="2820000" dist="142875">
              <a:srgbClr val="000000">
                <a:alpha val="50000"/>
              </a:srgbClr>
            </a:outerShdw>
          </a:effectLst>
        </p:spPr>
      </p:pic>
      <p:sp>
        <p:nvSpPr>
          <p:cNvPr id="147" name="Google Shape;147;p20"/>
          <p:cNvSpPr txBox="1"/>
          <p:nvPr>
            <p:ph type="title"/>
          </p:nvPr>
        </p:nvSpPr>
        <p:spPr>
          <a:xfrm>
            <a:off x="1645025" y="154900"/>
            <a:ext cx="61284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vs. Away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1371600" y="1219200"/>
            <a:ext cx="65223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Q. How important are free throws in terms of winning/losing the game?</a:t>
            </a:r>
            <a:endParaRPr sz="4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