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Medium" charset="1" panose="02000000000000000000"/>
      <p:regular r:id="rId12"/>
    </p:embeddedFont>
    <p:embeddedFont>
      <p:font typeface="Poppins Medium Bold" charset="1" panose="02000000000000000000"/>
      <p:regular r:id="rId13"/>
    </p:embeddedFont>
    <p:embeddedFont>
      <p:font typeface="Poppins Bold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63151" y="6873965"/>
            <a:ext cx="19414301" cy="3413035"/>
          </a:xfrm>
          <a:prstGeom prst="rect">
            <a:avLst/>
          </a:prstGeom>
          <a:solidFill>
            <a:srgbClr val="070707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713576" cy="10287000"/>
            <a:chOff x="0" y="0"/>
            <a:chExt cx="2284768" cy="13716000"/>
          </a:xfrm>
        </p:grpSpPr>
        <p:sp>
          <p:nvSpPr>
            <p:cNvPr name="AutoShape 4" id="4"/>
            <p:cNvSpPr/>
            <p:nvPr/>
          </p:nvSpPr>
          <p:spPr>
            <a:xfrm rot="-5400000">
              <a:off x="0" y="0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5" id="5"/>
            <p:cNvSpPr/>
            <p:nvPr/>
          </p:nvSpPr>
          <p:spPr>
            <a:xfrm rot="-5400000">
              <a:off x="1142384" y="4199344"/>
              <a:ext cx="1523178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6" id="6"/>
            <p:cNvSpPr/>
            <p:nvPr/>
          </p:nvSpPr>
          <p:spPr>
            <a:xfrm rot="-5400000">
              <a:off x="1142384" y="1903973"/>
              <a:ext cx="1523178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7" id="7"/>
            <p:cNvSpPr/>
            <p:nvPr/>
          </p:nvSpPr>
          <p:spPr>
            <a:xfrm rot="-5400000">
              <a:off x="0" y="2284768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8" id="8"/>
            <p:cNvSpPr/>
            <p:nvPr/>
          </p:nvSpPr>
          <p:spPr>
            <a:xfrm rot="-5400000">
              <a:off x="761589" y="1523178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9" id="9"/>
            <p:cNvSpPr/>
            <p:nvPr/>
          </p:nvSpPr>
          <p:spPr>
            <a:xfrm rot="-5400000">
              <a:off x="1523178" y="761589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0" id="10"/>
            <p:cNvSpPr/>
            <p:nvPr/>
          </p:nvSpPr>
          <p:spPr>
            <a:xfrm rot="-5400000">
              <a:off x="761589" y="8384876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1" id="11"/>
            <p:cNvSpPr/>
            <p:nvPr/>
          </p:nvSpPr>
          <p:spPr>
            <a:xfrm rot="-5400000">
              <a:off x="0" y="3818550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2" id="12"/>
            <p:cNvSpPr/>
            <p:nvPr/>
          </p:nvSpPr>
          <p:spPr>
            <a:xfrm rot="-5400000">
              <a:off x="1523178" y="6103317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3" id="13"/>
            <p:cNvSpPr/>
            <p:nvPr/>
          </p:nvSpPr>
          <p:spPr>
            <a:xfrm rot="-5400000">
              <a:off x="1523178" y="7623286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14" id="14"/>
            <p:cNvSpPr/>
            <p:nvPr/>
          </p:nvSpPr>
          <p:spPr>
            <a:xfrm rot="-5400000">
              <a:off x="0" y="7623286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5" id="15"/>
            <p:cNvSpPr/>
            <p:nvPr/>
          </p:nvSpPr>
          <p:spPr>
            <a:xfrm rot="-5400000">
              <a:off x="1523178" y="9908054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6" id="16"/>
            <p:cNvSpPr/>
            <p:nvPr/>
          </p:nvSpPr>
          <p:spPr>
            <a:xfrm rot="-5400000">
              <a:off x="761589" y="12192822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7" id="17"/>
            <p:cNvSpPr/>
            <p:nvPr/>
          </p:nvSpPr>
          <p:spPr>
            <a:xfrm rot="-5400000">
              <a:off x="761589" y="12954411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18" id="18"/>
            <p:cNvSpPr/>
            <p:nvPr/>
          </p:nvSpPr>
          <p:spPr>
            <a:xfrm rot="-5400000">
              <a:off x="0" y="10669643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19" id="19"/>
            <p:cNvSpPr/>
            <p:nvPr/>
          </p:nvSpPr>
          <p:spPr>
            <a:xfrm rot="-5400000">
              <a:off x="761589" y="9146465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0" id="20"/>
            <p:cNvSpPr/>
            <p:nvPr/>
          </p:nvSpPr>
          <p:spPr>
            <a:xfrm rot="-5400000">
              <a:off x="380795" y="4960933"/>
              <a:ext cx="1523178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1" id="21"/>
            <p:cNvSpPr/>
            <p:nvPr/>
          </p:nvSpPr>
          <p:spPr>
            <a:xfrm rot="-5400000">
              <a:off x="1142384" y="11050438"/>
              <a:ext cx="1523178" cy="761589"/>
            </a:xfrm>
            <a:prstGeom prst="rect">
              <a:avLst/>
            </a:prstGeom>
            <a:solidFill>
              <a:srgbClr val="E9E9E9"/>
            </a:solidFill>
          </p:spPr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04567" y="1028700"/>
            <a:ext cx="3162812" cy="638313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2459616" y="4416515"/>
            <a:ext cx="13617092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800"/>
              </a:lnSpc>
            </a:pPr>
            <a:r>
              <a:rPr lang="en-US" sz="18000" spc="-359">
                <a:solidFill>
                  <a:srgbClr val="041E42"/>
                </a:solidFill>
                <a:latin typeface="Poppins Light"/>
              </a:rPr>
              <a:t>Case </a:t>
            </a:r>
            <a:r>
              <a:rPr lang="en-US" sz="18000" spc="-359">
                <a:solidFill>
                  <a:srgbClr val="041E42"/>
                </a:solidFill>
                <a:latin typeface="Poppins Bold Bold"/>
              </a:rPr>
              <a:t>Study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688216" y="7568293"/>
            <a:ext cx="9926682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spc="28">
                <a:solidFill>
                  <a:srgbClr val="E9E9E9"/>
                </a:solidFill>
                <a:latin typeface="Poppins Light"/>
              </a:rPr>
              <a:t>Full Stack Candidate Coding Challenge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800" spc="28">
                <a:solidFill>
                  <a:srgbClr val="E9E9E9"/>
                </a:solidFill>
                <a:latin typeface="Poppins Light"/>
              </a:rPr>
              <a:t>Solution Submitted by —</a:t>
            </a:r>
          </a:p>
          <a:p>
            <a:pPr algn="just" marL="0" indent="0" lvl="0">
              <a:lnSpc>
                <a:spcPts val="3920"/>
              </a:lnSpc>
            </a:pPr>
            <a:r>
              <a:rPr lang="en-US" sz="2800" spc="28">
                <a:solidFill>
                  <a:srgbClr val="E9E9E9"/>
                </a:solidFill>
                <a:latin typeface="Poppins Light Bold"/>
              </a:rPr>
              <a:t>Ronit Mishra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707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453450" cy="2074265"/>
          </a:xfrm>
          <a:prstGeom prst="rect">
            <a:avLst/>
          </a:prstGeom>
          <a:solidFill>
            <a:srgbClr val="002A98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283261"/>
            <a:ext cx="10417069" cy="52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80"/>
              </a:lnSpc>
            </a:pPr>
            <a:r>
              <a:rPr lang="en-US" sz="3292" spc="-32">
                <a:solidFill>
                  <a:srgbClr val="DF665F"/>
                </a:solidFill>
                <a:latin typeface="Poppins Light"/>
              </a:rPr>
              <a:t>Sp</a:t>
            </a:r>
            <a:r>
              <a:rPr lang="en-US" sz="3292" spc="-32" u="none">
                <a:solidFill>
                  <a:srgbClr val="DF665F"/>
                </a:solidFill>
                <a:latin typeface="Poppins Light"/>
              </a:rPr>
              <a:t>ecs: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166870"/>
            <a:ext cx="13287696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9E9E9"/>
                </a:solidFill>
                <a:latin typeface="Poppins Light"/>
              </a:rPr>
              <a:t>- A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 service that exposes the data via API(s) to be consubme by a web page (UI)</a:t>
            </a:r>
          </a:p>
          <a:p>
            <a:pPr marL="0" indent="0" lvl="0">
              <a:lnSpc>
                <a:spcPts val="391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3737"/>
            <a:ext cx="12583654" cy="1162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545"/>
              </a:lnSpc>
            </a:pPr>
            <a:r>
              <a:rPr lang="en-US" sz="6818" spc="136">
                <a:solidFill>
                  <a:srgbClr val="E9E9E9"/>
                </a:solidFill>
                <a:latin typeface="Poppins Light"/>
              </a:rPr>
              <a:t>Requirement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79661"/>
            <a:ext cx="1258365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</a:pPr>
            <a:r>
              <a:rPr lang="en-US" sz="3000">
                <a:solidFill>
                  <a:srgbClr val="E9E9E9"/>
                </a:solidFill>
                <a:latin typeface="Poppins Light"/>
              </a:rPr>
              <a:t>Create a dashboard with the provided dataset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574424" y="0"/>
            <a:ext cx="1713576" cy="10287000"/>
            <a:chOff x="0" y="0"/>
            <a:chExt cx="2284768" cy="13716000"/>
          </a:xfrm>
        </p:grpSpPr>
        <p:sp>
          <p:nvSpPr>
            <p:cNvPr name="AutoShape 8" id="8"/>
            <p:cNvSpPr/>
            <p:nvPr/>
          </p:nvSpPr>
          <p:spPr>
            <a:xfrm rot="-5400000">
              <a:off x="0" y="0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9" id="9"/>
            <p:cNvSpPr/>
            <p:nvPr/>
          </p:nvSpPr>
          <p:spPr>
            <a:xfrm rot="-5400000">
              <a:off x="1142384" y="4199344"/>
              <a:ext cx="1523178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0" id="10"/>
            <p:cNvSpPr/>
            <p:nvPr/>
          </p:nvSpPr>
          <p:spPr>
            <a:xfrm rot="-5400000">
              <a:off x="1137082" y="1909275"/>
              <a:ext cx="1533782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11" id="11"/>
            <p:cNvSpPr/>
            <p:nvPr/>
          </p:nvSpPr>
          <p:spPr>
            <a:xfrm rot="-5400000">
              <a:off x="0" y="2295371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2" id="12"/>
            <p:cNvSpPr/>
            <p:nvPr/>
          </p:nvSpPr>
          <p:spPr>
            <a:xfrm rot="-5400000">
              <a:off x="761589" y="1523178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13" id="13"/>
            <p:cNvSpPr/>
            <p:nvPr/>
          </p:nvSpPr>
          <p:spPr>
            <a:xfrm rot="-5400000">
              <a:off x="1523178" y="761589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4" id="14"/>
            <p:cNvSpPr/>
            <p:nvPr/>
          </p:nvSpPr>
          <p:spPr>
            <a:xfrm rot="-5400000">
              <a:off x="761589" y="8384876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5" id="15"/>
            <p:cNvSpPr/>
            <p:nvPr/>
          </p:nvSpPr>
          <p:spPr>
            <a:xfrm rot="-5400000">
              <a:off x="0" y="3818550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16" id="16"/>
            <p:cNvSpPr/>
            <p:nvPr/>
          </p:nvSpPr>
          <p:spPr>
            <a:xfrm rot="-5400000">
              <a:off x="1523178" y="6103317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7" id="17"/>
            <p:cNvSpPr/>
            <p:nvPr/>
          </p:nvSpPr>
          <p:spPr>
            <a:xfrm rot="-5400000">
              <a:off x="1523178" y="7623286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18" id="18"/>
            <p:cNvSpPr/>
            <p:nvPr/>
          </p:nvSpPr>
          <p:spPr>
            <a:xfrm rot="-5400000">
              <a:off x="0" y="7623286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9" id="19"/>
            <p:cNvSpPr/>
            <p:nvPr/>
          </p:nvSpPr>
          <p:spPr>
            <a:xfrm rot="-5400000">
              <a:off x="1523178" y="9908054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20" id="20"/>
            <p:cNvSpPr/>
            <p:nvPr/>
          </p:nvSpPr>
          <p:spPr>
            <a:xfrm rot="-5400000">
              <a:off x="761589" y="12192822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21" id="21"/>
            <p:cNvSpPr/>
            <p:nvPr/>
          </p:nvSpPr>
          <p:spPr>
            <a:xfrm rot="-5400000">
              <a:off x="761589" y="12954411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2" id="22"/>
            <p:cNvSpPr/>
            <p:nvPr/>
          </p:nvSpPr>
          <p:spPr>
            <a:xfrm rot="-5400000">
              <a:off x="0" y="10669643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3" id="23"/>
            <p:cNvSpPr/>
            <p:nvPr/>
          </p:nvSpPr>
          <p:spPr>
            <a:xfrm rot="-5400000">
              <a:off x="761589" y="9146465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4" id="24"/>
            <p:cNvSpPr/>
            <p:nvPr/>
          </p:nvSpPr>
          <p:spPr>
            <a:xfrm rot="-5400000">
              <a:off x="380795" y="4960933"/>
              <a:ext cx="1523178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5" id="25"/>
            <p:cNvSpPr/>
            <p:nvPr/>
          </p:nvSpPr>
          <p:spPr>
            <a:xfrm rot="-5400000">
              <a:off x="1142384" y="11050438"/>
              <a:ext cx="1523178" cy="761589"/>
            </a:xfrm>
            <a:prstGeom prst="rect">
              <a:avLst/>
            </a:prstGeom>
            <a:solidFill>
              <a:srgbClr val="E9E9E9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28700" y="5409261"/>
            <a:ext cx="13287696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9E9E9"/>
                </a:solidFill>
                <a:latin typeface="Poppins Light"/>
              </a:rPr>
              <a:t>- A web page that displays a report with possibility to filter data per user</a:t>
            </a:r>
          </a:p>
          <a:p>
            <a:pPr marL="0" indent="0" lvl="0">
              <a:lnSpc>
                <a:spcPts val="3919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6328741"/>
            <a:ext cx="13287696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9E9E9"/>
                </a:solidFill>
                <a:latin typeface="Poppins Light"/>
              </a:rPr>
              <a:t>- Reporting dashboard should d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isplay general statistics such as </a:t>
            </a:r>
            <a:r>
              <a:rPr lang="en-US" sz="2799" u="none">
                <a:solidFill>
                  <a:srgbClr val="E9E9E9"/>
                </a:solidFill>
                <a:latin typeface="Poppins Light Bold"/>
              </a:rPr>
              <a:t>Average completion time, who completed faster 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etc</a:t>
            </a:r>
          </a:p>
          <a:p>
            <a:pPr marL="0" indent="0" lvl="0">
              <a:lnSpc>
                <a:spcPts val="3919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7772096"/>
            <a:ext cx="10417069" cy="52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80"/>
              </a:lnSpc>
            </a:pPr>
            <a:r>
              <a:rPr lang="en-US" sz="3292" spc="-32">
                <a:solidFill>
                  <a:srgbClr val="DF665F"/>
                </a:solidFill>
                <a:latin typeface="Poppins Light"/>
              </a:rPr>
              <a:t>Auxiliary Stories</a:t>
            </a:r>
            <a:r>
              <a:rPr lang="en-US" sz="3292" spc="-32" u="none">
                <a:solidFill>
                  <a:srgbClr val="DF665F"/>
                </a:solidFill>
                <a:latin typeface="Poppins Light"/>
              </a:rPr>
              <a:t>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8681720"/>
            <a:ext cx="13287696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9E9E9"/>
                </a:solidFill>
                <a:latin typeface="Poppins Light"/>
              </a:rPr>
              <a:t>- Any additional reporting, such as </a:t>
            </a:r>
            <a:r>
              <a:rPr lang="en-US" sz="2799" u="none">
                <a:solidFill>
                  <a:srgbClr val="E9E9E9"/>
                </a:solidFill>
                <a:latin typeface="Poppins Light Bold"/>
              </a:rPr>
              <a:t>Search by time, Course Completion Rate, Shorter &amp; Longer Course based on average completion time etc</a:t>
            </a:r>
          </a:p>
          <a:p>
            <a:pPr marL="0" indent="0" lvl="0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51044" y="8082103"/>
            <a:ext cx="18963574" cy="2204897"/>
          </a:xfrm>
          <a:prstGeom prst="rect">
            <a:avLst/>
          </a:prstGeom>
          <a:solidFill>
            <a:srgbClr val="002A98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8438636"/>
            <a:ext cx="719666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400"/>
              </a:lnSpc>
            </a:pPr>
            <a:r>
              <a:rPr lang="en-US" sz="6000" spc="120">
                <a:solidFill>
                  <a:srgbClr val="E9E9E9"/>
                </a:solidFill>
                <a:latin typeface="Poppins Light"/>
              </a:rPr>
              <a:t>Proposed </a:t>
            </a:r>
            <a:r>
              <a:rPr lang="en-US" sz="6000" spc="120">
                <a:solidFill>
                  <a:srgbClr val="E9E9E9"/>
                </a:solidFill>
                <a:latin typeface="Poppins Light Bold"/>
              </a:rPr>
              <a:t>Solution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71550"/>
            <a:ext cx="12270979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799"/>
              </a:lnSpc>
            </a:pPr>
            <a:r>
              <a:rPr lang="en-US" sz="5999" spc="-59">
                <a:solidFill>
                  <a:srgbClr val="002A98"/>
                </a:solidFill>
                <a:latin typeface="Poppins Light Bold"/>
              </a:rPr>
              <a:t>React</a:t>
            </a:r>
            <a:r>
              <a:rPr lang="en-US" sz="5999" spc="-59">
                <a:solidFill>
                  <a:srgbClr val="002A98"/>
                </a:solidFill>
                <a:latin typeface="Poppins Light"/>
              </a:rPr>
              <a:t> based Web UI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574424" y="0"/>
            <a:ext cx="1713576" cy="10287000"/>
            <a:chOff x="0" y="0"/>
            <a:chExt cx="2284768" cy="13716000"/>
          </a:xfrm>
        </p:grpSpPr>
        <p:sp>
          <p:nvSpPr>
            <p:cNvPr name="AutoShape 6" id="6"/>
            <p:cNvSpPr/>
            <p:nvPr/>
          </p:nvSpPr>
          <p:spPr>
            <a:xfrm rot="-5400000">
              <a:off x="0" y="0"/>
              <a:ext cx="761589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7" id="7"/>
            <p:cNvSpPr/>
            <p:nvPr/>
          </p:nvSpPr>
          <p:spPr>
            <a:xfrm rot="-5400000">
              <a:off x="1142384" y="4199344"/>
              <a:ext cx="1523178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8" id="8"/>
            <p:cNvSpPr/>
            <p:nvPr/>
          </p:nvSpPr>
          <p:spPr>
            <a:xfrm rot="-5400000">
              <a:off x="1137082" y="1909275"/>
              <a:ext cx="1533782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9" id="9"/>
            <p:cNvSpPr/>
            <p:nvPr/>
          </p:nvSpPr>
          <p:spPr>
            <a:xfrm rot="-5400000">
              <a:off x="0" y="2295371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0" id="10"/>
            <p:cNvSpPr/>
            <p:nvPr/>
          </p:nvSpPr>
          <p:spPr>
            <a:xfrm rot="-5400000">
              <a:off x="761589" y="1523178"/>
              <a:ext cx="761589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11" id="11"/>
            <p:cNvSpPr/>
            <p:nvPr/>
          </p:nvSpPr>
          <p:spPr>
            <a:xfrm rot="-5400000">
              <a:off x="1523178" y="761589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2" id="12"/>
            <p:cNvSpPr/>
            <p:nvPr/>
          </p:nvSpPr>
          <p:spPr>
            <a:xfrm rot="-5400000">
              <a:off x="761589" y="8384876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3" id="13"/>
            <p:cNvSpPr/>
            <p:nvPr/>
          </p:nvSpPr>
          <p:spPr>
            <a:xfrm rot="-5400000">
              <a:off x="0" y="3818550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4" id="14"/>
            <p:cNvSpPr/>
            <p:nvPr/>
          </p:nvSpPr>
          <p:spPr>
            <a:xfrm rot="-5400000">
              <a:off x="1523178" y="6103317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5" id="15"/>
            <p:cNvSpPr/>
            <p:nvPr/>
          </p:nvSpPr>
          <p:spPr>
            <a:xfrm rot="-5400000">
              <a:off x="1523178" y="7623286"/>
              <a:ext cx="761589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16" id="16"/>
            <p:cNvSpPr/>
            <p:nvPr/>
          </p:nvSpPr>
          <p:spPr>
            <a:xfrm rot="-5400000">
              <a:off x="0" y="7623286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7" id="17"/>
            <p:cNvSpPr/>
            <p:nvPr/>
          </p:nvSpPr>
          <p:spPr>
            <a:xfrm rot="-5400000">
              <a:off x="1523178" y="9908054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8" id="18"/>
            <p:cNvSpPr/>
            <p:nvPr/>
          </p:nvSpPr>
          <p:spPr>
            <a:xfrm rot="-5400000">
              <a:off x="761589" y="12192822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9" id="19"/>
            <p:cNvSpPr/>
            <p:nvPr/>
          </p:nvSpPr>
          <p:spPr>
            <a:xfrm rot="-5400000">
              <a:off x="761589" y="12954411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0" id="20"/>
            <p:cNvSpPr/>
            <p:nvPr/>
          </p:nvSpPr>
          <p:spPr>
            <a:xfrm rot="-5400000">
              <a:off x="0" y="10669643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1" id="21"/>
            <p:cNvSpPr/>
            <p:nvPr/>
          </p:nvSpPr>
          <p:spPr>
            <a:xfrm rot="-5400000">
              <a:off x="761589" y="9146465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2" id="22"/>
            <p:cNvSpPr/>
            <p:nvPr/>
          </p:nvSpPr>
          <p:spPr>
            <a:xfrm rot="-5400000">
              <a:off x="380795" y="4960933"/>
              <a:ext cx="1523178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23" id="23"/>
            <p:cNvSpPr/>
            <p:nvPr/>
          </p:nvSpPr>
          <p:spPr>
            <a:xfrm rot="-5400000">
              <a:off x="1142384" y="11050438"/>
              <a:ext cx="1523178" cy="761589"/>
            </a:xfrm>
            <a:prstGeom prst="rect">
              <a:avLst/>
            </a:prstGeom>
            <a:solidFill>
              <a:srgbClr val="E9E9E9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028700" y="2651279"/>
            <a:ext cx="12270979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70707"/>
                </a:solidFill>
                <a:latin typeface="Poppins Light"/>
              </a:rPr>
              <a:t>Dashboard created using </a:t>
            </a:r>
            <a:r>
              <a:rPr lang="en-US" sz="2799">
                <a:solidFill>
                  <a:srgbClr val="070707"/>
                </a:solidFill>
                <a:latin typeface="Poppins Light Bold"/>
              </a:rPr>
              <a:t>React.js </a:t>
            </a:r>
            <a:r>
              <a:rPr lang="en-US" sz="2799">
                <a:solidFill>
                  <a:srgbClr val="070707"/>
                </a:solidFill>
                <a:latin typeface="Poppins Light"/>
              </a:rPr>
              <a:t>bootstrapped with </a:t>
            </a:r>
            <a:r>
              <a:rPr lang="en-US" sz="2799">
                <a:solidFill>
                  <a:srgbClr val="070707"/>
                </a:solidFill>
                <a:latin typeface="Poppins Light Bold"/>
              </a:rPr>
              <a:t>create-react-app, </a:t>
            </a:r>
            <a:r>
              <a:rPr lang="en-US" sz="2799">
                <a:solidFill>
                  <a:srgbClr val="070707"/>
                </a:solidFill>
                <a:latin typeface="Poppins Light"/>
              </a:rPr>
              <a:t>styled with </a:t>
            </a:r>
            <a:r>
              <a:rPr lang="en-US" sz="2799">
                <a:solidFill>
                  <a:srgbClr val="070707"/>
                </a:solidFill>
                <a:latin typeface="Poppins Light Bold"/>
              </a:rPr>
              <a:t>Material UI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3989992"/>
            <a:ext cx="1227097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70707"/>
                </a:solidFill>
                <a:latin typeface="Poppins Light"/>
              </a:rPr>
              <a:t>A lightweight React.js wrapper around </a:t>
            </a:r>
            <a:r>
              <a:rPr lang="en-US" sz="2799">
                <a:solidFill>
                  <a:srgbClr val="070707"/>
                </a:solidFill>
                <a:latin typeface="Poppins Light Bold"/>
              </a:rPr>
              <a:t>Chart.js </a:t>
            </a:r>
            <a:r>
              <a:rPr lang="en-US" sz="2799">
                <a:solidFill>
                  <a:srgbClr val="070707"/>
                </a:solidFill>
                <a:latin typeface="Poppins Light"/>
              </a:rPr>
              <a:t>for visualizations.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4877954"/>
            <a:ext cx="1227097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70707"/>
                </a:solidFill>
                <a:latin typeface="Poppins Light"/>
              </a:rPr>
              <a:t>For demonstration purpose dashboard will be deployed on </a:t>
            </a:r>
            <a:r>
              <a:rPr lang="en-US" sz="2799">
                <a:solidFill>
                  <a:srgbClr val="070707"/>
                </a:solidFill>
                <a:latin typeface="Poppins Light Bold"/>
              </a:rPr>
              <a:t>Firebase</a:t>
            </a:r>
            <a:r>
              <a:rPr lang="en-US" sz="2799">
                <a:solidFill>
                  <a:srgbClr val="070707"/>
                </a:solidFill>
                <a:latin typeface="Poppins Light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155804" y="8404346"/>
            <a:ext cx="438602" cy="61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040"/>
              </a:lnSpc>
            </a:pPr>
            <a:r>
              <a:rPr lang="en-US" sz="3600" spc="72">
                <a:solidFill>
                  <a:srgbClr val="E9E9E9"/>
                </a:solidFill>
                <a:latin typeface="Poppins Light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51044" y="8082103"/>
            <a:ext cx="18963574" cy="2204897"/>
          </a:xfrm>
          <a:prstGeom prst="rect">
            <a:avLst/>
          </a:prstGeom>
          <a:solidFill>
            <a:srgbClr val="002A98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8438636"/>
            <a:ext cx="734640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400"/>
              </a:lnSpc>
            </a:pPr>
            <a:r>
              <a:rPr lang="en-US" sz="6000" spc="120">
                <a:solidFill>
                  <a:srgbClr val="E9E9E9"/>
                </a:solidFill>
                <a:latin typeface="Poppins Light"/>
              </a:rPr>
              <a:t>Proposed </a:t>
            </a:r>
            <a:r>
              <a:rPr lang="en-US" sz="6000" spc="120">
                <a:solidFill>
                  <a:srgbClr val="E9E9E9"/>
                </a:solidFill>
                <a:latin typeface="Poppins Light Bold"/>
              </a:rPr>
              <a:t>Solution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71550"/>
            <a:ext cx="12270979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799"/>
              </a:lnSpc>
            </a:pPr>
            <a:r>
              <a:rPr lang="en-US" sz="5999" spc="-59">
                <a:solidFill>
                  <a:srgbClr val="002A98"/>
                </a:solidFill>
                <a:latin typeface="Poppins Light Bold"/>
              </a:rPr>
              <a:t>RESTful</a:t>
            </a:r>
            <a:r>
              <a:rPr lang="en-US" sz="5999" spc="-59">
                <a:solidFill>
                  <a:srgbClr val="002A98"/>
                </a:solidFill>
                <a:latin typeface="Poppins Light"/>
              </a:rPr>
              <a:t> Data Services using </a:t>
            </a:r>
            <a:r>
              <a:rPr lang="en-US" sz="5999" spc="-59">
                <a:solidFill>
                  <a:srgbClr val="002A98"/>
                </a:solidFill>
                <a:latin typeface="Poppins Light Bold"/>
              </a:rPr>
              <a:t>Flask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574424" y="0"/>
            <a:ext cx="1713576" cy="10287000"/>
            <a:chOff x="0" y="0"/>
            <a:chExt cx="2284768" cy="13716000"/>
          </a:xfrm>
        </p:grpSpPr>
        <p:sp>
          <p:nvSpPr>
            <p:cNvPr name="AutoShape 6" id="6"/>
            <p:cNvSpPr/>
            <p:nvPr/>
          </p:nvSpPr>
          <p:spPr>
            <a:xfrm rot="-5400000">
              <a:off x="0" y="0"/>
              <a:ext cx="761589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7" id="7"/>
            <p:cNvSpPr/>
            <p:nvPr/>
          </p:nvSpPr>
          <p:spPr>
            <a:xfrm rot="-5400000">
              <a:off x="1142384" y="4199344"/>
              <a:ext cx="1523178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8" id="8"/>
            <p:cNvSpPr/>
            <p:nvPr/>
          </p:nvSpPr>
          <p:spPr>
            <a:xfrm rot="-5400000">
              <a:off x="1137082" y="1909275"/>
              <a:ext cx="1533782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9" id="9"/>
            <p:cNvSpPr/>
            <p:nvPr/>
          </p:nvSpPr>
          <p:spPr>
            <a:xfrm rot="-5400000">
              <a:off x="0" y="2295371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0" id="10"/>
            <p:cNvSpPr/>
            <p:nvPr/>
          </p:nvSpPr>
          <p:spPr>
            <a:xfrm rot="-5400000">
              <a:off x="761589" y="1523178"/>
              <a:ext cx="761589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11" id="11"/>
            <p:cNvSpPr/>
            <p:nvPr/>
          </p:nvSpPr>
          <p:spPr>
            <a:xfrm rot="-5400000">
              <a:off x="1523178" y="761589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2" id="12"/>
            <p:cNvSpPr/>
            <p:nvPr/>
          </p:nvSpPr>
          <p:spPr>
            <a:xfrm rot="-5400000">
              <a:off x="761589" y="8384876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3" id="13"/>
            <p:cNvSpPr/>
            <p:nvPr/>
          </p:nvSpPr>
          <p:spPr>
            <a:xfrm rot="-5400000">
              <a:off x="0" y="3818550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4" id="14"/>
            <p:cNvSpPr/>
            <p:nvPr/>
          </p:nvSpPr>
          <p:spPr>
            <a:xfrm rot="-5400000">
              <a:off x="1523178" y="6103317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5" id="15"/>
            <p:cNvSpPr/>
            <p:nvPr/>
          </p:nvSpPr>
          <p:spPr>
            <a:xfrm rot="-5400000">
              <a:off x="1523178" y="7623286"/>
              <a:ext cx="761589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16" id="16"/>
            <p:cNvSpPr/>
            <p:nvPr/>
          </p:nvSpPr>
          <p:spPr>
            <a:xfrm rot="-5400000">
              <a:off x="0" y="7623286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7" id="17"/>
            <p:cNvSpPr/>
            <p:nvPr/>
          </p:nvSpPr>
          <p:spPr>
            <a:xfrm rot="-5400000">
              <a:off x="1523178" y="9908054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8" id="18"/>
            <p:cNvSpPr/>
            <p:nvPr/>
          </p:nvSpPr>
          <p:spPr>
            <a:xfrm rot="-5400000">
              <a:off x="761589" y="12192822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9" id="19"/>
            <p:cNvSpPr/>
            <p:nvPr/>
          </p:nvSpPr>
          <p:spPr>
            <a:xfrm rot="-5400000">
              <a:off x="761589" y="12954411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0" id="20"/>
            <p:cNvSpPr/>
            <p:nvPr/>
          </p:nvSpPr>
          <p:spPr>
            <a:xfrm rot="-5400000">
              <a:off x="0" y="10669643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1" id="21"/>
            <p:cNvSpPr/>
            <p:nvPr/>
          </p:nvSpPr>
          <p:spPr>
            <a:xfrm rot="-5400000">
              <a:off x="761589" y="9146465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2" id="22"/>
            <p:cNvSpPr/>
            <p:nvPr/>
          </p:nvSpPr>
          <p:spPr>
            <a:xfrm rot="-5400000">
              <a:off x="380795" y="4960933"/>
              <a:ext cx="1523178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23" id="23"/>
            <p:cNvSpPr/>
            <p:nvPr/>
          </p:nvSpPr>
          <p:spPr>
            <a:xfrm rot="-5400000">
              <a:off x="1142384" y="11050438"/>
              <a:ext cx="1523178" cy="761589"/>
            </a:xfrm>
            <a:prstGeom prst="rect">
              <a:avLst/>
            </a:prstGeom>
            <a:solidFill>
              <a:srgbClr val="E9E9E9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028700" y="2651279"/>
            <a:ext cx="12270979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70707"/>
                </a:solidFill>
                <a:latin typeface="Poppins Light"/>
              </a:rPr>
              <a:t>Using </a:t>
            </a:r>
            <a:r>
              <a:rPr lang="en-US" sz="2799">
                <a:solidFill>
                  <a:srgbClr val="070707"/>
                </a:solidFill>
                <a:latin typeface="Poppins Light Bold"/>
              </a:rPr>
              <a:t>Flask, </a:t>
            </a:r>
            <a:r>
              <a:rPr lang="en-US" sz="2799">
                <a:solidFill>
                  <a:srgbClr val="070707"/>
                </a:solidFill>
                <a:latin typeface="Poppins Light"/>
              </a:rPr>
              <a:t>a microframework based on </a:t>
            </a:r>
            <a:r>
              <a:rPr lang="en-US" sz="2799">
                <a:solidFill>
                  <a:srgbClr val="070707"/>
                </a:solidFill>
                <a:latin typeface="Poppins Light Bold"/>
              </a:rPr>
              <a:t>Python </a:t>
            </a:r>
            <a:r>
              <a:rPr lang="en-US" sz="2799">
                <a:solidFill>
                  <a:srgbClr val="070707"/>
                </a:solidFill>
                <a:latin typeface="Poppins Light"/>
              </a:rPr>
              <a:t>to create </a:t>
            </a:r>
            <a:r>
              <a:rPr lang="en-US" sz="2799">
                <a:solidFill>
                  <a:srgbClr val="070707"/>
                </a:solidFill>
                <a:latin typeface="Poppins Light Bold"/>
              </a:rPr>
              <a:t>REST APIs </a:t>
            </a:r>
            <a:r>
              <a:rPr lang="en-US" sz="2799">
                <a:solidFill>
                  <a:srgbClr val="070707"/>
                </a:solidFill>
                <a:latin typeface="Poppins Light"/>
              </a:rPr>
              <a:t>to serve data for the dashboard.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3989992"/>
            <a:ext cx="12270979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70707"/>
                </a:solidFill>
                <a:latin typeface="Poppins Light"/>
              </a:rPr>
              <a:t>Using </a:t>
            </a:r>
            <a:r>
              <a:rPr lang="en-US" sz="2799">
                <a:solidFill>
                  <a:srgbClr val="070707"/>
                </a:solidFill>
                <a:latin typeface="Poppins Light Bold"/>
              </a:rPr>
              <a:t>Swagger UI</a:t>
            </a:r>
            <a:r>
              <a:rPr lang="en-US" sz="2799">
                <a:solidFill>
                  <a:srgbClr val="070707"/>
                </a:solidFill>
                <a:latin typeface="Poppins Light"/>
              </a:rPr>
              <a:t> for to generate interactive documentation based on </a:t>
            </a:r>
            <a:r>
              <a:rPr lang="en-US" sz="2799">
                <a:solidFill>
                  <a:srgbClr val="070707"/>
                </a:solidFill>
                <a:latin typeface="Poppins Light Bold"/>
              </a:rPr>
              <a:t>OpenAPI Specifications</a:t>
            </a:r>
            <a:r>
              <a:rPr lang="en-US" sz="2799">
                <a:solidFill>
                  <a:srgbClr val="070707"/>
                </a:solidFill>
                <a:latin typeface="Poppins Light"/>
              </a:rPr>
              <a:t> that lets your users try out the API calls directly in the browser.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5846686"/>
            <a:ext cx="12270979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70707"/>
                </a:solidFill>
                <a:latin typeface="Poppins Light"/>
              </a:rPr>
              <a:t>For demonstration purpose data service will be </a:t>
            </a:r>
            <a:r>
              <a:rPr lang="en-US" sz="2799">
                <a:solidFill>
                  <a:srgbClr val="070707"/>
                </a:solidFill>
                <a:latin typeface="Poppins Light Bold"/>
              </a:rPr>
              <a:t>Dockerized</a:t>
            </a:r>
            <a:r>
              <a:rPr lang="en-US" sz="2799">
                <a:solidFill>
                  <a:srgbClr val="070707"/>
                </a:solidFill>
                <a:latin typeface="Poppins Light"/>
              </a:rPr>
              <a:t> and deployed on a </a:t>
            </a:r>
            <a:r>
              <a:rPr lang="en-US" sz="2799">
                <a:solidFill>
                  <a:srgbClr val="070707"/>
                </a:solidFill>
                <a:latin typeface="Poppins Light Bold"/>
              </a:rPr>
              <a:t>Heroku </a:t>
            </a:r>
            <a:r>
              <a:rPr lang="en-US" sz="2799">
                <a:solidFill>
                  <a:srgbClr val="070707"/>
                </a:solidFill>
                <a:latin typeface="Poppins Light"/>
              </a:rPr>
              <a:t>dyno.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155804" y="8404346"/>
            <a:ext cx="438602" cy="61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040"/>
              </a:lnSpc>
            </a:pPr>
            <a:r>
              <a:rPr lang="en-US" sz="3600" spc="72">
                <a:solidFill>
                  <a:srgbClr val="E9E9E9"/>
                </a:solidFill>
                <a:latin typeface="Poppins Light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7836" t="3657" r="7887" b="2969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18120" y="981075"/>
            <a:ext cx="13251759" cy="89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</a:pPr>
            <a:r>
              <a:rPr lang="en-US" sz="5600" spc="-56">
                <a:solidFill>
                  <a:srgbClr val="DF665F"/>
                </a:solidFill>
                <a:latin typeface="Poppins Light"/>
              </a:rPr>
              <a:t>High-level </a:t>
            </a:r>
            <a:r>
              <a:rPr lang="en-US" sz="5600" spc="-56">
                <a:solidFill>
                  <a:srgbClr val="DF665F"/>
                </a:solidFill>
                <a:latin typeface="Poppins Light Bold"/>
              </a:rPr>
              <a:t>Architecture</a:t>
            </a:r>
            <a:r>
              <a:rPr lang="en-US" sz="5600" spc="-56">
                <a:solidFill>
                  <a:srgbClr val="DF665F"/>
                </a:solidFill>
                <a:latin typeface="Poppins Light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28725"/>
            <a:ext cx="9988854" cy="103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19"/>
              </a:lnSpc>
            </a:pPr>
            <a:r>
              <a:rPr lang="en-US" sz="6399" spc="-63">
                <a:solidFill>
                  <a:srgbClr val="DF665F"/>
                </a:solidFill>
                <a:latin typeface="Poppins Light Bold"/>
              </a:rPr>
              <a:t>Deliverables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853869"/>
            <a:ext cx="11903260" cy="2133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87"/>
              </a:lnSpc>
            </a:pPr>
            <a:r>
              <a:rPr lang="en-US" sz="3062">
                <a:solidFill>
                  <a:srgbClr val="070707"/>
                </a:solidFill>
                <a:latin typeface="Poppins Light"/>
              </a:rPr>
              <a:t>Source code available at the following GitHub repository:</a:t>
            </a:r>
          </a:p>
          <a:p>
            <a:pPr>
              <a:lnSpc>
                <a:spcPts val="4287"/>
              </a:lnSpc>
            </a:pPr>
          </a:p>
          <a:p>
            <a:pPr>
              <a:lnSpc>
                <a:spcPts val="4287"/>
              </a:lnSpc>
            </a:pPr>
            <a:r>
              <a:rPr lang="en-US" sz="3062">
                <a:solidFill>
                  <a:srgbClr val="070707"/>
                </a:solidFill>
                <a:latin typeface="Poppins Light Bold"/>
              </a:rPr>
              <a:t>https://github.com/pyronlaboratory/perseus</a:t>
            </a:r>
          </a:p>
          <a:p>
            <a:pPr marL="0" indent="0" lvl="0">
              <a:lnSpc>
                <a:spcPts val="4287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574424" y="0"/>
            <a:ext cx="1713576" cy="10287000"/>
            <a:chOff x="0" y="0"/>
            <a:chExt cx="2284768" cy="13716000"/>
          </a:xfrm>
        </p:grpSpPr>
        <p:sp>
          <p:nvSpPr>
            <p:cNvPr name="AutoShape 5" id="5"/>
            <p:cNvSpPr/>
            <p:nvPr/>
          </p:nvSpPr>
          <p:spPr>
            <a:xfrm rot="-5400000">
              <a:off x="0" y="0"/>
              <a:ext cx="761589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6" id="6"/>
            <p:cNvSpPr/>
            <p:nvPr/>
          </p:nvSpPr>
          <p:spPr>
            <a:xfrm rot="-5400000">
              <a:off x="1142384" y="4199344"/>
              <a:ext cx="1523178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7" id="7"/>
            <p:cNvSpPr/>
            <p:nvPr/>
          </p:nvSpPr>
          <p:spPr>
            <a:xfrm rot="-5400000">
              <a:off x="1137082" y="1909275"/>
              <a:ext cx="1533782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8" id="8"/>
            <p:cNvSpPr/>
            <p:nvPr/>
          </p:nvSpPr>
          <p:spPr>
            <a:xfrm rot="-5400000">
              <a:off x="0" y="2295371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9" id="9"/>
            <p:cNvSpPr/>
            <p:nvPr/>
          </p:nvSpPr>
          <p:spPr>
            <a:xfrm rot="-5400000">
              <a:off x="761589" y="1523178"/>
              <a:ext cx="761589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10" id="10"/>
            <p:cNvSpPr/>
            <p:nvPr/>
          </p:nvSpPr>
          <p:spPr>
            <a:xfrm rot="-5400000">
              <a:off x="1523178" y="761589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1" id="11"/>
            <p:cNvSpPr/>
            <p:nvPr/>
          </p:nvSpPr>
          <p:spPr>
            <a:xfrm rot="-5400000">
              <a:off x="761589" y="8384876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2" id="12"/>
            <p:cNvSpPr/>
            <p:nvPr/>
          </p:nvSpPr>
          <p:spPr>
            <a:xfrm rot="-5400000">
              <a:off x="0" y="3818550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3" id="13"/>
            <p:cNvSpPr/>
            <p:nvPr/>
          </p:nvSpPr>
          <p:spPr>
            <a:xfrm rot="-5400000">
              <a:off x="1523178" y="6103317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4" id="14"/>
            <p:cNvSpPr/>
            <p:nvPr/>
          </p:nvSpPr>
          <p:spPr>
            <a:xfrm rot="-5400000">
              <a:off x="1523178" y="7623286"/>
              <a:ext cx="761589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15" id="15"/>
            <p:cNvSpPr/>
            <p:nvPr/>
          </p:nvSpPr>
          <p:spPr>
            <a:xfrm rot="-5400000">
              <a:off x="0" y="7623286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6" id="16"/>
            <p:cNvSpPr/>
            <p:nvPr/>
          </p:nvSpPr>
          <p:spPr>
            <a:xfrm rot="-5400000">
              <a:off x="1523178" y="9908054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7" id="17"/>
            <p:cNvSpPr/>
            <p:nvPr/>
          </p:nvSpPr>
          <p:spPr>
            <a:xfrm rot="-5400000">
              <a:off x="761589" y="12192822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8" id="18"/>
            <p:cNvSpPr/>
            <p:nvPr/>
          </p:nvSpPr>
          <p:spPr>
            <a:xfrm rot="-5400000">
              <a:off x="761589" y="12954411"/>
              <a:ext cx="761589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19" id="19"/>
            <p:cNvSpPr/>
            <p:nvPr/>
          </p:nvSpPr>
          <p:spPr>
            <a:xfrm rot="-5400000">
              <a:off x="0" y="10669643"/>
              <a:ext cx="761589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20" id="20"/>
            <p:cNvSpPr/>
            <p:nvPr/>
          </p:nvSpPr>
          <p:spPr>
            <a:xfrm rot="-5400000">
              <a:off x="761589" y="9146465"/>
              <a:ext cx="761589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21" id="21"/>
            <p:cNvSpPr/>
            <p:nvPr/>
          </p:nvSpPr>
          <p:spPr>
            <a:xfrm rot="-5400000">
              <a:off x="380795" y="4960933"/>
              <a:ext cx="1523178" cy="761589"/>
            </a:xfrm>
            <a:prstGeom prst="rect">
              <a:avLst/>
            </a:prstGeom>
            <a:solidFill>
              <a:srgbClr val="002A98"/>
            </a:solidFill>
          </p:spPr>
        </p:sp>
        <p:sp>
          <p:nvSpPr>
            <p:cNvPr name="AutoShape 22" id="22"/>
            <p:cNvSpPr/>
            <p:nvPr/>
          </p:nvSpPr>
          <p:spPr>
            <a:xfrm rot="-5400000">
              <a:off x="1142384" y="11050438"/>
              <a:ext cx="1523178" cy="761589"/>
            </a:xfrm>
            <a:prstGeom prst="rect">
              <a:avLst/>
            </a:prstGeom>
            <a:solidFill>
              <a:srgbClr val="002A98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28700" y="3010800"/>
            <a:ext cx="12295366" cy="2674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87"/>
              </a:lnSpc>
            </a:pPr>
            <a:r>
              <a:rPr lang="en-US" sz="3062">
                <a:solidFill>
                  <a:srgbClr val="070707"/>
                </a:solidFill>
                <a:latin typeface="Poppins Light"/>
              </a:rPr>
              <a:t>Case Study Demo:</a:t>
            </a:r>
          </a:p>
          <a:p>
            <a:pPr>
              <a:lnSpc>
                <a:spcPts val="4287"/>
              </a:lnSpc>
            </a:pPr>
          </a:p>
          <a:p>
            <a:pPr>
              <a:lnSpc>
                <a:spcPts val="4287"/>
              </a:lnSpc>
            </a:pPr>
            <a:r>
              <a:rPr lang="en-US" sz="3062">
                <a:solidFill>
                  <a:srgbClr val="070707"/>
                </a:solidFill>
                <a:latin typeface="Poppins Light"/>
              </a:rPr>
              <a:t>Dashboard</a:t>
            </a:r>
            <a:r>
              <a:rPr lang="en-US" sz="3062">
                <a:solidFill>
                  <a:srgbClr val="070707"/>
                </a:solidFill>
                <a:latin typeface="Poppins Light Bold"/>
              </a:rPr>
              <a:t>:</a:t>
            </a:r>
            <a:r>
              <a:rPr lang="en-US" sz="3062">
                <a:solidFill>
                  <a:srgbClr val="070707"/>
                </a:solidFill>
                <a:latin typeface="Poppins Light"/>
              </a:rPr>
              <a:t> </a:t>
            </a:r>
            <a:r>
              <a:rPr lang="en-US" sz="3062">
                <a:solidFill>
                  <a:srgbClr val="070707"/>
                </a:solidFill>
                <a:latin typeface="Poppins Medium Bold"/>
              </a:rPr>
              <a:t>https://perseus-web-ui.web.app</a:t>
            </a:r>
          </a:p>
          <a:p>
            <a:pPr>
              <a:lnSpc>
                <a:spcPts val="4287"/>
              </a:lnSpc>
            </a:pPr>
          </a:p>
          <a:p>
            <a:pPr marL="0" indent="0" lvl="0">
              <a:lnSpc>
                <a:spcPts val="4287"/>
              </a:lnSpc>
            </a:pPr>
            <a:r>
              <a:rPr lang="en-US" sz="3062">
                <a:solidFill>
                  <a:srgbClr val="070707"/>
                </a:solidFill>
                <a:latin typeface="Poppins Light"/>
              </a:rPr>
              <a:t>Data Service: </a:t>
            </a:r>
            <a:r>
              <a:rPr lang="en-US" sz="3062">
                <a:solidFill>
                  <a:srgbClr val="070707"/>
                </a:solidFill>
                <a:latin typeface="Poppins Light Bold"/>
              </a:rPr>
              <a:t> </a:t>
            </a:r>
            <a:r>
              <a:rPr lang="en-US" sz="3062">
                <a:solidFill>
                  <a:srgbClr val="070707"/>
                </a:solidFill>
                <a:latin typeface="Poppins Medium Bold"/>
              </a:rPr>
              <a:t>https://perseus-data-service.herokuapp.com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707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453450" cy="2074265"/>
          </a:xfrm>
          <a:prstGeom prst="rect">
            <a:avLst/>
          </a:prstGeom>
          <a:solidFill>
            <a:srgbClr val="002A98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931899"/>
            <a:ext cx="1328769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 u="none">
                <a:solidFill>
                  <a:srgbClr val="E9E9E9"/>
                </a:solidFill>
                <a:latin typeface="Poppins Light"/>
              </a:rPr>
              <a:t>https://reactjs.org/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3737"/>
            <a:ext cx="12583654" cy="1162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545"/>
              </a:lnSpc>
            </a:pPr>
            <a:r>
              <a:rPr lang="en-US" sz="6818" spc="136">
                <a:solidFill>
                  <a:srgbClr val="E9E9E9"/>
                </a:solidFill>
                <a:latin typeface="Poppins Light"/>
              </a:rPr>
              <a:t>References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44782"/>
            <a:ext cx="12583654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780"/>
              </a:lnSpc>
            </a:pPr>
            <a:r>
              <a:rPr lang="en-US" sz="2700">
                <a:solidFill>
                  <a:srgbClr val="E9E9E9"/>
                </a:solidFill>
                <a:latin typeface="Poppins Light Bold"/>
              </a:rPr>
              <a:t>Following online resources were used during the development of this case study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574424" y="0"/>
            <a:ext cx="1713576" cy="10287000"/>
            <a:chOff x="0" y="0"/>
            <a:chExt cx="2284768" cy="13716000"/>
          </a:xfrm>
        </p:grpSpPr>
        <p:sp>
          <p:nvSpPr>
            <p:cNvPr name="AutoShape 7" id="7"/>
            <p:cNvSpPr/>
            <p:nvPr/>
          </p:nvSpPr>
          <p:spPr>
            <a:xfrm rot="-5400000">
              <a:off x="0" y="0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8" id="8"/>
            <p:cNvSpPr/>
            <p:nvPr/>
          </p:nvSpPr>
          <p:spPr>
            <a:xfrm rot="-5400000">
              <a:off x="1142384" y="4199344"/>
              <a:ext cx="1523178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9" id="9"/>
            <p:cNvSpPr/>
            <p:nvPr/>
          </p:nvSpPr>
          <p:spPr>
            <a:xfrm rot="-5400000">
              <a:off x="1137082" y="1909275"/>
              <a:ext cx="1533782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10" id="10"/>
            <p:cNvSpPr/>
            <p:nvPr/>
          </p:nvSpPr>
          <p:spPr>
            <a:xfrm rot="-5400000">
              <a:off x="0" y="2295371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1" id="11"/>
            <p:cNvSpPr/>
            <p:nvPr/>
          </p:nvSpPr>
          <p:spPr>
            <a:xfrm rot="-5400000">
              <a:off x="761589" y="1523178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12" id="12"/>
            <p:cNvSpPr/>
            <p:nvPr/>
          </p:nvSpPr>
          <p:spPr>
            <a:xfrm rot="-5400000">
              <a:off x="1523178" y="761589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3" id="13"/>
            <p:cNvSpPr/>
            <p:nvPr/>
          </p:nvSpPr>
          <p:spPr>
            <a:xfrm rot="-5400000">
              <a:off x="761589" y="8384876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4" id="14"/>
            <p:cNvSpPr/>
            <p:nvPr/>
          </p:nvSpPr>
          <p:spPr>
            <a:xfrm rot="-5400000">
              <a:off x="0" y="3818550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15" id="15"/>
            <p:cNvSpPr/>
            <p:nvPr/>
          </p:nvSpPr>
          <p:spPr>
            <a:xfrm rot="-5400000">
              <a:off x="1523178" y="6103317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6" id="16"/>
            <p:cNvSpPr/>
            <p:nvPr/>
          </p:nvSpPr>
          <p:spPr>
            <a:xfrm rot="-5400000">
              <a:off x="1523178" y="7623286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17" id="17"/>
            <p:cNvSpPr/>
            <p:nvPr/>
          </p:nvSpPr>
          <p:spPr>
            <a:xfrm rot="-5400000">
              <a:off x="0" y="7623286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8" id="18"/>
            <p:cNvSpPr/>
            <p:nvPr/>
          </p:nvSpPr>
          <p:spPr>
            <a:xfrm rot="-5400000">
              <a:off x="1523178" y="9908054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19" id="19"/>
            <p:cNvSpPr/>
            <p:nvPr/>
          </p:nvSpPr>
          <p:spPr>
            <a:xfrm rot="-5400000">
              <a:off x="761589" y="12192822"/>
              <a:ext cx="761589" cy="761589"/>
            </a:xfrm>
            <a:prstGeom prst="rect">
              <a:avLst/>
            </a:prstGeom>
            <a:solidFill>
              <a:srgbClr val="DF665F"/>
            </a:solidFill>
          </p:spPr>
        </p:sp>
        <p:sp>
          <p:nvSpPr>
            <p:cNvPr name="AutoShape 20" id="20"/>
            <p:cNvSpPr/>
            <p:nvPr/>
          </p:nvSpPr>
          <p:spPr>
            <a:xfrm rot="-5400000">
              <a:off x="761589" y="12954411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1" id="21"/>
            <p:cNvSpPr/>
            <p:nvPr/>
          </p:nvSpPr>
          <p:spPr>
            <a:xfrm rot="-5400000">
              <a:off x="0" y="10669643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2" id="22"/>
            <p:cNvSpPr/>
            <p:nvPr/>
          </p:nvSpPr>
          <p:spPr>
            <a:xfrm rot="-5400000">
              <a:off x="761589" y="9146465"/>
              <a:ext cx="761589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3" id="23"/>
            <p:cNvSpPr/>
            <p:nvPr/>
          </p:nvSpPr>
          <p:spPr>
            <a:xfrm rot="-5400000">
              <a:off x="380795" y="4960933"/>
              <a:ext cx="1523178" cy="761589"/>
            </a:xfrm>
            <a:prstGeom prst="rect">
              <a:avLst/>
            </a:prstGeom>
            <a:solidFill>
              <a:srgbClr val="E9E9E9"/>
            </a:solidFill>
          </p:spPr>
        </p:sp>
        <p:sp>
          <p:nvSpPr>
            <p:cNvPr name="AutoShape 24" id="24"/>
            <p:cNvSpPr/>
            <p:nvPr/>
          </p:nvSpPr>
          <p:spPr>
            <a:xfrm rot="-5400000">
              <a:off x="1142384" y="11050438"/>
              <a:ext cx="1523178" cy="761589"/>
            </a:xfrm>
            <a:prstGeom prst="rect">
              <a:avLst/>
            </a:prstGeom>
            <a:solidFill>
              <a:srgbClr val="E9E9E9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028700" y="4662170"/>
            <a:ext cx="1328769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E9E9E9"/>
                </a:solidFill>
                <a:latin typeface="Poppins Light"/>
              </a:rPr>
              <a:t>https://material-ui.com/guides/api/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5447948"/>
            <a:ext cx="1328769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E9E9E9"/>
                </a:solidFill>
                <a:latin typeface="Poppins Light"/>
              </a:rPr>
              <a:t>https://fla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sk.palletspr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oj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ect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s.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com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/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e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n/2.0.x/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6258691"/>
            <a:ext cx="1328769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E9E9E9"/>
                </a:solidFill>
                <a:latin typeface="Poppins Light"/>
              </a:rPr>
              <a:t>https://d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e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v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cente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r.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hero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k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u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.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com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/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7071947"/>
            <a:ext cx="1328769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E9E9E9"/>
                </a:solidFill>
                <a:latin typeface="Poppins Light"/>
              </a:rPr>
              <a:t>https://fir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ebase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.googl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e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.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com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/docs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7862139"/>
            <a:ext cx="1328769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E9E9E9"/>
                </a:solidFill>
                <a:latin typeface="Poppins Light"/>
              </a:rPr>
              <a:t>https://doc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s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.dock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er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.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com</a:t>
            </a:r>
            <a:r>
              <a:rPr lang="en-US" sz="2799" u="none">
                <a:solidFill>
                  <a:srgbClr val="E9E9E9"/>
                </a:solidFill>
                <a:latin typeface="Poppins Light"/>
              </a:rPr>
              <a:t>/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8588453"/>
            <a:ext cx="1328769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E9E9E9"/>
                </a:solidFill>
                <a:latin typeface="Poppins Light"/>
              </a:rPr>
              <a:t>and good old..  </a:t>
            </a:r>
            <a:r>
              <a:rPr lang="en-US" sz="2799">
                <a:solidFill>
                  <a:srgbClr val="E9E9E9"/>
                </a:solidFill>
                <a:latin typeface="Poppins Light"/>
              </a:rPr>
              <a:t>https://stackoverflow.com/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DAEpKF8ysCo</dc:identifier>
  <dcterms:modified xsi:type="dcterms:W3CDTF">2011-08-01T06:04:30Z</dcterms:modified>
  <cp:revision>1</cp:revision>
  <dc:title>Blue and White Finance Pitch Deck Presentation</dc:title>
</cp:coreProperties>
</file>