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25"/>
  </p:notesMasterIdLst>
  <p:sldIdLst>
    <p:sldId id="256" r:id="rId5"/>
    <p:sldId id="257" r:id="rId6"/>
    <p:sldId id="259" r:id="rId7"/>
    <p:sldId id="266" r:id="rId8"/>
    <p:sldId id="275" r:id="rId9"/>
    <p:sldId id="261" r:id="rId10"/>
    <p:sldId id="276" r:id="rId11"/>
    <p:sldId id="277" r:id="rId12"/>
    <p:sldId id="278" r:id="rId13"/>
    <p:sldId id="274" r:id="rId14"/>
    <p:sldId id="262" r:id="rId15"/>
    <p:sldId id="279" r:id="rId16"/>
    <p:sldId id="280" r:id="rId17"/>
    <p:sldId id="283" r:id="rId18"/>
    <p:sldId id="284" r:id="rId19"/>
    <p:sldId id="285" r:id="rId20"/>
    <p:sldId id="286" r:id="rId21"/>
    <p:sldId id="287" r:id="rId22"/>
    <p:sldId id="260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2" autoAdjust="0"/>
    <p:restoredTop sz="93009" autoAdjust="0"/>
  </p:normalViewPr>
  <p:slideViewPr>
    <p:cSldViewPr snapToGrid="0" showGuides="1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6868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1235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  <p:sldLayoutId id="2147483785" r:id="rId17"/>
    <p:sldLayoutId id="2147483788" r:id="rId18"/>
    <p:sldLayoutId id="214748378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0" y="748062"/>
            <a:ext cx="10993549" cy="1046014"/>
          </a:xfrm>
        </p:spPr>
        <p:txBody>
          <a:bodyPr>
            <a:normAutofit/>
          </a:bodyPr>
          <a:lstStyle/>
          <a:p>
            <a:r>
              <a:rPr lang="en-US" sz="3600" dirty="0"/>
              <a:t>Causes of death –Data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2044032"/>
            <a:ext cx="10993546" cy="468233"/>
          </a:xfrm>
        </p:spPr>
        <p:txBody>
          <a:bodyPr>
            <a:normAutofit/>
          </a:bodyPr>
          <a:lstStyle/>
          <a:p>
            <a:r>
              <a:rPr lang="en-US" sz="2400" dirty="0"/>
              <a:t>Ramesh Pyru</a:t>
            </a:r>
          </a:p>
        </p:txBody>
      </p:sp>
      <p:pic>
        <p:nvPicPr>
          <p:cNvPr id="8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" y="3081528"/>
            <a:ext cx="11265408" cy="3310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7E2B4-A07C-CA1B-57D6-53F79BFF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B6A3-4121-3754-66C8-8CBF45869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992933"/>
            <a:ext cx="10902809" cy="4430981"/>
          </a:xfrm>
        </p:spPr>
        <p:txBody>
          <a:bodyPr>
            <a:normAutofit/>
          </a:bodyPr>
          <a:lstStyle/>
          <a:p>
            <a:r>
              <a:rPr lang="en-US" dirty="0"/>
              <a:t>Following are the death causes exhibiting an increasing or no trend over time: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 Dementia, Kidney, Cancer, Parkinson, and Diabetes diseases have been increasing since the beginning of our data span (1990)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 Drug and alcohol use disorders are correlated with Liver disease trend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 HIV/AIDS related deaths rate started to decline since 2005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   Natural disasters show no trend as expected</a:t>
            </a:r>
          </a:p>
        </p:txBody>
      </p:sp>
      <p:pic>
        <p:nvPicPr>
          <p:cNvPr id="20" name="Picture Placeholder 23" descr="A close-up of a stethoscope">
            <a:extLst>
              <a:ext uri="{FF2B5EF4-FFF2-40B4-BE49-F238E27FC236}">
                <a16:creationId xmlns:a16="http://schemas.microsoft.com/office/drawing/2014/main" id="{B7C8A8CA-F285-75C0-58EB-49F861577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8643" y="159555"/>
            <a:ext cx="2608162" cy="2534807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058F27-9761-9527-4364-FCACB51E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26F02F-3586-0986-D19A-A6D9D6F2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42" y="629998"/>
            <a:ext cx="8043667" cy="18593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Divide the causes of death into 3 main categories:</a:t>
            </a:r>
          </a:p>
          <a:p>
            <a:pPr marL="685800" lvl="1" indent="-228600" defTabSz="91440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tellar" panose="020A0402060406010301" pitchFamily="18" charset="0"/>
                <a:cs typeface="Courier New" panose="02070309020205020404" pitchFamily="49" charset="0"/>
              </a:rPr>
              <a:t>Communicable diseases</a:t>
            </a:r>
          </a:p>
          <a:p>
            <a:pPr marL="685800" lvl="1" indent="-228600" defTabSz="91440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tellar" panose="020A0402060406010301" pitchFamily="18" charset="0"/>
                <a:cs typeface="Courier New" panose="02070309020205020404" pitchFamily="49" charset="0"/>
              </a:rPr>
              <a:t>Non-communicable diseases</a:t>
            </a:r>
          </a:p>
          <a:p>
            <a:pPr marL="685800" lvl="1" indent="-228600" defTabSz="91440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tellar" panose="020A0402060406010301" pitchFamily="18" charset="0"/>
                <a:cs typeface="Courier New" panose="02070309020205020404" pitchFamily="49" charset="0"/>
              </a:rPr>
              <a:t>Injures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2CFB2-2630-8264-9193-C0A75C37720D}"/>
              </a:ext>
            </a:extLst>
          </p:cNvPr>
          <p:cNvSpPr txBox="1"/>
          <p:nvPr/>
        </p:nvSpPr>
        <p:spPr>
          <a:xfrm>
            <a:off x="775504" y="2489380"/>
            <a:ext cx="111618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stellar" panose="020A0402060406010301" pitchFamily="18" charset="0"/>
                <a:cs typeface="Courier New" panose="02070309020205020404" pitchFamily="49" charset="0"/>
              </a:rPr>
              <a:t>communicable_diseases_df </a:t>
            </a:r>
            <a:r>
              <a:rPr lang="en-US" dirty="0"/>
              <a:t>= ["Nutritional Deficiencies", "Malaria", "Maternal Disorders", "HIV/AIDS","Drug Use Disorders","Tuberculosis","Neonatal Disorders","Alcohol Use Disorders","Diarrheal Diseases"]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  <a:latin typeface="Castellar" panose="020A0402060406010301" pitchFamily="18" charset="0"/>
                <a:cs typeface="Courier New" panose="02070309020205020404" pitchFamily="49" charset="0"/>
              </a:rPr>
              <a:t>non_communicable_diseases_df </a:t>
            </a:r>
            <a:r>
              <a:rPr lang="en-US" dirty="0"/>
              <a:t>= ["Meningitis","Alzheimer's Disease and Other Dementias", "Parkinson's Disease", </a:t>
            </a:r>
          </a:p>
          <a:p>
            <a:r>
              <a:rPr lang="en-US" dirty="0"/>
              <a:t>"Cardiovascular Diseases","Lower Respiratory Infections", "Acute Hepatitis", "Digestive Diseases", "Cirrhosis and Other Chronic Liver Diseases", </a:t>
            </a:r>
          </a:p>
          <a:p>
            <a:r>
              <a:rPr lang="en-US" dirty="0"/>
              <a:t>"Chronic Respiratory Diseases", "Diabetes Mellitus","Chronic Kidney Disease"]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  <a:latin typeface="Castellar" panose="020A0402060406010301" pitchFamily="18" charset="0"/>
                <a:cs typeface="Courier New" panose="02070309020205020404" pitchFamily="49" charset="0"/>
              </a:rPr>
              <a:t>injures_df </a:t>
            </a:r>
            <a:r>
              <a:rPr lang="en-US" dirty="0"/>
              <a:t>= [“Drowning", "Interpersonal Violence", "Fire, Heat, and Hot Substances", "Road Injuries", "Poisonings" ,</a:t>
            </a:r>
          </a:p>
          <a:p>
            <a:r>
              <a:rPr lang="en-US" dirty="0"/>
              <a:t>"Protein-Energy Malnutrition", "Conflict and Terrorism", "Self-harm", "Exposure to Forces of Nature", </a:t>
            </a:r>
          </a:p>
          <a:p>
            <a:r>
              <a:rPr lang="en-US" dirty="0"/>
              <a:t>"Environmental Heat and Cold Exposure"]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7CAC-C46A-B230-CB94-F2B4DD59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71" y="859420"/>
            <a:ext cx="3400499" cy="192139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Death By Cause From 1990 to 2019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(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based on Categories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9E36DC-FD52-FCE4-1DD0-3E4AB26C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31" y="682906"/>
            <a:ext cx="6679704" cy="57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AE55F4F1-D496-C93C-0AB3-A52A8FD5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65" y="2740629"/>
            <a:ext cx="4474406" cy="37675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During the 30 years from 1990 to 2019, the following trends were observed: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  <a:cs typeface="Courier New" panose="02070309020205020404" pitchFamily="49" charset="0"/>
              </a:rPr>
              <a:t>The number of deaths from non-communicable diseases always accounts for the highest rate and tends to increase gradually.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  <a:cs typeface="Courier New" panose="02070309020205020404" pitchFamily="49" charset="0"/>
              </a:rPr>
              <a:t>The number of deaths from communicable diseases accounts for the lowest rate, and maintains a fairly stable number over the years.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  <a:cs typeface="Courier New" panose="02070309020205020404" pitchFamily="49" charset="0"/>
              </a:rPr>
              <a:t>The number of deaths from injures accounts for a high rate, but tends to decrease.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22EBE-B47D-5211-500B-749CC724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1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708707"/>
            <a:ext cx="11029616" cy="98755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number of deaths worldwide 1990-2019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E01C2F-873A-0C0D-8E75-B2D21613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98" y="1719071"/>
            <a:ext cx="6539715" cy="42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7E6D67-7C2B-36DB-AA1C-2EC4BC91E701}"/>
              </a:ext>
            </a:extLst>
          </p:cNvPr>
          <p:cNvSpPr txBox="1"/>
          <p:nvPr/>
        </p:nvSpPr>
        <p:spPr>
          <a:xfrm>
            <a:off x="231495" y="1099463"/>
            <a:ext cx="5330603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number of deaths in the world tends to increase each year, proportional to the population growth. Realizing that countries with a large population have a died and vice versa.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Leading in the world in the number of deaths is: China, India, United States, Russia, Indonesia (whether in 1990 or 2019, these countries are still at the top of the number of deaths).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countries/territories with the highest or lowest number of deaths in 2019 are directly proportional to their population. This is considered reasonable.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3AFD1-88DA-E2A1-A6FE-A5FD9474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1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49539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Top 10 Causes of Deaths – (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China, India, USA)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E92DE4-6D89-8E6B-F4C5-A90144669667}"/>
              </a:ext>
            </a:extLst>
          </p:cNvPr>
          <p:cNvGrpSpPr/>
          <p:nvPr/>
        </p:nvGrpSpPr>
        <p:grpSpPr>
          <a:xfrm>
            <a:off x="486138" y="1163743"/>
            <a:ext cx="11436014" cy="5505320"/>
            <a:chOff x="486138" y="1163743"/>
            <a:chExt cx="11436014" cy="5505320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EF22868C-D284-1A14-A608-822B88E84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38" y="1276108"/>
              <a:ext cx="5024484" cy="201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>
              <a:extLst>
                <a:ext uri="{FF2B5EF4-FFF2-40B4-BE49-F238E27FC236}">
                  <a16:creationId xmlns:a16="http://schemas.microsoft.com/office/drawing/2014/main" id="{EB4F65BF-F685-A025-CBEA-9818C42B4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928" y="3336402"/>
              <a:ext cx="8419354" cy="3332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>
              <a:extLst>
                <a:ext uri="{FF2B5EF4-FFF2-40B4-BE49-F238E27FC236}">
                  <a16:creationId xmlns:a16="http://schemas.microsoft.com/office/drawing/2014/main" id="{EB4393D1-CF07-A800-050E-1904E17D2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605" y="1163743"/>
              <a:ext cx="5706547" cy="2123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CEE036-C20A-A763-BEEE-9791133C2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731518"/>
            <a:ext cx="4051140" cy="3863631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Correlation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communicable diseases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E118AB9-F3BF-9ECF-D187-038A061E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6" y="500311"/>
            <a:ext cx="8217960" cy="627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E40A6F-86FD-7DDC-0E86-846BE489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2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731518"/>
            <a:ext cx="4051140" cy="3863631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Correlation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noncommunicable diseases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504C1A3-C440-3720-ED12-0EAB96327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47" y="731518"/>
            <a:ext cx="8080532" cy="57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37C2C-4F25-8A27-14D8-ADA1F6BE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731518"/>
            <a:ext cx="4051140" cy="3863631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Correlation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injures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2D0BC10-DF5C-4D4A-ACC9-526E2772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86" y="688659"/>
            <a:ext cx="8692587" cy="573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F8D87-BC13-5FF3-348F-51896497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9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close-up of a stethoscope">
            <a:extLst>
              <a:ext uri="{FF2B5EF4-FFF2-40B4-BE49-F238E27FC236}">
                <a16:creationId xmlns:a16="http://schemas.microsoft.com/office/drawing/2014/main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307939" cy="1271153"/>
          </a:xfrm>
        </p:spPr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119" y="668924"/>
            <a:ext cx="7591951" cy="642075"/>
          </a:xfrm>
        </p:spPr>
        <p:txBody>
          <a:bodyPr>
            <a:normAutofit/>
          </a:bodyPr>
          <a:lstStyle/>
          <a:p>
            <a:r>
              <a:rPr lang="en-US" dirty="0"/>
              <a:t>Principal Component Analysis (PCA)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FF3955-175D-E44F-A52F-EB2F63FDD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36" y="1196037"/>
            <a:ext cx="9947550" cy="49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3D13074E-9CD2-5240-1416-D0A36B42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449" y="6142612"/>
            <a:ext cx="9947551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 per the graph, we can see that 8 principal components attribute for 95% of variation in the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will use 8 features as no. of components in PCA to reduce the dimensions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D1A46C-B6AE-F3EF-AAB1-EFED90DF3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56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8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92F8-8CA0-4216-808E-BCF1E34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3" y="2836105"/>
            <a:ext cx="3550771" cy="1872388"/>
          </a:xfrm>
        </p:spPr>
        <p:txBody>
          <a:bodyPr>
            <a:normAutofit/>
          </a:bodyPr>
          <a:lstStyle/>
          <a:p>
            <a:r>
              <a:rPr lang="en-US" sz="3600" b="1" dirty="0"/>
              <a:t>Summary</a:t>
            </a:r>
          </a:p>
        </p:txBody>
      </p:sp>
      <p:pic>
        <p:nvPicPr>
          <p:cNvPr id="9" name="Picture Placeholder 8" descr="A person smiling for the camera&#10;">
            <a:extLst>
              <a:ext uri="{FF2B5EF4-FFF2-40B4-BE49-F238E27FC236}">
                <a16:creationId xmlns:a16="http://schemas.microsoft.com/office/drawing/2014/main" id="{0C4F09C2-CDF0-42F2-ACBE-48A7C5A301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6549"/>
            <a:ext cx="1762709" cy="1925228"/>
          </a:xfrm>
        </p:spPr>
      </p:pic>
      <p:pic>
        <p:nvPicPr>
          <p:cNvPr id="11" name="Picture Placeholder 10" descr="Two people looking at a paper&#10;">
            <a:extLst>
              <a:ext uri="{FF2B5EF4-FFF2-40B4-BE49-F238E27FC236}">
                <a16:creationId xmlns:a16="http://schemas.microsoft.com/office/drawing/2014/main" id="{CCB647CF-2AAB-45DF-86A9-63D8063F12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94" y="4637737"/>
            <a:ext cx="1762709" cy="1925228"/>
          </a:xfrm>
        </p:spPr>
      </p:pic>
      <p:pic>
        <p:nvPicPr>
          <p:cNvPr id="13" name="Picture Placeholder 12" descr="A doctor with his arms crossed&#10;">
            <a:extLst>
              <a:ext uri="{FF2B5EF4-FFF2-40B4-BE49-F238E27FC236}">
                <a16:creationId xmlns:a16="http://schemas.microsoft.com/office/drawing/2014/main" id="{FEE47F26-5CCA-4F67-A13A-A48D1F2E9C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703" y="575006"/>
            <a:ext cx="1819055" cy="1986771"/>
          </a:xfrm>
        </p:spPr>
      </p:pic>
      <p:pic>
        <p:nvPicPr>
          <p:cNvPr id="15" name="Picture Placeholder 14" descr="A picture containing a nurse and child">
            <a:extLst>
              <a:ext uri="{FF2B5EF4-FFF2-40B4-BE49-F238E27FC236}">
                <a16:creationId xmlns:a16="http://schemas.microsoft.com/office/drawing/2014/main" id="{75C485B9-17CC-4622-BC83-361CFF6D52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696" y="4610047"/>
            <a:ext cx="1788062" cy="1952918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533660B-68BE-0073-8A22-5FF876D1B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7088" y="1066916"/>
            <a:ext cx="8103918" cy="5121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Most dreadful disease which causes more than 300k deaths are Neoplasms, Cardiovascular diseases, Tuberculosis and HIV/AIDS.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oudy Old Style" panose="02020502050305020303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disease which causes 0 deaths are Exposure to forces of nature and Malaria. India and China has the highest self-harming death rates.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oudy Old Style" panose="02020502050305020303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 CHINA , INDIA AND USA face the largest brunt of deaths due to diseases in the world Cardiovascular diseases , Neoplasms (Malignancy/Cancer) and Lower Respiratory Tract Infections (for example : Pneumonia) are the top 3 killer diseases in the world.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5C44D-BBB7-CB7C-7146-136FB6B15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504415"/>
            <a:ext cx="5591007" cy="598779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INTRODUCTION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Problem Statement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EDA (Exploratory Data Analysis)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Conclusion/Summary</a:t>
            </a:r>
          </a:p>
        </p:txBody>
      </p:sp>
      <p:pic>
        <p:nvPicPr>
          <p:cNvPr id="7" name="Picture Placeholder 6" descr="A stethoscope ">
            <a:extLst>
              <a:ext uri="{FF2B5EF4-FFF2-40B4-BE49-F238E27FC236}">
                <a16:creationId xmlns:a16="http://schemas.microsoft.com/office/drawing/2014/main" id="{7F61309D-C856-4938-ADC7-424523E494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6514" y="655663"/>
            <a:ext cx="3040702" cy="5751576"/>
          </a:xfrm>
        </p:spPr>
      </p:pic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7216" y="640080"/>
            <a:ext cx="2852824" cy="575157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D19E96-E60B-F6CB-8CFF-A25E92252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B38-0113-4F80-BBD4-A9C97FF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2291787"/>
            <a:ext cx="4495298" cy="1137213"/>
          </a:xfrm>
        </p:spPr>
        <p:txBody>
          <a:bodyPr>
            <a:normAutofit/>
          </a:bodyPr>
          <a:lstStyle/>
          <a:p>
            <a:r>
              <a:rPr lang="en-US" sz="5400" dirty="0"/>
              <a:t>Thank 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2AA6-9E74-43FC-B452-142C7571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3" y="3602620"/>
            <a:ext cx="3568661" cy="88174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Internship batch# 34</a:t>
            </a:r>
            <a:endParaRPr lang="en-US" sz="1400" dirty="0"/>
          </a:p>
        </p:txBody>
      </p:sp>
      <p:pic>
        <p:nvPicPr>
          <p:cNvPr id="6" name="Picture Placeholder 5" descr="A doctor talking to a patient&#10;">
            <a:extLst>
              <a:ext uri="{FF2B5EF4-FFF2-40B4-BE49-F238E27FC236}">
                <a16:creationId xmlns:a16="http://schemas.microsoft.com/office/drawing/2014/main" id="{AC4A1F6E-E065-4C87-B012-9FBDEC8C1E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7344" y="0"/>
            <a:ext cx="7534656" cy="6858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28091-F99A-F741-A496-E3172F85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04" y="728678"/>
            <a:ext cx="3475915" cy="53201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93372"/>
            <a:ext cx="7834258" cy="526868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A doctor with his arms crossed">
            <a:extLst>
              <a:ext uri="{FF2B5EF4-FFF2-40B4-BE49-F238E27FC236}">
                <a16:creationId xmlns:a16="http://schemas.microsoft.com/office/drawing/2014/main" id="{24A8453A-33BC-42B9-9F32-A38E7F1AC2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3838" y="5237970"/>
            <a:ext cx="2725666" cy="1574829"/>
          </a:xfrm>
        </p:spPr>
      </p:pic>
      <p:pic>
        <p:nvPicPr>
          <p:cNvPr id="12" name="Picture Placeholder 11" descr="A smiling doctor with a stethoscope and patient">
            <a:extLst>
              <a:ext uri="{FF2B5EF4-FFF2-40B4-BE49-F238E27FC236}">
                <a16:creationId xmlns:a16="http://schemas.microsoft.com/office/drawing/2014/main" id="{F2F92A19-D60A-4D6C-8103-E5036EBC0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5354" y="3105991"/>
            <a:ext cx="2886646" cy="1667840"/>
          </a:xfrm>
        </p:spPr>
      </p:pic>
      <p:pic>
        <p:nvPicPr>
          <p:cNvPr id="17" name="Picture Placeholder 7" descr="doctor talking to patient">
            <a:extLst>
              <a:ext uri="{FF2B5EF4-FFF2-40B4-BE49-F238E27FC236}">
                <a16:creationId xmlns:a16="http://schemas.microsoft.com/office/drawing/2014/main" id="{86357C99-DEFC-4892-8C64-EF1482AB3E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6" r="16416"/>
          <a:stretch/>
        </p:blipFill>
        <p:spPr>
          <a:xfrm>
            <a:off x="8414656" y="597581"/>
            <a:ext cx="3779519" cy="2044271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83EFE-848F-D2C3-3CAF-57B7C96E4198}"/>
              </a:ext>
            </a:extLst>
          </p:cNvPr>
          <p:cNvSpPr txBox="1"/>
          <p:nvPr/>
        </p:nvSpPr>
        <p:spPr>
          <a:xfrm>
            <a:off x="334004" y="1393371"/>
            <a:ext cx="80666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ea typeface="+mn-lt"/>
                <a:cs typeface="+mn-lt"/>
              </a:rPr>
              <a:t>We have Historical Data of different cause of deaths for all ages around the World where Disability Adjusted Life Years‘ (DALYs) are measuring lost health &amp; a standardized metric that allow for direct comparisons of disease burdens of different diseases across countries, between different populations, and over time. 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One DALY is the equivalent of losing one year in good health because of either premature death or disease or disability.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One DALY represents one lost year of healthy life</a:t>
            </a:r>
          </a:p>
          <a:p>
            <a:pPr marL="0" indent="0">
              <a:lnSpc>
                <a:spcPts val="2400"/>
              </a:lnSpc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Expectation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  <a:sym typeface="Wingdings" panose="05000000000000000000" pitchFamily="2" charset="2"/>
              </a:rPr>
              <a:t></a:t>
            </a:r>
          </a:p>
          <a:p>
            <a:pPr marL="0" indent="0">
              <a:lnSpc>
                <a:spcPts val="2400"/>
              </a:lnSpc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We need  data analysis which influence </a:t>
            </a:r>
            <a:r>
              <a:rPr lang="en-US" sz="2000" b="1" dirty="0"/>
              <a:t>Cause of Death </a:t>
            </a:r>
            <a:r>
              <a:rPr lang="en-US" sz="2000" dirty="0"/>
              <a:t>(Both Mortality &amp; Morbidity)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Mortality + Morbidity </a:t>
            </a:r>
            <a:r>
              <a:rPr lang="en-US" sz="2000" dirty="0">
                <a:sym typeface="Wingdings" panose="05000000000000000000" pitchFamily="2" charset="2"/>
              </a:rPr>
              <a:t>Measured by ‘Disability Adjusted Life Years‘ </a:t>
            </a: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2BF5D-2EC4-0CD8-8D04-BF9001EF2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2834242"/>
            <a:ext cx="10993549" cy="44584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Problem Statement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B5A0-5976-4FBC-9F15-908902EAE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" y="3418244"/>
            <a:ext cx="11292837" cy="2935803"/>
          </a:xfrm>
        </p:spPr>
        <p:txBody>
          <a:bodyPr>
            <a:noAutofit/>
          </a:bodyPr>
          <a:lstStyle/>
          <a:p>
            <a:r>
              <a:rPr lang="en-US" sz="2000" dirty="0"/>
              <a:t>Sum of mortality and morbidity </a:t>
            </a:r>
            <a:r>
              <a:rPr lang="en-US" sz="2000" dirty="0">
                <a:sym typeface="Wingdings" panose="05000000000000000000" pitchFamily="2" charset="2"/>
              </a:rPr>
              <a:t>Measured by  metric called ‘Disability Adjusted Life Years‘ (DALYs).</a:t>
            </a:r>
            <a:r>
              <a:rPr lang="en-US" sz="2000" dirty="0"/>
              <a:t>We need to assess health outcomes by both mortality &amp; morbidity (the prevalent diseases) which provides a more encompassing view on health outcomes.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DALYs Measure lost health and are a standardized metric that allow for direct comparisons of disease burdens of different diseases across countries, between different populations, and over time.</a:t>
            </a:r>
          </a:p>
          <a:p>
            <a:r>
              <a:rPr lang="en-US" sz="2000" dirty="0"/>
              <a:t>We need  data analysis which influence </a:t>
            </a:r>
            <a:r>
              <a:rPr lang="en-US" sz="2000" b="1" dirty="0"/>
              <a:t>Cause of Death </a:t>
            </a:r>
            <a:r>
              <a:rPr lang="en-US" sz="2000" dirty="0"/>
              <a:t>(Both Mortality &amp; Morbidity)</a:t>
            </a:r>
          </a:p>
          <a:p>
            <a:endParaRPr lang="en-US" dirty="0"/>
          </a:p>
        </p:txBody>
      </p:sp>
      <p:pic>
        <p:nvPicPr>
          <p:cNvPr id="6" name="Picture Placeholder 5" descr="A smiling doctor with a stethoscope and a child and mom">
            <a:extLst>
              <a:ext uri="{FF2B5EF4-FFF2-40B4-BE49-F238E27FC236}">
                <a16:creationId xmlns:a16="http://schemas.microsoft.com/office/drawing/2014/main" id="{2E4C2C15-C217-4490-A3A7-E98F49FDF0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580" y="603504"/>
            <a:ext cx="11292840" cy="208182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8706B-C470-80F0-C4AF-AC4EE6FB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1F70EC-2CFD-64BD-DA89-3625ED184361}"/>
              </a:ext>
            </a:extLst>
          </p:cNvPr>
          <p:cNvSpPr txBox="1">
            <a:spLocks/>
          </p:cNvSpPr>
          <p:nvPr/>
        </p:nvSpPr>
        <p:spPr>
          <a:xfrm>
            <a:off x="378299" y="12170"/>
            <a:ext cx="5058616" cy="11574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EXPLORATORY DATA ANALYSIS (EDA) &amp; 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3DE737-8316-84CA-4407-94B870DC1350}"/>
              </a:ext>
            </a:extLst>
          </p:cNvPr>
          <p:cNvSpPr txBox="1">
            <a:spLocks/>
          </p:cNvSpPr>
          <p:nvPr/>
        </p:nvSpPr>
        <p:spPr>
          <a:xfrm>
            <a:off x="150472" y="1273215"/>
            <a:ext cx="4942390" cy="501183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1A232F"/>
                </a:solidFill>
                <a:latin typeface="Consolas" panose="020B0609020204030204" pitchFamily="49" charset="0"/>
              </a:rPr>
              <a:t>Univariate Analysis</a:t>
            </a:r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1A232F"/>
                </a:solidFill>
                <a:latin typeface="Consolas" panose="020B0609020204030204" pitchFamily="49" charset="0"/>
              </a:rPr>
              <a:t>Bi-Variate Analysis</a:t>
            </a:r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1A232F"/>
                </a:solidFill>
                <a:latin typeface="Consolas" panose="020B0609020204030204" pitchFamily="49" charset="0"/>
              </a:rPr>
              <a:t>Multi Variate Analysis</a:t>
            </a:r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1A232F"/>
                </a:solidFill>
                <a:latin typeface="Consolas" panose="020B0609020204030204" pitchFamily="49" charset="0"/>
              </a:rPr>
              <a:t>Correlation of Data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1FF6D9-7528-3C9B-C320-3E898291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72370"/>
            <a:ext cx="11029616" cy="98755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Feature Engineering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C9B54A-7971-80C1-88F2-D3F99CEA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8" y="1805014"/>
            <a:ext cx="11451220" cy="365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D9602-8E37-B8C1-8F5A-653C03DD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13" y="731520"/>
            <a:ext cx="11029616" cy="495396"/>
          </a:xfrm>
        </p:spPr>
        <p:txBody>
          <a:bodyPr>
            <a:normAutofit fontScale="90000"/>
          </a:bodyPr>
          <a:lstStyle/>
          <a:p>
            <a:r>
              <a:rPr lang="en-US" dirty="0"/>
              <a:t>Cause of Death by Country/Territory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092D96E-31D6-DD09-F62F-4118BB5A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6" y="1226916"/>
            <a:ext cx="3333509" cy="24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2E3F44F-E498-B4F8-9BFF-FB8E8829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87" y="1226916"/>
            <a:ext cx="3537871" cy="224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EBF32-FDE1-B389-1937-1ADEFC01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52CC516-8C02-0415-36E0-C289A805B624}"/>
              </a:ext>
            </a:extLst>
          </p:cNvPr>
          <p:cNvGrpSpPr/>
          <p:nvPr/>
        </p:nvGrpSpPr>
        <p:grpSpPr>
          <a:xfrm>
            <a:off x="335667" y="1226916"/>
            <a:ext cx="11414144" cy="5241947"/>
            <a:chOff x="335667" y="1226916"/>
            <a:chExt cx="11414144" cy="5241947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A98B62D6-4B1F-0DF8-82F5-9162CD456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470" y="1226916"/>
              <a:ext cx="3462338" cy="2119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08FDDADE-E8DC-5291-24A7-C755126F2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7" y="3924396"/>
              <a:ext cx="3426106" cy="251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B053DA6E-BE89-EFEE-42FC-7FAB8384E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469" y="3892404"/>
              <a:ext cx="3620705" cy="2576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4F46ABFE-BF21-73CF-7C2F-854B5DAE7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7473" y="3932486"/>
              <a:ext cx="3462338" cy="2139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CCD7249-EC04-C7C0-ECF1-176D42E80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7" y="1226916"/>
              <a:ext cx="3333509" cy="242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41A057D3-EACC-FF3C-F537-3EB2FC32A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888" y="1226916"/>
              <a:ext cx="3537871" cy="2245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428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43" y="746974"/>
            <a:ext cx="11029616" cy="437523"/>
          </a:xfrm>
        </p:spPr>
        <p:txBody>
          <a:bodyPr>
            <a:normAutofit fontScale="90000"/>
          </a:bodyPr>
          <a:lstStyle/>
          <a:p>
            <a:r>
              <a:rPr lang="en-US" dirty="0"/>
              <a:t>Cause of Death by 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1BF38-46D7-806A-213E-9FA12F9F64F4}"/>
              </a:ext>
            </a:extLst>
          </p:cNvPr>
          <p:cNvGrpSpPr/>
          <p:nvPr/>
        </p:nvGrpSpPr>
        <p:grpSpPr>
          <a:xfrm>
            <a:off x="0" y="1298376"/>
            <a:ext cx="12077381" cy="5146580"/>
            <a:chOff x="0" y="1298376"/>
            <a:chExt cx="12077381" cy="514658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5A536FA-AD6A-DB72-7F2F-9B3807DBD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98376"/>
              <a:ext cx="3875061" cy="2179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BEB70A35-2BDF-C5F4-ACE3-141333728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5061" y="1298376"/>
              <a:ext cx="4094980" cy="224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0E83D689-60F4-52F2-E483-C9D1BDE8F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041" y="1298377"/>
              <a:ext cx="4094980" cy="2240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6833A48C-7C56-DE9E-A125-B28E94C3C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4" y="4244192"/>
              <a:ext cx="3727938" cy="2039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80C0663C-DD01-ED15-0F3C-9AA2535DA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586" y="4251642"/>
              <a:ext cx="3861815" cy="2172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BA91829B-1F3A-0A42-30BB-B030BBAB1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2402" y="4204307"/>
              <a:ext cx="4094979" cy="2240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AAFA539-8850-40EE-7D16-13624381C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8909"/>
            <a:ext cx="2581154" cy="1830091"/>
          </a:xfrm>
        </p:spPr>
        <p:txBody>
          <a:bodyPr/>
          <a:lstStyle/>
          <a:p>
            <a:r>
              <a:rPr lang="en-US" dirty="0"/>
              <a:t>Cause of Death –Year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68AF32-DDA5-7C40-FCB9-2D088EB0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10" y="600923"/>
            <a:ext cx="9618561" cy="62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23" descr="A close-up of a stethoscope">
            <a:extLst>
              <a:ext uri="{FF2B5EF4-FFF2-40B4-BE49-F238E27FC236}">
                <a16:creationId xmlns:a16="http://schemas.microsoft.com/office/drawing/2014/main" id="{191E56E1-AF6B-E38E-77EB-D536AAB8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4159303"/>
            <a:ext cx="2330147" cy="2264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7F2DE-9AEE-0B40-DA31-FA3A1248B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6492208"/>
            <a:ext cx="691956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45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1991</TotalTime>
  <Words>873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NSimSun</vt:lpstr>
      <vt:lpstr>Arial</vt:lpstr>
      <vt:lpstr>Bahnschrift</vt:lpstr>
      <vt:lpstr>Calibri</vt:lpstr>
      <vt:lpstr>Castellar</vt:lpstr>
      <vt:lpstr>Consolas</vt:lpstr>
      <vt:lpstr>Courier New</vt:lpstr>
      <vt:lpstr>Gill Sans MT</vt:lpstr>
      <vt:lpstr>Goudy Old Style</vt:lpstr>
      <vt:lpstr>Helvetica Neue</vt:lpstr>
      <vt:lpstr>inherit</vt:lpstr>
      <vt:lpstr>Segoe UI Black</vt:lpstr>
      <vt:lpstr>Wingdings</vt:lpstr>
      <vt:lpstr>Wingdings 2</vt:lpstr>
      <vt:lpstr>DividendVTI</vt:lpstr>
      <vt:lpstr>Causes of death –Data Analysis</vt:lpstr>
      <vt:lpstr>PowerPoint Presentation</vt:lpstr>
      <vt:lpstr>Introduction</vt:lpstr>
      <vt:lpstr>Problem Statement</vt:lpstr>
      <vt:lpstr>PowerPoint Presentation</vt:lpstr>
      <vt:lpstr>Feature Engineering </vt:lpstr>
      <vt:lpstr>Cause of Death by Country/Territory</vt:lpstr>
      <vt:lpstr>Cause of Death by Year</vt:lpstr>
      <vt:lpstr>Cause of Death –Year</vt:lpstr>
      <vt:lpstr>Observations</vt:lpstr>
      <vt:lpstr>PowerPoint Presentation</vt:lpstr>
      <vt:lpstr>Death By Cause From 1990 to 2019 ( based on Categories)  </vt:lpstr>
      <vt:lpstr>number of deaths worldwide 1990-2019  </vt:lpstr>
      <vt:lpstr>Top 10 Causes of Deaths – (China, India, USA)</vt:lpstr>
      <vt:lpstr>Correlation -communicable diseases </vt:lpstr>
      <vt:lpstr>Correlation -noncommunicable diseases </vt:lpstr>
      <vt:lpstr>Correlation -injures </vt:lpstr>
      <vt:lpstr>Principal Component Analysis (PCA)</vt:lpstr>
      <vt:lpstr>Summary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admin</dc:creator>
  <cp:lastModifiedBy>admin</cp:lastModifiedBy>
  <cp:revision>67</cp:revision>
  <dcterms:created xsi:type="dcterms:W3CDTF">2023-02-02T15:54:32Z</dcterms:created>
  <dcterms:modified xsi:type="dcterms:W3CDTF">2023-02-07T16:41:23Z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