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4"/>
  </p:notesMasterIdLst>
  <p:handoutMasterIdLst>
    <p:handoutMasterId r:id="rId35"/>
  </p:handoutMasterIdLst>
  <p:sldIdLst>
    <p:sldId id="325" r:id="rId5"/>
    <p:sldId id="326" r:id="rId6"/>
    <p:sldId id="327" r:id="rId7"/>
    <p:sldId id="340" r:id="rId8"/>
    <p:sldId id="328" r:id="rId9"/>
    <p:sldId id="329" r:id="rId10"/>
    <p:sldId id="341" r:id="rId11"/>
    <p:sldId id="342" r:id="rId12"/>
    <p:sldId id="331" r:id="rId13"/>
    <p:sldId id="343" r:id="rId14"/>
    <p:sldId id="354" r:id="rId15"/>
    <p:sldId id="344" r:id="rId16"/>
    <p:sldId id="345" r:id="rId17"/>
    <p:sldId id="346" r:id="rId18"/>
    <p:sldId id="352" r:id="rId19"/>
    <p:sldId id="353" r:id="rId20"/>
    <p:sldId id="347" r:id="rId21"/>
    <p:sldId id="348" r:id="rId22"/>
    <p:sldId id="349" r:id="rId23"/>
    <p:sldId id="356" r:id="rId24"/>
    <p:sldId id="350" r:id="rId25"/>
    <p:sldId id="357" r:id="rId26"/>
    <p:sldId id="351" r:id="rId27"/>
    <p:sldId id="358" r:id="rId28"/>
    <p:sldId id="334" r:id="rId29"/>
    <p:sldId id="336" r:id="rId30"/>
    <p:sldId id="337" r:id="rId31"/>
    <p:sldId id="338" r:id="rId32"/>
    <p:sldId id="33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05" autoAdjust="0"/>
  </p:normalViewPr>
  <p:slideViewPr>
    <p:cSldViewPr snapToGrid="0">
      <p:cViewPr varScale="1">
        <p:scale>
          <a:sx n="59" d="100"/>
          <a:sy n="59" d="100"/>
        </p:scale>
        <p:origin x="964" y="60"/>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1/11/2023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dirty="0"/>
              <a:t>Click icon to add picture</a:t>
            </a:r>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dirty="0"/>
              <a:t>Click icon to add picture</a:t>
            </a:r>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dirty="0"/>
              <a:t>Click icon to add picture</a:t>
            </a:r>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dirty="0"/>
              <a:t>Click icon to add picture</a:t>
            </a:r>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dirty="0"/>
              <a:t>Click icon to add picture</a:t>
            </a:r>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dirty="0"/>
              <a:t>Click icon to add picture</a:t>
            </a:r>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dirty="0"/>
              <a:t>Click icon to add picture</a:t>
            </a:r>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dirty="0"/>
              <a:t>Click icon to add picture</a:t>
            </a:r>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dirty="0"/>
              <a:t>Click icon to add picture</a:t>
            </a:r>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dirty="0"/>
              <a:t>Click icon to add picture</a:t>
            </a:r>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dirty="0"/>
              <a:t>Click icon to add picture</a:t>
            </a:r>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dirty="0"/>
              <a:t>Click icon to add picture</a:t>
            </a:r>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dirty="0"/>
              <a:t>Click icon to add picture</a:t>
            </a:r>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dirty="0"/>
              <a:t>Click icon to add picture</a:t>
            </a:r>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dirty="0"/>
              <a:t>Click icon to add picture</a:t>
            </a:r>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dirty="0"/>
              <a:t>Click icon to add picture</a:t>
            </a:r>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dirty="0"/>
              <a:t>Click icon to add picture</a:t>
            </a:r>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dirty="0"/>
              <a:t>Click icon to add picture</a:t>
            </a:r>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dirty="0"/>
              <a:t>Click icon to add picture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dirty="0"/>
              <a:t>Click icon to add picture</a:t>
            </a:r>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dirty="0"/>
              <a:t>Click icon to add picture</a:t>
            </a:r>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dirty="0"/>
              <a:t>Click icon to add picture</a:t>
            </a:r>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dirty="0"/>
              <a:t>Click icon to add picture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dirty="0"/>
              <a:t>Click icon to add picture</a:t>
            </a:r>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dirty="0"/>
              <a:t>Click icon to add picture</a:t>
            </a:r>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dirty="0"/>
              <a:t>Click icon to add picture</a:t>
            </a:r>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dirty="0"/>
              <a:t>Click icon to add picture</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36.png"/><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jpeg"/><Relationship Id="rId1" Type="http://schemas.openxmlformats.org/officeDocument/2006/relationships/slideLayout" Target="../slideLayouts/slideLayout13.xml"/><Relationship Id="rId5" Type="http://schemas.openxmlformats.org/officeDocument/2006/relationships/image" Target="../media/image45.png"/><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6.png"/><Relationship Id="rId1" Type="http://schemas.openxmlformats.org/officeDocument/2006/relationships/slideLayout" Target="../slideLayouts/slideLayout14.xml"/><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tri dish with some transparent capsules">
            <a:extLst>
              <a:ext uri="{FF2B5EF4-FFF2-40B4-BE49-F238E27FC236}">
                <a16:creationId xmlns:a16="http://schemas.microsoft.com/office/drawing/2014/main" id="{F8B829FC-0ACD-46C3-5D7E-74FB2C721D7D}"/>
              </a:ext>
            </a:extLst>
          </p:cNvPr>
          <p:cNvPicPr>
            <a:picLocks noGrp="1" noChangeAspect="1"/>
          </p:cNvPicPr>
          <p:nvPr>
            <p:ph type="pic" sz="quarter" idx="10"/>
          </p:nvPr>
        </p:nvPicPr>
        <p:blipFill>
          <a:blip r:embed="rId2">
            <a:alphaModFix amt="65000"/>
            <a:extLst>
              <a:ext uri="{28A0092B-C50C-407E-A947-70E740481C1C}">
                <a14:useLocalDpi xmlns:a14="http://schemas.microsoft.com/office/drawing/2010/main" val="0"/>
              </a:ext>
            </a:extLst>
          </a:blip>
          <a:srcRect/>
          <a:stretch>
            <a:fillRect/>
          </a:stretch>
        </p:blipFill>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838200" y="2819400"/>
            <a:ext cx="10515600" cy="1077686"/>
          </a:xfrm>
        </p:spPr>
        <p:txBody>
          <a:bodyPr/>
          <a:lstStyle/>
          <a:p>
            <a:r>
              <a:rPr lang="en-US" dirty="0">
                <a:solidFill>
                  <a:schemeClr val="accent2">
                    <a:lumMod val="50000"/>
                  </a:schemeClr>
                </a:solidFill>
              </a:rPr>
              <a:t>e- Commerce </a:t>
            </a:r>
            <a:br>
              <a:rPr lang="en-US" dirty="0">
                <a:solidFill>
                  <a:schemeClr val="accent2">
                    <a:lumMod val="50000"/>
                  </a:schemeClr>
                </a:solidFill>
              </a:rPr>
            </a:br>
            <a:r>
              <a:rPr lang="en-US" dirty="0">
                <a:solidFill>
                  <a:schemeClr val="accent2">
                    <a:lumMod val="50000"/>
                  </a:schemeClr>
                </a:solidFill>
              </a:rPr>
              <a:t>Customer Retention</a:t>
            </a:r>
            <a:endParaRPr lang="en-US" dirty="0"/>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1524000" y="5867400"/>
            <a:ext cx="9144000" cy="533400"/>
          </a:xfrm>
        </p:spPr>
        <p:txBody>
          <a:bodyPr/>
          <a:lstStyle/>
          <a:p>
            <a:r>
              <a:rPr lang="en-US" b="1" dirty="0"/>
              <a:t>Ramesh pyru</a:t>
            </a:r>
          </a:p>
          <a:p>
            <a:r>
              <a:rPr lang="en-US" sz="1000" cap="all" spc="0" dirty="0"/>
              <a:t>Internship 34</a:t>
            </a:r>
          </a:p>
          <a:p>
            <a:endParaRPr lang="en-US" b="1" dirty="0"/>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249339" y="193307"/>
            <a:ext cx="10058400" cy="914400"/>
          </a:xfrm>
        </p:spPr>
        <p:txBody>
          <a:bodyPr/>
          <a:lstStyle/>
          <a:p>
            <a:pPr algn="l"/>
            <a:r>
              <a:rPr lang="en-US" sz="3200" b="1" i="0" dirty="0">
                <a:solidFill>
                  <a:srgbClr val="000000"/>
                </a:solidFill>
                <a:effectLst/>
                <a:latin typeface="Helvetica Neue"/>
              </a:rPr>
              <a:t>Utilitarian Value(UV) Analysis</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09886" y="1384561"/>
            <a:ext cx="1784352" cy="323328"/>
          </a:xfrm>
        </p:spPr>
        <p:txBody>
          <a:bodyPr/>
          <a:lstStyle/>
          <a:p>
            <a:r>
              <a:rPr lang="en-US" dirty="0"/>
              <a:t>Customer Retention Project</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10</a:t>
            </a:fld>
            <a:endParaRPr lang="en-US" dirty="0"/>
          </a:p>
        </p:txBody>
      </p:sp>
      <p:grpSp>
        <p:nvGrpSpPr>
          <p:cNvPr id="3" name="Group 2">
            <a:extLst>
              <a:ext uri="{FF2B5EF4-FFF2-40B4-BE49-F238E27FC236}">
                <a16:creationId xmlns:a16="http://schemas.microsoft.com/office/drawing/2014/main" id="{9F73AFA3-D737-0DA1-4D3F-8AA0C1D5D895}"/>
              </a:ext>
            </a:extLst>
          </p:cNvPr>
          <p:cNvGrpSpPr/>
          <p:nvPr/>
        </p:nvGrpSpPr>
        <p:grpSpPr>
          <a:xfrm>
            <a:off x="6601385" y="892628"/>
            <a:ext cx="5329358" cy="2002972"/>
            <a:chOff x="1010582" y="752601"/>
            <a:chExt cx="7194407" cy="3083897"/>
          </a:xfrm>
        </p:grpSpPr>
        <p:pic>
          <p:nvPicPr>
            <p:cNvPr id="11266" name="Picture 2">
              <a:extLst>
                <a:ext uri="{FF2B5EF4-FFF2-40B4-BE49-F238E27FC236}">
                  <a16:creationId xmlns:a16="http://schemas.microsoft.com/office/drawing/2014/main" id="{7E4A052E-3AA5-1F89-E4F4-C652B467DA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582" y="752601"/>
              <a:ext cx="3833335" cy="3083897"/>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B0337DE2-901D-FD03-4DAD-C5B63E3BCB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6683" y="752601"/>
              <a:ext cx="3288306" cy="30107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a:extLst>
              <a:ext uri="{FF2B5EF4-FFF2-40B4-BE49-F238E27FC236}">
                <a16:creationId xmlns:a16="http://schemas.microsoft.com/office/drawing/2014/main" id="{9F3A2B11-A449-5146-1BEE-920FED698DF6}"/>
              </a:ext>
            </a:extLst>
          </p:cNvPr>
          <p:cNvGrpSpPr/>
          <p:nvPr/>
        </p:nvGrpSpPr>
        <p:grpSpPr>
          <a:xfrm>
            <a:off x="868448" y="892628"/>
            <a:ext cx="11196955" cy="5590031"/>
            <a:chOff x="868448" y="892628"/>
            <a:chExt cx="11196955" cy="5590031"/>
          </a:xfrm>
        </p:grpSpPr>
        <p:pic>
          <p:nvPicPr>
            <p:cNvPr id="11272" name="Picture 8">
              <a:extLst>
                <a:ext uri="{FF2B5EF4-FFF2-40B4-BE49-F238E27FC236}">
                  <a16:creationId xmlns:a16="http://schemas.microsoft.com/office/drawing/2014/main" id="{309C4FCD-0CCE-EDC7-82AD-28E670D9FC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448" y="3681607"/>
              <a:ext cx="5608441" cy="2801052"/>
            </a:xfrm>
            <a:prstGeom prst="rect">
              <a:avLst/>
            </a:prstGeom>
            <a:noFill/>
            <a:extLst>
              <a:ext uri="{909E8E84-426E-40DD-AFC4-6F175D3DCCD1}">
                <a14:hiddenFill xmlns:a14="http://schemas.microsoft.com/office/drawing/2010/main">
                  <a:solidFill>
                    <a:srgbClr val="FFFFFF"/>
                  </a:solidFill>
                </a14:hiddenFill>
              </a:ext>
            </a:extLst>
          </p:spPr>
        </p:pic>
        <p:pic>
          <p:nvPicPr>
            <p:cNvPr id="11276" name="Picture 12">
              <a:extLst>
                <a:ext uri="{FF2B5EF4-FFF2-40B4-BE49-F238E27FC236}">
                  <a16:creationId xmlns:a16="http://schemas.microsoft.com/office/drawing/2014/main" id="{1B845FB1-2241-8437-0FA5-967B0EBC66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6007" y="892628"/>
              <a:ext cx="5550881" cy="2709582"/>
            </a:xfrm>
            <a:prstGeom prst="rect">
              <a:avLst/>
            </a:prstGeom>
            <a:noFill/>
            <a:extLst>
              <a:ext uri="{909E8E84-426E-40DD-AFC4-6F175D3DCCD1}">
                <a14:hiddenFill xmlns:a14="http://schemas.microsoft.com/office/drawing/2010/main">
                  <a:solidFill>
                    <a:srgbClr val="FFFFFF"/>
                  </a:solidFill>
                </a14:hiddenFill>
              </a:ext>
            </a:extLst>
          </p:spPr>
        </p:pic>
        <p:pic>
          <p:nvPicPr>
            <p:cNvPr id="11278" name="Picture 14">
              <a:extLst>
                <a:ext uri="{FF2B5EF4-FFF2-40B4-BE49-F238E27FC236}">
                  <a16:creationId xmlns:a16="http://schemas.microsoft.com/office/drawing/2014/main" id="{879E34E0-426B-00B2-F52D-2C9262CFAA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6888" y="3681607"/>
              <a:ext cx="5588515" cy="270958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56932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249339" y="193307"/>
            <a:ext cx="10058400" cy="914400"/>
          </a:xfrm>
        </p:spPr>
        <p:txBody>
          <a:bodyPr/>
          <a:lstStyle/>
          <a:p>
            <a:pPr algn="l"/>
            <a:r>
              <a:rPr lang="en-US" sz="1800" b="1" i="0" dirty="0">
                <a:solidFill>
                  <a:srgbClr val="000000"/>
                </a:solidFill>
                <a:effectLst/>
                <a:latin typeface="Helvetica Neue"/>
              </a:rPr>
              <a:t>Utilitarian Value(UV) Analysis</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09886" y="1384561"/>
            <a:ext cx="1784352" cy="323328"/>
          </a:xfrm>
        </p:spPr>
        <p:txBody>
          <a:bodyPr/>
          <a:lstStyle/>
          <a:p>
            <a:r>
              <a:rPr lang="en-US" dirty="0"/>
              <a:t>Customer Retention Project</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11</a:t>
            </a:fld>
            <a:endParaRPr lang="en-US" dirty="0"/>
          </a:p>
        </p:txBody>
      </p:sp>
      <p:pic>
        <p:nvPicPr>
          <p:cNvPr id="12290" name="Picture 2">
            <a:extLst>
              <a:ext uri="{FF2B5EF4-FFF2-40B4-BE49-F238E27FC236}">
                <a16:creationId xmlns:a16="http://schemas.microsoft.com/office/drawing/2014/main" id="{308F2CFF-61E6-D624-0951-02941AE8C9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883" y="3988586"/>
            <a:ext cx="5079903" cy="267610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87CEB891-0C5A-8C1A-4E7D-0A8B91BDE85D}"/>
              </a:ext>
            </a:extLst>
          </p:cNvPr>
          <p:cNvGrpSpPr/>
          <p:nvPr/>
        </p:nvGrpSpPr>
        <p:grpSpPr>
          <a:xfrm>
            <a:off x="743954" y="650507"/>
            <a:ext cx="11515696" cy="6163501"/>
            <a:chOff x="613698" y="558523"/>
            <a:chExt cx="11515696" cy="6163501"/>
          </a:xfrm>
        </p:grpSpPr>
        <p:pic>
          <p:nvPicPr>
            <p:cNvPr id="12294" name="Picture 6">
              <a:extLst>
                <a:ext uri="{FF2B5EF4-FFF2-40B4-BE49-F238E27FC236}">
                  <a16:creationId xmlns:a16="http://schemas.microsoft.com/office/drawing/2014/main" id="{FB2E10F8-8B7C-B7CB-D49C-21723B89DC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5134" y="3851547"/>
              <a:ext cx="5954260" cy="2870477"/>
            </a:xfrm>
            <a:prstGeom prst="rect">
              <a:avLst/>
            </a:prstGeom>
            <a:noFill/>
            <a:extLst>
              <a:ext uri="{909E8E84-426E-40DD-AFC4-6F175D3DCCD1}">
                <a14:hiddenFill xmlns:a14="http://schemas.microsoft.com/office/drawing/2010/main">
                  <a:solidFill>
                    <a:srgbClr val="FFFFFF"/>
                  </a:solidFill>
                </a14:hiddenFill>
              </a:ext>
            </a:extLst>
          </p:spPr>
        </p:pic>
        <p:pic>
          <p:nvPicPr>
            <p:cNvPr id="12298" name="Picture 10">
              <a:extLst>
                <a:ext uri="{FF2B5EF4-FFF2-40B4-BE49-F238E27FC236}">
                  <a16:creationId xmlns:a16="http://schemas.microsoft.com/office/drawing/2014/main" id="{63992FB9-C005-2202-8570-B0F861A4B6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5134" y="558523"/>
              <a:ext cx="5747450" cy="2870477"/>
            </a:xfrm>
            <a:prstGeom prst="rect">
              <a:avLst/>
            </a:prstGeom>
            <a:noFill/>
            <a:extLst>
              <a:ext uri="{909E8E84-426E-40DD-AFC4-6F175D3DCCD1}">
                <a14:hiddenFill xmlns:a14="http://schemas.microsoft.com/office/drawing/2010/main">
                  <a:solidFill>
                    <a:srgbClr val="FFFFFF"/>
                  </a:solidFill>
                </a14:hiddenFill>
              </a:ext>
            </a:extLst>
          </p:spPr>
        </p:pic>
        <p:pic>
          <p:nvPicPr>
            <p:cNvPr id="12300" name="Picture 12">
              <a:extLst>
                <a:ext uri="{FF2B5EF4-FFF2-40B4-BE49-F238E27FC236}">
                  <a16:creationId xmlns:a16="http://schemas.microsoft.com/office/drawing/2014/main" id="{17A99348-2713-1822-B992-0DE6752E81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698" y="558523"/>
              <a:ext cx="5482302" cy="267610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71429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Test tubes with one test tube in orange with drops">
            <a:extLst>
              <a:ext uri="{FF2B5EF4-FFF2-40B4-BE49-F238E27FC236}">
                <a16:creationId xmlns:a16="http://schemas.microsoft.com/office/drawing/2014/main" id="{B085A606-2989-65E2-7F4F-7E3355B7763A}"/>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8229600" y="75374"/>
            <a:ext cx="3962400" cy="939956"/>
          </a:xfrm>
        </p:spPr>
      </p:pic>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a:xfrm>
            <a:off x="1373342" y="315687"/>
            <a:ext cx="9969572" cy="642256"/>
          </a:xfrm>
        </p:spPr>
        <p:txBody>
          <a:bodyPr/>
          <a:lstStyle/>
          <a:p>
            <a:r>
              <a:rPr lang="en-US" sz="2400" dirty="0"/>
              <a:t>“</a:t>
            </a:r>
            <a:r>
              <a:rPr lang="en-US" sz="1800" b="1" i="0" dirty="0">
                <a:solidFill>
                  <a:srgbClr val="000000"/>
                </a:solidFill>
                <a:effectLst/>
                <a:latin typeface="Helvetica Neue"/>
              </a:rPr>
              <a:t>Utilitarian Value(UV)”  </a:t>
            </a:r>
            <a:r>
              <a:rPr lang="en-US" sz="1800" b="1" cap="none" dirty="0">
                <a:solidFill>
                  <a:srgbClr val="000000"/>
                </a:solidFill>
                <a:latin typeface="Helvetica Neue"/>
              </a:rPr>
              <a:t>O</a:t>
            </a:r>
            <a:r>
              <a:rPr lang="en-US" sz="1800" b="1" i="0" cap="none" dirty="0">
                <a:solidFill>
                  <a:srgbClr val="000000"/>
                </a:solidFill>
                <a:effectLst/>
                <a:latin typeface="Helvetica Neue"/>
              </a:rPr>
              <a:t>bservations</a:t>
            </a:r>
            <a:endParaRPr lang="en-US" sz="1800" dirty="0"/>
          </a:p>
        </p:txBody>
      </p:sp>
      <p:sp>
        <p:nvSpPr>
          <p:cNvPr id="10" name="Subtitle 9">
            <a:extLst>
              <a:ext uri="{FF2B5EF4-FFF2-40B4-BE49-F238E27FC236}">
                <a16:creationId xmlns:a16="http://schemas.microsoft.com/office/drawing/2014/main" id="{67D9C04C-425B-8D00-23BB-5E9C397029D3}"/>
              </a:ext>
            </a:extLst>
          </p:cNvPr>
          <p:cNvSpPr>
            <a:spLocks noGrp="1"/>
          </p:cNvSpPr>
          <p:nvPr>
            <p:ph type="subTitle" idx="1"/>
          </p:nvPr>
        </p:nvSpPr>
        <p:spPr>
          <a:xfrm>
            <a:off x="1808770" y="5665108"/>
            <a:ext cx="4809744" cy="1077686"/>
          </a:xfrm>
        </p:spPr>
        <p:txBody>
          <a:bodyPr/>
          <a:lstStyle/>
          <a:p>
            <a:pPr marL="171450" indent="-171450">
              <a:buFont typeface="Wingdings" panose="05000000000000000000" pitchFamily="2" charset="2"/>
              <a:buChar char="§"/>
            </a:pPr>
            <a:r>
              <a:rPr lang="en-US" sz="1400" b="1" dirty="0">
                <a:effectLst>
                  <a:outerShdw blurRad="38100" dist="38100" dir="2700000" algn="tl">
                    <a:srgbClr val="000000">
                      <a:alpha val="43137"/>
                    </a:srgbClr>
                  </a:outerShdw>
                </a:effectLst>
              </a:rPr>
              <a:t>Feature_productOffer</a:t>
            </a:r>
          </a:p>
          <a:p>
            <a:pPr marL="171450" indent="-171450">
              <a:buFont typeface="Wingdings" panose="05000000000000000000" pitchFamily="2" charset="2"/>
              <a:buChar char="§"/>
            </a:pPr>
            <a:r>
              <a:rPr lang="en-US" sz="1400" b="1" dirty="0">
                <a:effectLst>
                  <a:outerShdw blurRad="38100" dist="38100" dir="2700000" algn="tl">
                    <a:srgbClr val="000000">
                      <a:alpha val="43137"/>
                    </a:srgbClr>
                  </a:outerShdw>
                </a:effectLst>
              </a:rPr>
              <a:t>Feature_productInfo</a:t>
            </a:r>
          </a:p>
          <a:p>
            <a:pPr marL="171450" indent="-171450">
              <a:buFont typeface="Wingdings" panose="05000000000000000000" pitchFamily="2" charset="2"/>
              <a:buChar char="§"/>
            </a:pPr>
            <a:r>
              <a:rPr lang="en-US" sz="1400" b="1" dirty="0">
                <a:effectLst>
                  <a:outerShdw blurRad="38100" dist="38100" dir="2700000" algn="tl">
                    <a:srgbClr val="000000">
                      <a:alpha val="43137"/>
                    </a:srgbClr>
                  </a:outerShdw>
                </a:effectLst>
              </a:rPr>
              <a:t>Feature_convenience</a:t>
            </a:r>
          </a:p>
          <a:p>
            <a:pPr marL="171450" indent="-171450">
              <a:buFont typeface="Wingdings" panose="05000000000000000000" pitchFamily="2" charset="2"/>
              <a:buChar char="§"/>
            </a:pPr>
            <a:r>
              <a:rPr lang="en-US" sz="1400" b="1" dirty="0">
                <a:effectLst>
                  <a:outerShdw blurRad="38100" dist="38100" dir="2700000" algn="tl">
                    <a:srgbClr val="000000">
                      <a:alpha val="43137"/>
                    </a:srgbClr>
                  </a:outerShdw>
                </a:effectLst>
              </a:rPr>
              <a:t>Feature_Savings</a:t>
            </a:r>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a:xfrm rot="16200000">
            <a:off x="-309886" y="1250691"/>
            <a:ext cx="1784352" cy="591068"/>
          </a:xfrm>
        </p:spPr>
        <p:txBody>
          <a:bodyPr/>
          <a:lstStyle/>
          <a:p>
            <a:r>
              <a:rPr lang="en-US" dirty="0"/>
              <a:t>Customer Retention Project</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12</a:t>
            </a:fld>
            <a:endParaRPr lang="en-US" dirty="0"/>
          </a:p>
        </p:txBody>
      </p:sp>
      <p:sp>
        <p:nvSpPr>
          <p:cNvPr id="6" name="TextBox 5">
            <a:extLst>
              <a:ext uri="{FF2B5EF4-FFF2-40B4-BE49-F238E27FC236}">
                <a16:creationId xmlns:a16="http://schemas.microsoft.com/office/drawing/2014/main" id="{B1FA1F5A-5FA1-75AD-79AD-7A59C7B7D93F}"/>
              </a:ext>
            </a:extLst>
          </p:cNvPr>
          <p:cNvSpPr txBox="1"/>
          <p:nvPr/>
        </p:nvSpPr>
        <p:spPr>
          <a:xfrm>
            <a:off x="1001487" y="957943"/>
            <a:ext cx="10341427" cy="4532523"/>
          </a:xfrm>
          <a:prstGeom prst="rect">
            <a:avLst/>
          </a:prstGeom>
          <a:noFill/>
        </p:spPr>
        <p:txBody>
          <a:bodyPr wrap="square">
            <a:spAutoFit/>
          </a:bodyPr>
          <a:lstStyle/>
          <a:p>
            <a:pPr marL="171450" indent="-171450">
              <a:lnSpc>
                <a:spcPct val="90000"/>
              </a:lnSpc>
              <a:spcBef>
                <a:spcPts val="1000"/>
              </a:spcBef>
              <a:buFont typeface="Wingdings" panose="05000000000000000000" pitchFamily="2" charset="2"/>
              <a:buChar char="Ø"/>
            </a:pPr>
            <a:r>
              <a:rPr lang="en-US" sz="1200" cap="all" spc="200" dirty="0">
                <a:latin typeface="+mj-lt"/>
              </a:rPr>
              <a:t>More customers look for Product offers while shopping online</a:t>
            </a:r>
          </a:p>
          <a:p>
            <a:pPr marL="171450" indent="-171450">
              <a:lnSpc>
                <a:spcPct val="90000"/>
              </a:lnSpc>
              <a:spcBef>
                <a:spcPts val="1000"/>
              </a:spcBef>
              <a:buFont typeface="Wingdings" panose="05000000000000000000" pitchFamily="2" charset="2"/>
              <a:buChar char="Ø"/>
            </a:pPr>
            <a:r>
              <a:rPr lang="en-US" sz="1200" cap="all" spc="200" dirty="0">
                <a:latin typeface="+mj-lt"/>
              </a:rPr>
              <a:t>More than 60% of customer agree or strongly agree that complete information on listed seller and product being offered is important for purchase decision.</a:t>
            </a:r>
          </a:p>
          <a:p>
            <a:pPr marL="171450" indent="-171450">
              <a:lnSpc>
                <a:spcPct val="90000"/>
              </a:lnSpc>
              <a:spcBef>
                <a:spcPts val="1000"/>
              </a:spcBef>
              <a:buFont typeface="Wingdings" panose="05000000000000000000" pitchFamily="2" charset="2"/>
              <a:buChar char="Ø"/>
            </a:pPr>
            <a:r>
              <a:rPr lang="en-US" sz="1200" cap="all" spc="200" dirty="0">
                <a:latin typeface="+mj-lt"/>
              </a:rPr>
              <a:t>Most of the Customers strongly agree thinks that companies readiness to assist customer queries related to product is important factor in purchase decision.</a:t>
            </a:r>
          </a:p>
          <a:p>
            <a:pPr marL="171450" indent="-171450">
              <a:lnSpc>
                <a:spcPct val="90000"/>
              </a:lnSpc>
              <a:spcBef>
                <a:spcPts val="1000"/>
              </a:spcBef>
              <a:buFont typeface="Wingdings" panose="05000000000000000000" pitchFamily="2" charset="2"/>
              <a:buChar char="Ø"/>
            </a:pPr>
            <a:r>
              <a:rPr lang="en-US" sz="1200" cap="all" spc="200" dirty="0">
                <a:latin typeface="+mj-lt"/>
              </a:rPr>
              <a:t>Large portion of customers strongly agree that content on website must be easy to read and understand.</a:t>
            </a:r>
          </a:p>
          <a:p>
            <a:pPr marL="171450" indent="-171450">
              <a:lnSpc>
                <a:spcPct val="90000"/>
              </a:lnSpc>
              <a:spcBef>
                <a:spcPts val="1000"/>
              </a:spcBef>
              <a:buFont typeface="Wingdings" panose="05000000000000000000" pitchFamily="2" charset="2"/>
              <a:buChar char="Ø"/>
            </a:pPr>
            <a:r>
              <a:rPr lang="en-US" sz="1200" cap="all" spc="200" dirty="0">
                <a:latin typeface="+mj-lt"/>
              </a:rPr>
              <a:t>Customer strongly agree that information on similar product to highlighted on website for product comparison.</a:t>
            </a:r>
          </a:p>
          <a:p>
            <a:pPr marL="171450" indent="-171450">
              <a:lnSpc>
                <a:spcPct val="90000"/>
              </a:lnSpc>
              <a:spcBef>
                <a:spcPts val="1000"/>
              </a:spcBef>
              <a:buFont typeface="Wingdings" panose="05000000000000000000" pitchFamily="2" charset="2"/>
              <a:buChar char="Ø"/>
            </a:pPr>
            <a:r>
              <a:rPr lang="en-US" sz="1200" cap="all" spc="200" dirty="0">
                <a:latin typeface="+mj-lt"/>
              </a:rPr>
              <a:t>More than 90% of customer agree or strongly agree that all relevant information on listed products must be stated clearly.</a:t>
            </a:r>
          </a:p>
          <a:p>
            <a:pPr marL="171450" indent="-171450">
              <a:lnSpc>
                <a:spcPct val="90000"/>
              </a:lnSpc>
              <a:spcBef>
                <a:spcPts val="1000"/>
              </a:spcBef>
              <a:buFont typeface="Wingdings" panose="05000000000000000000" pitchFamily="2" charset="2"/>
              <a:buChar char="Ø"/>
            </a:pPr>
            <a:r>
              <a:rPr lang="en-US" sz="1200" cap="all" spc="200" dirty="0">
                <a:latin typeface="+mj-lt"/>
              </a:rPr>
              <a:t>Majority of people also think that Amazon.in tops the chart in terms of quickness purchase process compare to others.</a:t>
            </a:r>
          </a:p>
          <a:p>
            <a:pPr marL="171450" indent="-171450">
              <a:lnSpc>
                <a:spcPct val="90000"/>
              </a:lnSpc>
              <a:spcBef>
                <a:spcPts val="1000"/>
              </a:spcBef>
              <a:buFont typeface="Wingdings" panose="05000000000000000000" pitchFamily="2" charset="2"/>
              <a:buChar char="Ø"/>
            </a:pPr>
            <a:r>
              <a:rPr lang="en-US" sz="1200" cap="all" spc="200" dirty="0">
                <a:latin typeface="+mj-lt"/>
              </a:rPr>
              <a:t>Safe &amp; Speed delivery very much deciding factor in terms of purchase.</a:t>
            </a:r>
          </a:p>
          <a:p>
            <a:pPr marL="171450" indent="-171450">
              <a:lnSpc>
                <a:spcPct val="90000"/>
              </a:lnSpc>
              <a:spcBef>
                <a:spcPts val="1000"/>
              </a:spcBef>
              <a:buFont typeface="Wingdings" panose="05000000000000000000" pitchFamily="2" charset="2"/>
              <a:buChar char="Ø"/>
            </a:pPr>
            <a:r>
              <a:rPr lang="en-US" sz="1200" cap="all" spc="200" dirty="0">
                <a:latin typeface="+mj-lt"/>
              </a:rPr>
              <a:t>Most of the customer thinks that return &amp; replacement policy of e-seller is important factor for making purchase decision.</a:t>
            </a:r>
          </a:p>
          <a:p>
            <a:pPr marL="171450" indent="-171450">
              <a:lnSpc>
                <a:spcPct val="90000"/>
              </a:lnSpc>
              <a:spcBef>
                <a:spcPts val="1000"/>
              </a:spcBef>
              <a:buFont typeface="Wingdings" panose="05000000000000000000" pitchFamily="2" charset="2"/>
              <a:buChar char="Ø"/>
            </a:pPr>
            <a:r>
              <a:rPr lang="en-US" sz="1200" cap="all" spc="200" dirty="0">
                <a:latin typeface="+mj-lt"/>
              </a:rPr>
              <a:t>Around 83% customer pursue online shopping for Monetary Savings.</a:t>
            </a:r>
          </a:p>
          <a:p>
            <a:pPr marL="171450" indent="-171450">
              <a:lnSpc>
                <a:spcPct val="90000"/>
              </a:lnSpc>
              <a:spcBef>
                <a:spcPts val="1000"/>
              </a:spcBef>
              <a:buFont typeface="Wingdings" panose="05000000000000000000" pitchFamily="2" charset="2"/>
              <a:buChar char="Ø"/>
            </a:pPr>
            <a:r>
              <a:rPr lang="en-US" sz="1200" cap="all" spc="200" dirty="0">
                <a:latin typeface="+mj-lt"/>
              </a:rPr>
              <a:t>55.4% people strongly agree and 30.5% people agree that they prefer online shopping because they get value of money spent.</a:t>
            </a:r>
          </a:p>
        </p:txBody>
      </p:sp>
    </p:spTree>
    <p:extLst>
      <p:ext uri="{BB962C8B-B14F-4D97-AF65-F5344CB8AC3E}">
        <p14:creationId xmlns:p14="http://schemas.microsoft.com/office/powerpoint/2010/main" val="2132399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249339" y="193307"/>
            <a:ext cx="10058400" cy="914400"/>
          </a:xfrm>
        </p:spPr>
        <p:txBody>
          <a:bodyPr/>
          <a:lstStyle/>
          <a:p>
            <a:pPr algn="l"/>
            <a:r>
              <a:rPr lang="en-US" sz="3200" b="1" i="0" dirty="0">
                <a:solidFill>
                  <a:srgbClr val="000000"/>
                </a:solidFill>
                <a:effectLst/>
                <a:latin typeface="Helvetica Neue"/>
              </a:rPr>
              <a:t>Perceived Risks Analysis</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09886" y="1384561"/>
            <a:ext cx="1784352" cy="323328"/>
          </a:xfrm>
        </p:spPr>
        <p:txBody>
          <a:bodyPr/>
          <a:lstStyle/>
          <a:p>
            <a:r>
              <a:rPr lang="en-US" dirty="0"/>
              <a:t>Customer Retention Project</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13</a:t>
            </a:fld>
            <a:endParaRPr lang="en-US" dirty="0"/>
          </a:p>
        </p:txBody>
      </p:sp>
      <p:grpSp>
        <p:nvGrpSpPr>
          <p:cNvPr id="3" name="Group 2">
            <a:extLst>
              <a:ext uri="{FF2B5EF4-FFF2-40B4-BE49-F238E27FC236}">
                <a16:creationId xmlns:a16="http://schemas.microsoft.com/office/drawing/2014/main" id="{F7EE4998-3376-BBA6-FDFB-613C19F626BC}"/>
              </a:ext>
            </a:extLst>
          </p:cNvPr>
          <p:cNvGrpSpPr/>
          <p:nvPr/>
        </p:nvGrpSpPr>
        <p:grpSpPr>
          <a:xfrm>
            <a:off x="877824" y="872304"/>
            <a:ext cx="10935300" cy="2810473"/>
            <a:chOff x="877824" y="872304"/>
            <a:chExt cx="10935300" cy="2810473"/>
          </a:xfrm>
        </p:grpSpPr>
        <p:pic>
          <p:nvPicPr>
            <p:cNvPr id="10242" name="Picture 2">
              <a:extLst>
                <a:ext uri="{FF2B5EF4-FFF2-40B4-BE49-F238E27FC236}">
                  <a16:creationId xmlns:a16="http://schemas.microsoft.com/office/drawing/2014/main" id="{51E71056-CF6F-A48E-9B8B-EC2B6AB083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824" y="872304"/>
              <a:ext cx="5523098" cy="2810473"/>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E5C12C29-48A0-A356-D4BA-12AC196DC8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2272" y="872305"/>
              <a:ext cx="5390852" cy="255669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46" name="Picture 6">
            <a:extLst>
              <a:ext uri="{FF2B5EF4-FFF2-40B4-BE49-F238E27FC236}">
                <a16:creationId xmlns:a16="http://schemas.microsoft.com/office/drawing/2014/main" id="{E9FB9E49-243D-FD4C-C7B3-0B4EE8BAEA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1422" y="3831770"/>
            <a:ext cx="7239000" cy="2832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011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Test tubes with one test tube in orange with drops">
            <a:extLst>
              <a:ext uri="{FF2B5EF4-FFF2-40B4-BE49-F238E27FC236}">
                <a16:creationId xmlns:a16="http://schemas.microsoft.com/office/drawing/2014/main" id="{B085A606-2989-65E2-7F4F-7E3355B7763A}"/>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7948387" y="44448"/>
            <a:ext cx="4243613" cy="1006665"/>
          </a:xfrm>
        </p:spPr>
      </p:pic>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a:xfrm>
            <a:off x="1373342" y="315687"/>
            <a:ext cx="9969572" cy="642256"/>
          </a:xfrm>
        </p:spPr>
        <p:txBody>
          <a:bodyPr/>
          <a:lstStyle/>
          <a:p>
            <a:r>
              <a:rPr lang="en-US" sz="2400" dirty="0"/>
              <a:t>“</a:t>
            </a:r>
            <a:r>
              <a:rPr lang="en-US" sz="1800" b="1" i="0" dirty="0">
                <a:solidFill>
                  <a:srgbClr val="000000"/>
                </a:solidFill>
                <a:effectLst/>
                <a:latin typeface="Helvetica Neue"/>
              </a:rPr>
              <a:t>Perceived risks(UV)”  </a:t>
            </a:r>
            <a:r>
              <a:rPr lang="en-US" sz="1800" b="1" cap="none" dirty="0">
                <a:solidFill>
                  <a:srgbClr val="000000"/>
                </a:solidFill>
                <a:latin typeface="Helvetica Neue"/>
              </a:rPr>
              <a:t>O</a:t>
            </a:r>
            <a:r>
              <a:rPr lang="en-US" sz="1800" b="1" i="0" cap="none" dirty="0">
                <a:solidFill>
                  <a:srgbClr val="000000"/>
                </a:solidFill>
                <a:effectLst/>
                <a:latin typeface="Helvetica Neue"/>
              </a:rPr>
              <a:t>bservations</a:t>
            </a:r>
            <a:endParaRPr lang="en-US" sz="1800" dirty="0"/>
          </a:p>
        </p:txBody>
      </p:sp>
      <p:sp>
        <p:nvSpPr>
          <p:cNvPr id="10" name="Subtitle 9">
            <a:extLst>
              <a:ext uri="{FF2B5EF4-FFF2-40B4-BE49-F238E27FC236}">
                <a16:creationId xmlns:a16="http://schemas.microsoft.com/office/drawing/2014/main" id="{67D9C04C-425B-8D00-23BB-5E9C397029D3}"/>
              </a:ext>
            </a:extLst>
          </p:cNvPr>
          <p:cNvSpPr>
            <a:spLocks noGrp="1"/>
          </p:cNvSpPr>
          <p:nvPr>
            <p:ph type="subTitle" idx="1"/>
          </p:nvPr>
        </p:nvSpPr>
        <p:spPr>
          <a:xfrm>
            <a:off x="1808770" y="5665108"/>
            <a:ext cx="4809744" cy="1077686"/>
          </a:xfrm>
        </p:spPr>
        <p:txBody>
          <a:bodyPr/>
          <a:lstStyle/>
          <a:p>
            <a:pPr marL="171450" indent="-171450">
              <a:buFont typeface="Wingdings" panose="05000000000000000000" pitchFamily="2" charset="2"/>
              <a:buChar char="§"/>
            </a:pPr>
            <a:r>
              <a:rPr lang="en-US" sz="1400" b="1" dirty="0">
                <a:effectLst>
                  <a:outerShdw blurRad="38100" dist="38100" dir="2700000" algn="tl">
                    <a:srgbClr val="000000">
                      <a:alpha val="43137"/>
                    </a:srgbClr>
                  </a:outerShdw>
                </a:effectLst>
              </a:rPr>
              <a:t>Feature_risk</a:t>
            </a:r>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a:xfrm rot="16200000">
            <a:off x="-309886" y="1250691"/>
            <a:ext cx="1784352" cy="591068"/>
          </a:xfrm>
        </p:spPr>
        <p:txBody>
          <a:bodyPr/>
          <a:lstStyle/>
          <a:p>
            <a:r>
              <a:rPr lang="en-US" dirty="0"/>
              <a:t>Customer Retention Project</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14</a:t>
            </a:fld>
            <a:endParaRPr lang="en-US" dirty="0"/>
          </a:p>
        </p:txBody>
      </p:sp>
      <p:sp>
        <p:nvSpPr>
          <p:cNvPr id="6" name="TextBox 5">
            <a:extLst>
              <a:ext uri="{FF2B5EF4-FFF2-40B4-BE49-F238E27FC236}">
                <a16:creationId xmlns:a16="http://schemas.microsoft.com/office/drawing/2014/main" id="{B1FA1F5A-5FA1-75AD-79AD-7A59C7B7D93F}"/>
              </a:ext>
            </a:extLst>
          </p:cNvPr>
          <p:cNvSpPr txBox="1"/>
          <p:nvPr/>
        </p:nvSpPr>
        <p:spPr>
          <a:xfrm>
            <a:off x="1121230" y="1284515"/>
            <a:ext cx="10983684" cy="2395528"/>
          </a:xfrm>
          <a:prstGeom prst="rect">
            <a:avLst/>
          </a:prstGeom>
          <a:noFill/>
        </p:spPr>
        <p:txBody>
          <a:bodyPr wrap="square">
            <a:spAutoFit/>
          </a:bodyPr>
          <a:lstStyle/>
          <a:p>
            <a:pPr marL="171450" indent="-171450">
              <a:lnSpc>
                <a:spcPct val="90000"/>
              </a:lnSpc>
              <a:spcBef>
                <a:spcPts val="1000"/>
              </a:spcBef>
              <a:buFont typeface="Wingdings" panose="05000000000000000000" pitchFamily="2" charset="2"/>
              <a:buChar char="Ø"/>
            </a:pPr>
            <a:r>
              <a:rPr lang="en-US" sz="1200" cap="all" spc="200" dirty="0">
                <a:latin typeface="+mj-lt"/>
              </a:rPr>
              <a:t>Customers seem to be more loyal to amazon, flipkart and paytm as even though many of them have given negative remarks about them still they would recommend these platforms to their friend</a:t>
            </a:r>
          </a:p>
          <a:p>
            <a:pPr marL="171450" indent="-171450">
              <a:lnSpc>
                <a:spcPct val="90000"/>
              </a:lnSpc>
              <a:spcBef>
                <a:spcPts val="1000"/>
              </a:spcBef>
              <a:buFont typeface="Wingdings" panose="05000000000000000000" pitchFamily="2" charset="2"/>
              <a:buChar char="Ø"/>
            </a:pPr>
            <a:r>
              <a:rPr lang="en-US" sz="1200" cap="all" spc="200" dirty="0">
                <a:latin typeface="+mj-lt"/>
              </a:rPr>
              <a:t>Majority of customer trust Amazon.in followed by Flipkart.in over Security of their financial information.</a:t>
            </a:r>
          </a:p>
          <a:p>
            <a:pPr marL="171450" indent="-171450">
              <a:lnSpc>
                <a:spcPct val="90000"/>
              </a:lnSpc>
              <a:spcBef>
                <a:spcPts val="1000"/>
              </a:spcBef>
              <a:buFont typeface="Wingdings" panose="05000000000000000000" pitchFamily="2" charset="2"/>
              <a:buChar char="Ø"/>
            </a:pPr>
            <a:endParaRPr lang="en-US" sz="1200" cap="all" spc="200" dirty="0">
              <a:latin typeface="+mj-lt"/>
            </a:endParaRPr>
          </a:p>
          <a:p>
            <a:pPr marL="171450" indent="-171450">
              <a:lnSpc>
                <a:spcPct val="90000"/>
              </a:lnSpc>
              <a:spcBef>
                <a:spcPts val="1000"/>
              </a:spcBef>
              <a:buFont typeface="Wingdings" panose="05000000000000000000" pitchFamily="2" charset="2"/>
              <a:buChar char="Ø"/>
            </a:pPr>
            <a:r>
              <a:rPr lang="en-US" sz="1200" cap="all" spc="200" dirty="0">
                <a:latin typeface="+mj-lt"/>
              </a:rPr>
              <a:t>Another most common reason to abandon purchase decision is promo code not applicable on particular product. Followed by next most common reason is change in price.</a:t>
            </a:r>
          </a:p>
          <a:p>
            <a:pPr marL="171450" indent="-171450">
              <a:lnSpc>
                <a:spcPct val="90000"/>
              </a:lnSpc>
              <a:spcBef>
                <a:spcPts val="1000"/>
              </a:spcBef>
              <a:buFont typeface="Wingdings" panose="05000000000000000000" pitchFamily="2" charset="2"/>
              <a:buChar char="Ø"/>
            </a:pPr>
            <a:endParaRPr lang="en-US" sz="1200" cap="all" spc="200" dirty="0">
              <a:latin typeface="+mj-lt"/>
            </a:endParaRPr>
          </a:p>
          <a:p>
            <a:pPr marL="171450" indent="-171450">
              <a:lnSpc>
                <a:spcPct val="90000"/>
              </a:lnSpc>
              <a:spcBef>
                <a:spcPts val="1000"/>
              </a:spcBef>
              <a:buFont typeface="Wingdings" panose="05000000000000000000" pitchFamily="2" charset="2"/>
              <a:buChar char="Ø"/>
            </a:pPr>
            <a:r>
              <a:rPr lang="en-US" sz="1200" cap="all" spc="200" dirty="0">
                <a:latin typeface="+mj-lt"/>
              </a:rPr>
              <a:t>we can conclude that 84% customer abandon cart due to cost &amp; discount tradeoff</a:t>
            </a:r>
          </a:p>
        </p:txBody>
      </p:sp>
    </p:spTree>
    <p:extLst>
      <p:ext uri="{BB962C8B-B14F-4D97-AF65-F5344CB8AC3E}">
        <p14:creationId xmlns:p14="http://schemas.microsoft.com/office/powerpoint/2010/main" val="2631929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649224" y="0"/>
            <a:ext cx="6331463" cy="762000"/>
          </a:xfrm>
        </p:spPr>
        <p:txBody>
          <a:bodyPr/>
          <a:lstStyle/>
          <a:p>
            <a:pPr algn="l"/>
            <a:r>
              <a:rPr lang="en-US" sz="3200" b="1" i="0" dirty="0">
                <a:solidFill>
                  <a:srgbClr val="000000"/>
                </a:solidFill>
                <a:effectLst/>
                <a:latin typeface="Helvetica Neue"/>
              </a:rPr>
              <a:t>Customer Analysis</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09886" y="1384561"/>
            <a:ext cx="1784352" cy="323328"/>
          </a:xfrm>
        </p:spPr>
        <p:txBody>
          <a:bodyPr/>
          <a:lstStyle/>
          <a:p>
            <a:r>
              <a:rPr lang="en-US" dirty="0"/>
              <a:t>Customer Retention Project</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15</a:t>
            </a:fld>
            <a:endParaRPr lang="en-US" dirty="0"/>
          </a:p>
        </p:txBody>
      </p:sp>
      <p:pic>
        <p:nvPicPr>
          <p:cNvPr id="5122" name="Picture 2">
            <a:extLst>
              <a:ext uri="{FF2B5EF4-FFF2-40B4-BE49-F238E27FC236}">
                <a16:creationId xmlns:a16="http://schemas.microsoft.com/office/drawing/2014/main" id="{063141EC-CA27-D8CE-9629-675C7215DC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314" y="37726"/>
            <a:ext cx="5649685" cy="682027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2ED9EF2F-0B50-998F-46FE-ADB4368E0F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954" y="1669502"/>
            <a:ext cx="5841423" cy="2887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2548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Test tubes with one test tube in orange with drops">
            <a:extLst>
              <a:ext uri="{FF2B5EF4-FFF2-40B4-BE49-F238E27FC236}">
                <a16:creationId xmlns:a16="http://schemas.microsoft.com/office/drawing/2014/main" id="{B085A606-2989-65E2-7F4F-7E3355B7763A}"/>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7948387" y="44448"/>
            <a:ext cx="4243613" cy="1006665"/>
          </a:xfrm>
        </p:spPr>
      </p:pic>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a:xfrm>
            <a:off x="1373342" y="315687"/>
            <a:ext cx="9969572" cy="642256"/>
          </a:xfrm>
        </p:spPr>
        <p:txBody>
          <a:bodyPr/>
          <a:lstStyle/>
          <a:p>
            <a:r>
              <a:rPr lang="en-US" sz="2400" dirty="0"/>
              <a:t>“</a:t>
            </a:r>
            <a:r>
              <a:rPr lang="en-US" sz="1800" b="1" i="0" dirty="0">
                <a:solidFill>
                  <a:srgbClr val="000000"/>
                </a:solidFill>
                <a:effectLst/>
                <a:latin typeface="Helvetica Neue"/>
              </a:rPr>
              <a:t>customer” </a:t>
            </a:r>
            <a:r>
              <a:rPr lang="en-US" sz="1800" b="1" cap="none" dirty="0">
                <a:solidFill>
                  <a:srgbClr val="000000"/>
                </a:solidFill>
                <a:latin typeface="Helvetica Neue"/>
              </a:rPr>
              <a:t>O</a:t>
            </a:r>
            <a:r>
              <a:rPr lang="en-US" sz="1800" b="1" i="0" cap="none" dirty="0">
                <a:solidFill>
                  <a:srgbClr val="000000"/>
                </a:solidFill>
                <a:effectLst/>
                <a:latin typeface="Helvetica Neue"/>
              </a:rPr>
              <a:t>bservations</a:t>
            </a:r>
            <a:endParaRPr lang="en-US" sz="1800" dirty="0"/>
          </a:p>
        </p:txBody>
      </p:sp>
      <p:sp>
        <p:nvSpPr>
          <p:cNvPr id="10" name="Subtitle 9">
            <a:extLst>
              <a:ext uri="{FF2B5EF4-FFF2-40B4-BE49-F238E27FC236}">
                <a16:creationId xmlns:a16="http://schemas.microsoft.com/office/drawing/2014/main" id="{67D9C04C-425B-8D00-23BB-5E9C397029D3}"/>
              </a:ext>
            </a:extLst>
          </p:cNvPr>
          <p:cNvSpPr>
            <a:spLocks noGrp="1"/>
          </p:cNvSpPr>
          <p:nvPr>
            <p:ph type="subTitle" idx="1"/>
          </p:nvPr>
        </p:nvSpPr>
        <p:spPr>
          <a:xfrm>
            <a:off x="1808770" y="5665108"/>
            <a:ext cx="4809744" cy="1077686"/>
          </a:xfrm>
        </p:spPr>
        <p:txBody>
          <a:bodyPr/>
          <a:lstStyle/>
          <a:p>
            <a:pPr marL="171450" indent="-171450">
              <a:buFont typeface="Wingdings" panose="05000000000000000000" pitchFamily="2" charset="2"/>
              <a:buChar char="§"/>
            </a:pPr>
            <a:r>
              <a:rPr lang="en-US" sz="1400" b="1" dirty="0">
                <a:effectLst>
                  <a:outerShdw blurRad="38100" dist="38100" dir="2700000" algn="tl">
                    <a:srgbClr val="000000">
                      <a:alpha val="43137"/>
                    </a:srgbClr>
                  </a:outerShdw>
                </a:effectLst>
              </a:rPr>
              <a:t>Feature_Customer</a:t>
            </a:r>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a:xfrm rot="16200000">
            <a:off x="-309886" y="1250691"/>
            <a:ext cx="1784352" cy="591068"/>
          </a:xfrm>
        </p:spPr>
        <p:txBody>
          <a:bodyPr/>
          <a:lstStyle/>
          <a:p>
            <a:r>
              <a:rPr lang="en-US" dirty="0"/>
              <a:t>Customer Retention Project</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16</a:t>
            </a:fld>
            <a:endParaRPr lang="en-US" dirty="0"/>
          </a:p>
        </p:txBody>
      </p:sp>
      <p:sp>
        <p:nvSpPr>
          <p:cNvPr id="6" name="TextBox 5">
            <a:extLst>
              <a:ext uri="{FF2B5EF4-FFF2-40B4-BE49-F238E27FC236}">
                <a16:creationId xmlns:a16="http://schemas.microsoft.com/office/drawing/2014/main" id="{B1FA1F5A-5FA1-75AD-79AD-7A59C7B7D93F}"/>
              </a:ext>
            </a:extLst>
          </p:cNvPr>
          <p:cNvSpPr txBox="1"/>
          <p:nvPr/>
        </p:nvSpPr>
        <p:spPr>
          <a:xfrm>
            <a:off x="1126672" y="1284515"/>
            <a:ext cx="10983684" cy="2063129"/>
          </a:xfrm>
          <a:prstGeom prst="rect">
            <a:avLst/>
          </a:prstGeom>
          <a:noFill/>
        </p:spPr>
        <p:txBody>
          <a:bodyPr wrap="square">
            <a:spAutoFit/>
          </a:bodyPr>
          <a:lstStyle/>
          <a:p>
            <a:pPr marL="171450" indent="-171450">
              <a:lnSpc>
                <a:spcPct val="90000"/>
              </a:lnSpc>
              <a:spcBef>
                <a:spcPts val="1000"/>
              </a:spcBef>
              <a:buFont typeface="Wingdings" panose="05000000000000000000" pitchFamily="2" charset="2"/>
              <a:buChar char="Ø"/>
            </a:pPr>
            <a:r>
              <a:rPr lang="en-US" sz="1200" cap="all" spc="200" dirty="0">
                <a:latin typeface="+mj-lt"/>
              </a:rPr>
              <a:t>Most Online Shopping Customer belong to Metro Cities. and most of them are FeMale customer</a:t>
            </a:r>
          </a:p>
          <a:p>
            <a:pPr marL="171450" indent="-171450">
              <a:lnSpc>
                <a:spcPct val="90000"/>
              </a:lnSpc>
              <a:spcBef>
                <a:spcPts val="1000"/>
              </a:spcBef>
              <a:buFont typeface="Wingdings" panose="05000000000000000000" pitchFamily="2" charset="2"/>
              <a:buChar char="Ø"/>
            </a:pPr>
            <a:r>
              <a:rPr lang="en-US" sz="1200" cap="all" spc="200" dirty="0">
                <a:latin typeface="+mj-lt"/>
              </a:rPr>
              <a:t>We can conclude that in Metro city like Delhi, Male have more tendency of online shopping. So shopping platform can target this population in marketing.</a:t>
            </a:r>
          </a:p>
          <a:p>
            <a:pPr marL="171450" indent="-171450">
              <a:lnSpc>
                <a:spcPct val="90000"/>
              </a:lnSpc>
              <a:spcBef>
                <a:spcPts val="1000"/>
              </a:spcBef>
              <a:buFont typeface="Wingdings" panose="05000000000000000000" pitchFamily="2" charset="2"/>
              <a:buChar char="Ø"/>
            </a:pPr>
            <a:r>
              <a:rPr lang="en-US" sz="1200" cap="all" spc="200" dirty="0">
                <a:latin typeface="+mj-lt"/>
              </a:rPr>
              <a:t>In Tier 2 &amp; 3 Cities Majority of online shopping customers are Females.</a:t>
            </a:r>
          </a:p>
          <a:p>
            <a:pPr marL="171450" indent="-171450">
              <a:lnSpc>
                <a:spcPct val="90000"/>
              </a:lnSpc>
              <a:spcBef>
                <a:spcPts val="1000"/>
              </a:spcBef>
              <a:buFont typeface="Wingdings" panose="05000000000000000000" pitchFamily="2" charset="2"/>
              <a:buChar char="Ø"/>
            </a:pPr>
            <a:r>
              <a:rPr lang="en-US" sz="1200" cap="all" spc="200" dirty="0">
                <a:latin typeface="+mj-lt"/>
              </a:rPr>
              <a:t>We can target these customer population in these cities.</a:t>
            </a:r>
          </a:p>
          <a:p>
            <a:pPr marL="171450" indent="-171450">
              <a:lnSpc>
                <a:spcPct val="90000"/>
              </a:lnSpc>
              <a:spcBef>
                <a:spcPts val="1000"/>
              </a:spcBef>
              <a:buFont typeface="Wingdings" panose="05000000000000000000" pitchFamily="2" charset="2"/>
              <a:buChar char="Ø"/>
            </a:pPr>
            <a:r>
              <a:rPr lang="en-US" sz="1200" cap="all" spc="200" dirty="0">
                <a:latin typeface="+mj-lt"/>
              </a:rPr>
              <a:t>Highest number of people have been shopping online for above 4 years except for the age group below 20 years and above 50 years.</a:t>
            </a:r>
          </a:p>
          <a:p>
            <a:pPr marL="171450" indent="-171450">
              <a:lnSpc>
                <a:spcPct val="90000"/>
              </a:lnSpc>
              <a:spcBef>
                <a:spcPts val="1000"/>
              </a:spcBef>
              <a:buFont typeface="Wingdings" panose="05000000000000000000" pitchFamily="2" charset="2"/>
              <a:buChar char="Ø"/>
            </a:pPr>
            <a:r>
              <a:rPr lang="en-US" sz="1200" cap="all" spc="200" dirty="0">
                <a:latin typeface="+mj-lt"/>
              </a:rPr>
              <a:t>People who are shopping online for 1-2 years does not include teenagers and elder people.</a:t>
            </a:r>
          </a:p>
        </p:txBody>
      </p:sp>
    </p:spTree>
    <p:extLst>
      <p:ext uri="{BB962C8B-B14F-4D97-AF65-F5344CB8AC3E}">
        <p14:creationId xmlns:p14="http://schemas.microsoft.com/office/powerpoint/2010/main" val="2370268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249339" y="193307"/>
            <a:ext cx="10058400" cy="914400"/>
          </a:xfrm>
        </p:spPr>
        <p:txBody>
          <a:bodyPr/>
          <a:lstStyle/>
          <a:p>
            <a:pPr algn="l"/>
            <a:r>
              <a:rPr lang="en-US" sz="3200" b="1" i="0" dirty="0">
                <a:solidFill>
                  <a:srgbClr val="000000"/>
                </a:solidFill>
                <a:effectLst/>
                <a:latin typeface="Helvetica Neue"/>
              </a:rPr>
              <a:t>Other factor Analysis</a:t>
            </a:r>
            <a:br>
              <a:rPr lang="en-US" sz="3600" b="1" i="0" dirty="0">
                <a:solidFill>
                  <a:srgbClr val="000000"/>
                </a:solidFill>
                <a:effectLst/>
                <a:latin typeface="Helvetica Neue"/>
              </a:rPr>
            </a:br>
            <a:r>
              <a:rPr lang="en-US" sz="1200" b="1" i="0" dirty="0">
                <a:solidFill>
                  <a:srgbClr val="000000"/>
                </a:solidFill>
                <a:effectLst/>
                <a:latin typeface="Helvetica Neue"/>
              </a:rPr>
              <a:t>service quality, system quality, information quality, trust and net benefit.</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09886" y="1384561"/>
            <a:ext cx="1784352" cy="323328"/>
          </a:xfrm>
        </p:spPr>
        <p:txBody>
          <a:bodyPr/>
          <a:lstStyle/>
          <a:p>
            <a:r>
              <a:rPr lang="en-US" dirty="0"/>
              <a:t>Customer Retention Project</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17</a:t>
            </a:fld>
            <a:endParaRPr lang="en-US" dirty="0"/>
          </a:p>
        </p:txBody>
      </p:sp>
      <p:pic>
        <p:nvPicPr>
          <p:cNvPr id="9218" name="Picture 2">
            <a:extLst>
              <a:ext uri="{FF2B5EF4-FFF2-40B4-BE49-F238E27FC236}">
                <a16:creationId xmlns:a16="http://schemas.microsoft.com/office/drawing/2014/main" id="{7EE81FD6-A150-DC7C-60FB-AEA1883A96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224" y="4314285"/>
            <a:ext cx="4943736" cy="2350408"/>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a:extLst>
              <a:ext uri="{FF2B5EF4-FFF2-40B4-BE49-F238E27FC236}">
                <a16:creationId xmlns:a16="http://schemas.microsoft.com/office/drawing/2014/main" id="{C9B3F70F-7C47-51A9-DFFE-B3130922C3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1026" y="3792400"/>
            <a:ext cx="3208675" cy="2983651"/>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D4964ACF-F056-51FE-FAC5-30C26834A273}"/>
              </a:ext>
            </a:extLst>
          </p:cNvPr>
          <p:cNvGrpSpPr/>
          <p:nvPr/>
        </p:nvGrpSpPr>
        <p:grpSpPr>
          <a:xfrm>
            <a:off x="1324383" y="729807"/>
            <a:ext cx="10672406" cy="5934886"/>
            <a:chOff x="1324383" y="729807"/>
            <a:chExt cx="10672406" cy="5934886"/>
          </a:xfrm>
        </p:grpSpPr>
        <p:pic>
          <p:nvPicPr>
            <p:cNvPr id="9222" name="Picture 6">
              <a:extLst>
                <a:ext uri="{FF2B5EF4-FFF2-40B4-BE49-F238E27FC236}">
                  <a16:creationId xmlns:a16="http://schemas.microsoft.com/office/drawing/2014/main" id="{5C3815CA-85B2-6930-73D6-D7F66AD9CE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4324" y="729807"/>
              <a:ext cx="2873795" cy="2765706"/>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EBC6761C-E583-B60B-D9B0-EB25281D39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4383" y="733488"/>
              <a:ext cx="3254148" cy="2848374"/>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a:extLst>
                <a:ext uri="{FF2B5EF4-FFF2-40B4-BE49-F238E27FC236}">
                  <a16:creationId xmlns:a16="http://schemas.microsoft.com/office/drawing/2014/main" id="{CBD5672D-63F4-FBE1-A062-449F2A813B0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88114" y="775789"/>
              <a:ext cx="3208675" cy="2748099"/>
            </a:xfrm>
            <a:prstGeom prst="rect">
              <a:avLst/>
            </a:prstGeom>
            <a:noFill/>
            <a:extLst>
              <a:ext uri="{909E8E84-426E-40DD-AFC4-6F175D3DCCD1}">
                <a14:hiddenFill xmlns:a14="http://schemas.microsoft.com/office/drawing/2010/main">
                  <a:solidFill>
                    <a:srgbClr val="FFFFFF"/>
                  </a:solidFill>
                </a14:hiddenFill>
              </a:ext>
            </a:extLst>
          </p:spPr>
        </p:pic>
        <p:pic>
          <p:nvPicPr>
            <p:cNvPr id="9230" name="Picture 14">
              <a:extLst>
                <a:ext uri="{FF2B5EF4-FFF2-40B4-BE49-F238E27FC236}">
                  <a16:creationId xmlns:a16="http://schemas.microsoft.com/office/drawing/2014/main" id="{A597CF8C-8C69-905C-D663-09250A2F450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09965" y="4273878"/>
              <a:ext cx="2778154" cy="239081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29472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Test tubes with one test tube in orange with drops">
            <a:extLst>
              <a:ext uri="{FF2B5EF4-FFF2-40B4-BE49-F238E27FC236}">
                <a16:creationId xmlns:a16="http://schemas.microsoft.com/office/drawing/2014/main" id="{B085A606-2989-65E2-7F4F-7E3355B7763A}"/>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7948387" y="44448"/>
            <a:ext cx="4243613" cy="1006665"/>
          </a:xfrm>
        </p:spPr>
      </p:pic>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a:xfrm>
            <a:off x="1373342" y="315687"/>
            <a:ext cx="9969572" cy="642256"/>
          </a:xfrm>
        </p:spPr>
        <p:txBody>
          <a:bodyPr/>
          <a:lstStyle/>
          <a:p>
            <a:pPr>
              <a:lnSpc>
                <a:spcPct val="100000"/>
              </a:lnSpc>
            </a:pPr>
            <a:br>
              <a:rPr lang="en-US" sz="2400" dirty="0"/>
            </a:br>
            <a:br>
              <a:rPr lang="en-US" sz="2400" dirty="0"/>
            </a:br>
            <a:br>
              <a:rPr lang="en-US" sz="2400" dirty="0"/>
            </a:br>
            <a:r>
              <a:rPr lang="en-US" sz="1800" dirty="0"/>
              <a:t>“</a:t>
            </a:r>
            <a:r>
              <a:rPr lang="en-US" sz="1800" b="1" i="0" dirty="0">
                <a:solidFill>
                  <a:srgbClr val="000000"/>
                </a:solidFill>
                <a:effectLst/>
                <a:latin typeface="Helvetica Neue"/>
              </a:rPr>
              <a:t>Other Factors”</a:t>
            </a:r>
            <a:r>
              <a:rPr lang="en-US" sz="1800" b="1" cap="none" dirty="0">
                <a:solidFill>
                  <a:srgbClr val="000000"/>
                </a:solidFill>
                <a:latin typeface="Helvetica Neue"/>
              </a:rPr>
              <a:t>O</a:t>
            </a:r>
            <a:r>
              <a:rPr lang="en-US" sz="1800" b="1" i="0" cap="none" dirty="0">
                <a:solidFill>
                  <a:srgbClr val="000000"/>
                </a:solidFill>
                <a:effectLst/>
                <a:latin typeface="Helvetica Neue"/>
              </a:rPr>
              <a:t>bservations</a:t>
            </a:r>
            <a:br>
              <a:rPr lang="en-US" sz="2000" b="1" i="0" cap="none" dirty="0">
                <a:solidFill>
                  <a:srgbClr val="000000"/>
                </a:solidFill>
                <a:effectLst/>
                <a:latin typeface="Helvetica Neue"/>
              </a:rPr>
            </a:br>
            <a:r>
              <a:rPr lang="en-US" sz="1400" i="0" cap="none" dirty="0">
                <a:solidFill>
                  <a:srgbClr val="000000"/>
                </a:solidFill>
                <a:effectLst>
                  <a:outerShdw blurRad="38100" dist="38100" dir="2700000" algn="tl">
                    <a:srgbClr val="000000">
                      <a:alpha val="43137"/>
                    </a:srgbClr>
                  </a:outerShdw>
                </a:effectLst>
                <a:latin typeface="Helvetica Neue"/>
              </a:rPr>
              <a:t>service quality, system quality, information quality, trust and net benefit.</a:t>
            </a:r>
            <a:endParaRPr lang="en-US" sz="1400" dirty="0">
              <a:effectLst>
                <a:outerShdw blurRad="38100" dist="38100" dir="2700000" algn="tl">
                  <a:srgbClr val="000000">
                    <a:alpha val="43137"/>
                  </a:srgbClr>
                </a:outerShdw>
              </a:effectLst>
            </a:endParaRPr>
          </a:p>
        </p:txBody>
      </p:sp>
      <p:sp>
        <p:nvSpPr>
          <p:cNvPr id="10" name="Subtitle 9">
            <a:extLst>
              <a:ext uri="{FF2B5EF4-FFF2-40B4-BE49-F238E27FC236}">
                <a16:creationId xmlns:a16="http://schemas.microsoft.com/office/drawing/2014/main" id="{67D9C04C-425B-8D00-23BB-5E9C397029D3}"/>
              </a:ext>
            </a:extLst>
          </p:cNvPr>
          <p:cNvSpPr>
            <a:spLocks noGrp="1"/>
          </p:cNvSpPr>
          <p:nvPr>
            <p:ph type="subTitle" idx="1"/>
          </p:nvPr>
        </p:nvSpPr>
        <p:spPr>
          <a:xfrm>
            <a:off x="1808770" y="5665108"/>
            <a:ext cx="4809744" cy="1077686"/>
          </a:xfrm>
        </p:spPr>
        <p:txBody>
          <a:bodyPr/>
          <a:lstStyle/>
          <a:p>
            <a:pPr marL="171450" indent="-171450">
              <a:buFont typeface="Wingdings" panose="05000000000000000000" pitchFamily="2" charset="2"/>
              <a:buChar char="§"/>
            </a:pPr>
            <a:r>
              <a:rPr lang="en-US" sz="1400" b="1" dirty="0">
                <a:effectLst>
                  <a:outerShdw blurRad="38100" dist="38100" dir="2700000" algn="tl">
                    <a:srgbClr val="000000">
                      <a:alpha val="43137"/>
                    </a:srgbClr>
                  </a:outerShdw>
                </a:effectLst>
              </a:rPr>
              <a:t>Feature_majorfactors</a:t>
            </a:r>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a:xfrm rot="16200000">
            <a:off x="-309886" y="1250691"/>
            <a:ext cx="1784352" cy="591068"/>
          </a:xfrm>
        </p:spPr>
        <p:txBody>
          <a:bodyPr/>
          <a:lstStyle/>
          <a:p>
            <a:r>
              <a:rPr lang="en-US" dirty="0"/>
              <a:t>Customer Retention Project</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18</a:t>
            </a:fld>
            <a:endParaRPr lang="en-US" dirty="0"/>
          </a:p>
        </p:txBody>
      </p:sp>
      <p:sp>
        <p:nvSpPr>
          <p:cNvPr id="6" name="TextBox 5">
            <a:extLst>
              <a:ext uri="{FF2B5EF4-FFF2-40B4-BE49-F238E27FC236}">
                <a16:creationId xmlns:a16="http://schemas.microsoft.com/office/drawing/2014/main" id="{B1FA1F5A-5FA1-75AD-79AD-7A59C7B7D93F}"/>
              </a:ext>
            </a:extLst>
          </p:cNvPr>
          <p:cNvSpPr txBox="1"/>
          <p:nvPr/>
        </p:nvSpPr>
        <p:spPr>
          <a:xfrm>
            <a:off x="1121230" y="1284515"/>
            <a:ext cx="10983684" cy="1934889"/>
          </a:xfrm>
          <a:prstGeom prst="rect">
            <a:avLst/>
          </a:prstGeom>
          <a:noFill/>
        </p:spPr>
        <p:txBody>
          <a:bodyPr wrap="square">
            <a:spAutoFit/>
          </a:bodyPr>
          <a:lstStyle/>
          <a:p>
            <a:pPr marL="171450" indent="-171450">
              <a:lnSpc>
                <a:spcPct val="90000"/>
              </a:lnSpc>
              <a:spcBef>
                <a:spcPts val="1000"/>
              </a:spcBef>
              <a:buFont typeface="Wingdings" panose="05000000000000000000" pitchFamily="2" charset="2"/>
              <a:buChar char="Ø"/>
            </a:pPr>
            <a:r>
              <a:rPr lang="en-US" sz="1200" cap="all" spc="200" dirty="0">
                <a:latin typeface="+mj-lt"/>
              </a:rPr>
              <a:t>Most of people want shorter delivery time frame, majority customer agree that Paytm.com takes longest time for delivery compare to others.</a:t>
            </a:r>
          </a:p>
          <a:p>
            <a:pPr marL="171450" indent="-171450">
              <a:lnSpc>
                <a:spcPct val="90000"/>
              </a:lnSpc>
              <a:spcBef>
                <a:spcPts val="1000"/>
              </a:spcBef>
              <a:buFont typeface="Wingdings" panose="05000000000000000000" pitchFamily="2" charset="2"/>
              <a:buChar char="Ø"/>
            </a:pPr>
            <a:r>
              <a:rPr lang="en-US" sz="1200" cap="all" spc="200" dirty="0">
                <a:latin typeface="+mj-lt"/>
              </a:rPr>
              <a:t>50.2% Customer strongly agree &amp; 36.4% customer agree that for good online shopping complete and relevant product information.</a:t>
            </a:r>
          </a:p>
          <a:p>
            <a:pPr marL="171450" indent="-171450">
              <a:lnSpc>
                <a:spcPct val="90000"/>
              </a:lnSpc>
              <a:spcBef>
                <a:spcPts val="1000"/>
              </a:spcBef>
              <a:buFont typeface="Wingdings" panose="05000000000000000000" pitchFamily="2" charset="2"/>
              <a:buChar char="Ø"/>
            </a:pPr>
            <a:r>
              <a:rPr lang="en-US" sz="1200" cap="all" spc="200" dirty="0">
                <a:latin typeface="+mj-lt"/>
              </a:rPr>
              <a:t>49.4% customer strongly agree and 29.7% customer agree that displaying quality information on website helps in decision making in turn improves customer satisfaction.</a:t>
            </a:r>
          </a:p>
          <a:p>
            <a:pPr marL="171450" indent="-171450">
              <a:lnSpc>
                <a:spcPct val="90000"/>
              </a:lnSpc>
              <a:spcBef>
                <a:spcPts val="1000"/>
              </a:spcBef>
              <a:buFont typeface="Wingdings" panose="05000000000000000000" pitchFamily="2" charset="2"/>
              <a:buChar char="Ø"/>
            </a:pPr>
            <a:r>
              <a:rPr lang="en-US" sz="1200" cap="all" spc="200" dirty="0">
                <a:latin typeface="+mj-lt"/>
              </a:rPr>
              <a:t>70.3 % customer strongly agree and 16.7 % customer agree that website should be user friendly.</a:t>
            </a:r>
          </a:p>
          <a:p>
            <a:pPr marL="171450" indent="-171450">
              <a:lnSpc>
                <a:spcPct val="90000"/>
              </a:lnSpc>
              <a:spcBef>
                <a:spcPts val="1000"/>
              </a:spcBef>
              <a:buFont typeface="Wingdings" panose="05000000000000000000" pitchFamily="2" charset="2"/>
              <a:buChar char="Ø"/>
            </a:pPr>
            <a:r>
              <a:rPr lang="en-US" sz="1200" cap="all" spc="200" dirty="0">
                <a:latin typeface="+mj-lt"/>
              </a:rPr>
              <a:t>52.4% of customers strongly agree that website should be easy for navigation..</a:t>
            </a:r>
          </a:p>
        </p:txBody>
      </p:sp>
    </p:spTree>
    <p:extLst>
      <p:ext uri="{BB962C8B-B14F-4D97-AF65-F5344CB8AC3E}">
        <p14:creationId xmlns:p14="http://schemas.microsoft.com/office/powerpoint/2010/main" val="4131149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249339" y="193307"/>
            <a:ext cx="10058400" cy="914400"/>
          </a:xfrm>
        </p:spPr>
        <p:txBody>
          <a:bodyPr/>
          <a:lstStyle/>
          <a:p>
            <a:pPr algn="l"/>
            <a:r>
              <a:rPr lang="en-US" sz="3200" b="1" i="0" dirty="0">
                <a:solidFill>
                  <a:srgbClr val="000000"/>
                </a:solidFill>
                <a:effectLst/>
                <a:latin typeface="Helvetica Neue"/>
              </a:rPr>
              <a:t>Correlation with HV </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09886" y="1384561"/>
            <a:ext cx="1784352" cy="323328"/>
          </a:xfrm>
        </p:spPr>
        <p:txBody>
          <a:bodyPr/>
          <a:lstStyle/>
          <a:p>
            <a:r>
              <a:rPr lang="en-US" dirty="0"/>
              <a:t>Customer Retention Project</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19</a:t>
            </a:fld>
            <a:endParaRPr lang="en-US" dirty="0"/>
          </a:p>
        </p:txBody>
      </p:sp>
      <p:pic>
        <p:nvPicPr>
          <p:cNvPr id="8194" name="Picture 2">
            <a:extLst>
              <a:ext uri="{FF2B5EF4-FFF2-40B4-BE49-F238E27FC236}">
                <a16:creationId xmlns:a16="http://schemas.microsoft.com/office/drawing/2014/main" id="{AFF21061-E2F0-7D00-60DF-43090A177C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791" y="739684"/>
            <a:ext cx="5472747" cy="603123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1E9FE052-8D03-23C3-E0F3-E96272C708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2086" y="633463"/>
            <a:ext cx="5759914" cy="6031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149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lstStyle/>
          <a:p>
            <a:r>
              <a:rPr lang="en-US" dirty="0"/>
              <a:t>Agenda</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a:xfrm rot="16200000">
            <a:off x="-241443" y="1228126"/>
            <a:ext cx="1872342" cy="548208"/>
          </a:xfrm>
        </p:spPr>
        <p:txBody>
          <a:bodyPr/>
          <a:lstStyle/>
          <a:p>
            <a:r>
              <a:rPr lang="en-US" b="1" dirty="0"/>
              <a:t>Customer Retention Project</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196137" y="2438401"/>
            <a:ext cx="3602736" cy="3364992"/>
          </a:xfrm>
        </p:spPr>
        <p:txBody>
          <a:bodyPr/>
          <a:lstStyle/>
          <a:p>
            <a:r>
              <a:rPr lang="en-US" dirty="0">
                <a:effectLst>
                  <a:outerShdw blurRad="38100" dist="38100" dir="2700000" algn="tl">
                    <a:srgbClr val="000000">
                      <a:alpha val="43137"/>
                    </a:srgbClr>
                  </a:outerShdw>
                </a:effectLst>
              </a:rPr>
              <a:t>Introduction</a:t>
            </a:r>
          </a:p>
          <a:p>
            <a:r>
              <a:rPr lang="en-US" dirty="0">
                <a:effectLst>
                  <a:outerShdw blurRad="38100" dist="38100" dir="2700000" algn="tl">
                    <a:srgbClr val="000000">
                      <a:alpha val="43137"/>
                    </a:srgbClr>
                  </a:outerShdw>
                </a:effectLst>
              </a:rPr>
              <a:t>problem statement</a:t>
            </a:r>
          </a:p>
          <a:p>
            <a:r>
              <a:rPr lang="en-US" dirty="0">
                <a:effectLst>
                  <a:outerShdw blurRad="38100" dist="38100" dir="2700000" algn="tl">
                    <a:srgbClr val="000000">
                      <a:alpha val="43137"/>
                    </a:srgbClr>
                  </a:outerShdw>
                </a:effectLst>
              </a:rPr>
              <a:t>EDA Approach &amp;steps</a:t>
            </a:r>
          </a:p>
          <a:p>
            <a:r>
              <a:rPr lang="en-US" dirty="0">
                <a:effectLst>
                  <a:outerShdw blurRad="38100" dist="38100" dir="2700000" algn="tl">
                    <a:srgbClr val="000000">
                      <a:alpha val="43137"/>
                    </a:srgbClr>
                  </a:outerShdw>
                </a:effectLst>
              </a:rPr>
              <a:t>Visualization</a:t>
            </a:r>
          </a:p>
          <a:p>
            <a:r>
              <a:rPr lang="en-US" dirty="0">
                <a:effectLst>
                  <a:outerShdw blurRad="38100" dist="38100" dir="2700000" algn="tl">
                    <a:srgbClr val="000000">
                      <a:alpha val="43137"/>
                    </a:srgbClr>
                  </a:outerShdw>
                </a:effectLst>
              </a:rPr>
              <a:t>Analysis</a:t>
            </a:r>
          </a:p>
          <a:p>
            <a:r>
              <a:rPr lang="en-US" dirty="0">
                <a:effectLst>
                  <a:outerShdw blurRad="38100" dist="38100" dir="2700000" algn="tl">
                    <a:srgbClr val="000000">
                      <a:alpha val="43137"/>
                    </a:srgbClr>
                  </a:outerShdw>
                </a:effectLst>
              </a:rPr>
              <a:t>conclusion</a:t>
            </a:r>
          </a:p>
          <a:p>
            <a:endParaRPr lang="en-US" dirty="0"/>
          </a:p>
        </p:txBody>
      </p:sp>
      <p:pic>
        <p:nvPicPr>
          <p:cNvPr id="10" name="Picture 9">
            <a:extLst>
              <a:ext uri="{FF2B5EF4-FFF2-40B4-BE49-F238E27FC236}">
                <a16:creationId xmlns:a16="http://schemas.microsoft.com/office/drawing/2014/main" id="{62D80AFD-045E-5908-3E8D-1B2E2019725D}"/>
              </a:ext>
            </a:extLst>
          </p:cNvPr>
          <p:cNvPicPr>
            <a:picLocks noChangeAspect="1"/>
          </p:cNvPicPr>
          <p:nvPr/>
        </p:nvPicPr>
        <p:blipFill>
          <a:blip r:embed="rId2"/>
          <a:stretch>
            <a:fillRect/>
          </a:stretch>
        </p:blipFill>
        <p:spPr>
          <a:xfrm>
            <a:off x="5026177" y="2438401"/>
            <a:ext cx="6468311" cy="3019949"/>
          </a:xfrm>
          <a:prstGeom prst="rect">
            <a:avLst/>
          </a:prstGeom>
        </p:spPr>
      </p:pic>
    </p:spTree>
    <p:extLst>
      <p:ext uri="{BB962C8B-B14F-4D97-AF65-F5344CB8AC3E}">
        <p14:creationId xmlns:p14="http://schemas.microsoft.com/office/powerpoint/2010/main" val="2910866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Test tubes with one test tube in orange with drops">
            <a:extLst>
              <a:ext uri="{FF2B5EF4-FFF2-40B4-BE49-F238E27FC236}">
                <a16:creationId xmlns:a16="http://schemas.microsoft.com/office/drawing/2014/main" id="{B085A606-2989-65E2-7F4F-7E3355B7763A}"/>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7948387" y="44448"/>
            <a:ext cx="4243613" cy="1006665"/>
          </a:xfrm>
        </p:spPr>
      </p:pic>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a:xfrm>
            <a:off x="1373342" y="315687"/>
            <a:ext cx="9969572" cy="642256"/>
          </a:xfrm>
        </p:spPr>
        <p:txBody>
          <a:bodyPr/>
          <a:lstStyle/>
          <a:p>
            <a:pPr>
              <a:lnSpc>
                <a:spcPct val="100000"/>
              </a:lnSpc>
            </a:pPr>
            <a:br>
              <a:rPr lang="en-US" sz="2400" dirty="0"/>
            </a:br>
            <a:br>
              <a:rPr lang="en-US" sz="2400" dirty="0"/>
            </a:br>
            <a:br>
              <a:rPr lang="en-US" sz="2400" dirty="0"/>
            </a:br>
            <a:r>
              <a:rPr lang="en-US" sz="1800" dirty="0"/>
              <a:t>“</a:t>
            </a:r>
            <a:r>
              <a:rPr lang="en-US" sz="1800" b="1" i="0" dirty="0">
                <a:solidFill>
                  <a:srgbClr val="000000"/>
                </a:solidFill>
                <a:effectLst/>
                <a:latin typeface="Helvetica Neue"/>
              </a:rPr>
              <a:t>HV Correlation” </a:t>
            </a:r>
            <a:r>
              <a:rPr lang="en-US" sz="1800" b="1" cap="none" dirty="0">
                <a:solidFill>
                  <a:srgbClr val="000000"/>
                </a:solidFill>
                <a:latin typeface="Helvetica Neue"/>
              </a:rPr>
              <a:t>O</a:t>
            </a:r>
            <a:r>
              <a:rPr lang="en-US" sz="1800" b="1" i="0" cap="none" dirty="0">
                <a:solidFill>
                  <a:srgbClr val="000000"/>
                </a:solidFill>
                <a:effectLst/>
                <a:latin typeface="Helvetica Neue"/>
              </a:rPr>
              <a:t>bservations</a:t>
            </a:r>
            <a:br>
              <a:rPr lang="en-US" sz="2000" b="1" i="0" cap="none" dirty="0">
                <a:solidFill>
                  <a:srgbClr val="000000"/>
                </a:solidFill>
                <a:effectLst/>
                <a:latin typeface="Helvetica Neue"/>
              </a:rPr>
            </a:br>
            <a:endParaRPr lang="en-US" sz="1400" dirty="0">
              <a:effectLst>
                <a:outerShdw blurRad="38100" dist="38100" dir="2700000" algn="tl">
                  <a:srgbClr val="000000">
                    <a:alpha val="43137"/>
                  </a:srgbClr>
                </a:outerShdw>
              </a:effectLst>
            </a:endParaRPr>
          </a:p>
        </p:txBody>
      </p:sp>
      <p:sp>
        <p:nvSpPr>
          <p:cNvPr id="10" name="Subtitle 9">
            <a:extLst>
              <a:ext uri="{FF2B5EF4-FFF2-40B4-BE49-F238E27FC236}">
                <a16:creationId xmlns:a16="http://schemas.microsoft.com/office/drawing/2014/main" id="{67D9C04C-425B-8D00-23BB-5E9C397029D3}"/>
              </a:ext>
            </a:extLst>
          </p:cNvPr>
          <p:cNvSpPr>
            <a:spLocks noGrp="1"/>
          </p:cNvSpPr>
          <p:nvPr>
            <p:ph type="subTitle" idx="1"/>
          </p:nvPr>
        </p:nvSpPr>
        <p:spPr>
          <a:xfrm>
            <a:off x="1808770" y="5665108"/>
            <a:ext cx="9534144" cy="1077686"/>
          </a:xfrm>
        </p:spPr>
        <p:txBody>
          <a:bodyPr/>
          <a:lstStyle/>
          <a:p>
            <a:pPr marL="285750" indent="-285750">
              <a:lnSpc>
                <a:spcPct val="90000"/>
              </a:lnSpc>
              <a:spcBef>
                <a:spcPts val="1000"/>
              </a:spcBef>
              <a:buFont typeface="Wingdings" panose="05000000000000000000" pitchFamily="2" charset="2"/>
              <a:buChar char="§"/>
            </a:pPr>
            <a:r>
              <a:rPr lang="en-US" sz="1400" cap="all" spc="200" dirty="0">
                <a:latin typeface="+mj-lt"/>
              </a:rPr>
              <a:t>An effect score closer to 0 translates to there being no relationship.</a:t>
            </a:r>
          </a:p>
          <a:p>
            <a:pPr marL="285750" indent="-285750">
              <a:lnSpc>
                <a:spcPct val="90000"/>
              </a:lnSpc>
              <a:spcBef>
                <a:spcPts val="1000"/>
              </a:spcBef>
              <a:buFont typeface="Wingdings" panose="05000000000000000000" pitchFamily="2" charset="2"/>
              <a:buChar char="§"/>
            </a:pPr>
            <a:r>
              <a:rPr lang="en-US" sz="1400" cap="all" spc="200" dirty="0">
                <a:latin typeface="+mj-lt"/>
              </a:rPr>
              <a:t>A score closer to 1 or -1 is a positive or negative relationship</a:t>
            </a:r>
          </a:p>
          <a:p>
            <a:pPr marL="285750" indent="-285750">
              <a:lnSpc>
                <a:spcPct val="90000"/>
              </a:lnSpc>
              <a:spcBef>
                <a:spcPts val="1000"/>
              </a:spcBef>
              <a:buFont typeface="Wingdings" panose="05000000000000000000" pitchFamily="2" charset="2"/>
              <a:buChar char="§"/>
            </a:pPr>
            <a:r>
              <a:rPr lang="en-US" sz="1400" cap="all" spc="200" dirty="0">
                <a:latin typeface="+mj-lt"/>
              </a:rPr>
              <a:t>A perfect score of 1 is a direct correlation</a:t>
            </a:r>
          </a:p>
          <a:p>
            <a:pPr marL="171450" indent="-171450">
              <a:lnSpc>
                <a:spcPct val="90000"/>
              </a:lnSpc>
              <a:spcBef>
                <a:spcPts val="1000"/>
              </a:spcBef>
              <a:buFont typeface="Wingdings" panose="05000000000000000000" pitchFamily="2" charset="2"/>
              <a:buChar char="Ø"/>
            </a:pPr>
            <a:endParaRPr lang="en-US" sz="1400" cap="all" spc="200" dirty="0">
              <a:latin typeface="+mj-lt"/>
            </a:endParaRPr>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a:xfrm rot="16200000">
            <a:off x="-309886" y="1250691"/>
            <a:ext cx="1784352" cy="591068"/>
          </a:xfrm>
        </p:spPr>
        <p:txBody>
          <a:bodyPr/>
          <a:lstStyle/>
          <a:p>
            <a:r>
              <a:rPr lang="en-US" dirty="0"/>
              <a:t>Customer Retention Project</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20</a:t>
            </a:fld>
            <a:endParaRPr lang="en-US" dirty="0"/>
          </a:p>
        </p:txBody>
      </p:sp>
      <p:sp>
        <p:nvSpPr>
          <p:cNvPr id="6" name="TextBox 5">
            <a:extLst>
              <a:ext uri="{FF2B5EF4-FFF2-40B4-BE49-F238E27FC236}">
                <a16:creationId xmlns:a16="http://schemas.microsoft.com/office/drawing/2014/main" id="{B1FA1F5A-5FA1-75AD-79AD-7A59C7B7D93F}"/>
              </a:ext>
            </a:extLst>
          </p:cNvPr>
          <p:cNvSpPr txBox="1"/>
          <p:nvPr/>
        </p:nvSpPr>
        <p:spPr>
          <a:xfrm>
            <a:off x="1121230" y="1284515"/>
            <a:ext cx="10983684" cy="3445046"/>
          </a:xfrm>
          <a:prstGeom prst="rect">
            <a:avLst/>
          </a:prstGeom>
          <a:noFill/>
        </p:spPr>
        <p:txBody>
          <a:bodyPr wrap="square">
            <a:spAutoFit/>
          </a:bodyPr>
          <a:lstStyle/>
          <a:p>
            <a:pPr>
              <a:lnSpc>
                <a:spcPct val="90000"/>
              </a:lnSpc>
              <a:spcBef>
                <a:spcPts val="1000"/>
              </a:spcBef>
            </a:pPr>
            <a:r>
              <a:rPr lang="en-US" sz="1200" cap="all" spc="200" dirty="0">
                <a:latin typeface="+mj-lt"/>
              </a:rPr>
              <a:t>Below are highly correlated based on the scores ~1</a:t>
            </a:r>
          </a:p>
          <a:p>
            <a:pPr marL="171450" indent="-171450">
              <a:lnSpc>
                <a:spcPct val="90000"/>
              </a:lnSpc>
              <a:spcBef>
                <a:spcPts val="1000"/>
              </a:spcBef>
              <a:buFont typeface="Wingdings" panose="05000000000000000000" pitchFamily="2" charset="2"/>
              <a:buChar char="Ø"/>
            </a:pPr>
            <a:endParaRPr lang="en-US" sz="1200" cap="all" spc="200" dirty="0">
              <a:latin typeface="+mj-lt"/>
            </a:endParaRPr>
          </a:p>
          <a:p>
            <a:pPr marL="171450" indent="-171450">
              <a:lnSpc>
                <a:spcPct val="90000"/>
              </a:lnSpc>
              <a:spcBef>
                <a:spcPts val="1000"/>
              </a:spcBef>
              <a:buFont typeface="Wingdings" panose="05000000000000000000" pitchFamily="2" charset="2"/>
              <a:buChar char="Ø"/>
            </a:pPr>
            <a:r>
              <a:rPr lang="en-US" sz="1200" cap="all" spc="200" dirty="0">
                <a:latin typeface="+mj-lt"/>
              </a:rPr>
              <a:t>18 The content on the website must be easy to read and understand--&gt;(</a:t>
            </a:r>
            <a:r>
              <a:rPr lang="en-US" sz="1200" b="1" cap="all" spc="200" dirty="0">
                <a:solidFill>
                  <a:srgbClr val="00B050"/>
                </a:solidFill>
                <a:latin typeface="+mj-lt"/>
              </a:rPr>
              <a:t>0.86</a:t>
            </a:r>
            <a:r>
              <a:rPr lang="en-US" sz="1200" cap="all" spc="200" dirty="0">
                <a:latin typeface="+mj-lt"/>
              </a:rPr>
              <a:t>)--&gt;38 User satisfaction cannot exist without trust</a:t>
            </a:r>
          </a:p>
          <a:p>
            <a:pPr marL="171450" indent="-171450">
              <a:lnSpc>
                <a:spcPct val="90000"/>
              </a:lnSpc>
              <a:spcBef>
                <a:spcPts val="1000"/>
              </a:spcBef>
              <a:buFont typeface="Wingdings" panose="05000000000000000000" pitchFamily="2" charset="2"/>
              <a:buChar char="Ø"/>
            </a:pPr>
            <a:r>
              <a:rPr lang="en-US" sz="1200" cap="all" spc="200" dirty="0">
                <a:latin typeface="+mj-lt"/>
              </a:rPr>
              <a:t>22 Ease of navigation in website--(</a:t>
            </a:r>
            <a:r>
              <a:rPr lang="en-US" sz="1200" b="1" cap="all" spc="200" dirty="0">
                <a:solidFill>
                  <a:srgbClr val="00B050"/>
                </a:solidFill>
                <a:latin typeface="+mj-lt"/>
              </a:rPr>
              <a:t>0.82</a:t>
            </a:r>
            <a:r>
              <a:rPr lang="en-US" sz="1200" cap="all" spc="200" dirty="0">
                <a:latin typeface="+mj-lt"/>
              </a:rPr>
              <a:t>) --&gt; 38 User satisfaction cannot exist without trust</a:t>
            </a:r>
          </a:p>
          <a:p>
            <a:pPr marL="171450" indent="-171450">
              <a:lnSpc>
                <a:spcPct val="90000"/>
              </a:lnSpc>
              <a:spcBef>
                <a:spcPts val="1000"/>
              </a:spcBef>
              <a:buFont typeface="Wingdings" panose="05000000000000000000" pitchFamily="2" charset="2"/>
              <a:buChar char="Ø"/>
            </a:pPr>
            <a:r>
              <a:rPr lang="en-US" sz="1200" cap="all" spc="200" dirty="0">
                <a:latin typeface="+mj-lt"/>
              </a:rPr>
              <a:t>23 Loading and processing speed-&gt;(</a:t>
            </a:r>
            <a:r>
              <a:rPr lang="en-US" sz="1200" b="1" cap="all" spc="200" dirty="0">
                <a:solidFill>
                  <a:srgbClr val="00B050"/>
                </a:solidFill>
                <a:latin typeface="+mj-lt"/>
              </a:rPr>
              <a:t>0.79</a:t>
            </a:r>
            <a:r>
              <a:rPr lang="en-US" sz="1200" cap="all" spc="200" dirty="0">
                <a:latin typeface="+mj-lt"/>
              </a:rPr>
              <a:t>)--&gt;24 User friendly Interface of the website</a:t>
            </a:r>
          </a:p>
          <a:p>
            <a:pPr marL="171450" indent="-171450">
              <a:lnSpc>
                <a:spcPct val="90000"/>
              </a:lnSpc>
              <a:spcBef>
                <a:spcPts val="1000"/>
              </a:spcBef>
              <a:buFont typeface="Wingdings" panose="05000000000000000000" pitchFamily="2" charset="2"/>
              <a:buChar char="Ø"/>
            </a:pPr>
            <a:r>
              <a:rPr lang="en-US" sz="1200" cap="all" spc="200" dirty="0">
                <a:latin typeface="+mj-lt"/>
              </a:rPr>
              <a:t>27 Empathy (readiness to assist with queries) towards the customers---(</a:t>
            </a:r>
            <a:r>
              <a:rPr lang="en-US" sz="1200" b="1" cap="all" spc="200" dirty="0">
                <a:solidFill>
                  <a:srgbClr val="00B050"/>
                </a:solidFill>
                <a:latin typeface="+mj-lt"/>
              </a:rPr>
              <a:t>0.79</a:t>
            </a:r>
            <a:r>
              <a:rPr lang="en-US" sz="1200" cap="all" spc="200" dirty="0">
                <a:latin typeface="+mj-lt"/>
              </a:rPr>
              <a:t>) --&gt;24 User friendly Interface of the website</a:t>
            </a:r>
          </a:p>
          <a:p>
            <a:pPr marL="171450" indent="-171450">
              <a:lnSpc>
                <a:spcPct val="90000"/>
              </a:lnSpc>
              <a:spcBef>
                <a:spcPts val="1000"/>
              </a:spcBef>
              <a:buFont typeface="Wingdings" panose="05000000000000000000" pitchFamily="2" charset="2"/>
              <a:buChar char="Ø"/>
            </a:pPr>
            <a:r>
              <a:rPr lang="en-US" sz="1200" cap="all" spc="200" dirty="0">
                <a:latin typeface="+mj-lt"/>
              </a:rPr>
              <a:t>Limited mode of payment on most products (promotion, sales period)---&gt;(</a:t>
            </a:r>
            <a:r>
              <a:rPr lang="en-US" sz="1200" b="1" cap="all" spc="200" dirty="0">
                <a:solidFill>
                  <a:srgbClr val="00B050"/>
                </a:solidFill>
                <a:latin typeface="+mj-lt"/>
              </a:rPr>
              <a:t>0.85</a:t>
            </a:r>
            <a:r>
              <a:rPr lang="en-US" sz="1200" cap="all" spc="200" dirty="0">
                <a:latin typeface="+mj-lt"/>
              </a:rPr>
              <a:t>)--&gt;Longer page loading time (promotion, sales period)</a:t>
            </a:r>
          </a:p>
          <a:p>
            <a:pPr marL="171450" indent="-171450">
              <a:lnSpc>
                <a:spcPct val="90000"/>
              </a:lnSpc>
              <a:spcBef>
                <a:spcPts val="1000"/>
              </a:spcBef>
              <a:buFont typeface="Wingdings" panose="05000000000000000000" pitchFamily="2" charset="2"/>
              <a:buChar char="Ø"/>
            </a:pPr>
            <a:r>
              <a:rPr lang="en-US" sz="1200" cap="all" spc="200" dirty="0">
                <a:latin typeface="+mj-lt"/>
              </a:rPr>
              <a:t>Presence of online assistance through multi-channel--&gt;(</a:t>
            </a:r>
            <a:r>
              <a:rPr lang="en-US" sz="1200" b="1" cap="all" spc="200" dirty="0">
                <a:solidFill>
                  <a:srgbClr val="00B050"/>
                </a:solidFill>
                <a:latin typeface="+mj-lt"/>
              </a:rPr>
              <a:t>0.83</a:t>
            </a:r>
            <a:r>
              <a:rPr lang="en-US" sz="1200" cap="all" spc="200" dirty="0">
                <a:latin typeface="+mj-lt"/>
              </a:rPr>
              <a:t>)--&gt;Which of the Indian online retailer would you recommend to a friend?</a:t>
            </a:r>
          </a:p>
          <a:p>
            <a:pPr marL="171450" indent="-171450">
              <a:lnSpc>
                <a:spcPct val="90000"/>
              </a:lnSpc>
              <a:spcBef>
                <a:spcPts val="1000"/>
              </a:spcBef>
              <a:buFont typeface="Wingdings" panose="05000000000000000000" pitchFamily="2" charset="2"/>
              <a:buChar char="Ø"/>
            </a:pPr>
            <a:r>
              <a:rPr lang="en-US" sz="1200" cap="all" spc="200" dirty="0">
                <a:latin typeface="+mj-lt"/>
              </a:rPr>
              <a:t>14 How much time do you explore the e- retail store before making a purchase decision?---&gt;(</a:t>
            </a:r>
            <a:r>
              <a:rPr lang="en-US" sz="1200" b="1" cap="all" spc="200" dirty="0">
                <a:solidFill>
                  <a:srgbClr val="00B050"/>
                </a:solidFill>
                <a:latin typeface="+mj-lt"/>
              </a:rPr>
              <a:t>0.77</a:t>
            </a:r>
            <a:r>
              <a:rPr lang="en-US" sz="1200" cap="all" spc="200" dirty="0">
                <a:latin typeface="+mj-lt"/>
              </a:rPr>
              <a:t>)--&gt;Longer page loading time (promotion, sales period)</a:t>
            </a:r>
          </a:p>
        </p:txBody>
      </p:sp>
    </p:spTree>
    <p:extLst>
      <p:ext uri="{BB962C8B-B14F-4D97-AF65-F5344CB8AC3E}">
        <p14:creationId xmlns:p14="http://schemas.microsoft.com/office/powerpoint/2010/main" val="3320335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249339" y="193307"/>
            <a:ext cx="10058400" cy="914400"/>
          </a:xfrm>
        </p:spPr>
        <p:txBody>
          <a:bodyPr/>
          <a:lstStyle/>
          <a:p>
            <a:pPr algn="l"/>
            <a:r>
              <a:rPr lang="en-US" sz="3200" b="1" i="0" dirty="0">
                <a:solidFill>
                  <a:srgbClr val="000000"/>
                </a:solidFill>
                <a:effectLst/>
                <a:latin typeface="Helvetica Neue"/>
              </a:rPr>
              <a:t>Correlation with UV </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09886" y="1384561"/>
            <a:ext cx="1784352" cy="323328"/>
          </a:xfrm>
        </p:spPr>
        <p:txBody>
          <a:bodyPr/>
          <a:lstStyle/>
          <a:p>
            <a:r>
              <a:rPr lang="en-US" dirty="0"/>
              <a:t>Customer Retention Project</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21</a:t>
            </a:fld>
            <a:endParaRPr lang="en-US" dirty="0"/>
          </a:p>
        </p:txBody>
      </p:sp>
      <p:pic>
        <p:nvPicPr>
          <p:cNvPr id="7170" name="Picture 2">
            <a:extLst>
              <a:ext uri="{FF2B5EF4-FFF2-40B4-BE49-F238E27FC236}">
                <a16:creationId xmlns:a16="http://schemas.microsoft.com/office/drawing/2014/main" id="{1338B4FB-02EF-27F1-1DEF-E33BFFEC5C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624" y="922650"/>
            <a:ext cx="6479424" cy="593535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DCB7EE9C-A2AB-5041-58FB-71B2D09A49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6503" y="241774"/>
            <a:ext cx="5005497" cy="6616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227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Test tubes with one test tube in orange with drops">
            <a:extLst>
              <a:ext uri="{FF2B5EF4-FFF2-40B4-BE49-F238E27FC236}">
                <a16:creationId xmlns:a16="http://schemas.microsoft.com/office/drawing/2014/main" id="{B085A606-2989-65E2-7F4F-7E3355B7763A}"/>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7948387" y="44448"/>
            <a:ext cx="4243613" cy="1006665"/>
          </a:xfrm>
        </p:spPr>
      </p:pic>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a:xfrm>
            <a:off x="1373342" y="315687"/>
            <a:ext cx="9969572" cy="642256"/>
          </a:xfrm>
        </p:spPr>
        <p:txBody>
          <a:bodyPr/>
          <a:lstStyle/>
          <a:p>
            <a:pPr>
              <a:lnSpc>
                <a:spcPct val="100000"/>
              </a:lnSpc>
            </a:pPr>
            <a:br>
              <a:rPr lang="en-US" sz="2400" dirty="0"/>
            </a:br>
            <a:br>
              <a:rPr lang="en-US" sz="2400" dirty="0"/>
            </a:br>
            <a:br>
              <a:rPr lang="en-US" sz="2400" dirty="0"/>
            </a:br>
            <a:r>
              <a:rPr lang="en-US" sz="1800" dirty="0"/>
              <a:t>“</a:t>
            </a:r>
            <a:r>
              <a:rPr lang="en-US" sz="1800" b="1" i="0" dirty="0">
                <a:solidFill>
                  <a:srgbClr val="000000"/>
                </a:solidFill>
                <a:effectLst/>
                <a:latin typeface="Helvetica Neue"/>
              </a:rPr>
              <a:t>UV Correlation” </a:t>
            </a:r>
            <a:r>
              <a:rPr lang="en-US" sz="1800" b="1" cap="none" dirty="0">
                <a:solidFill>
                  <a:srgbClr val="000000"/>
                </a:solidFill>
                <a:latin typeface="Helvetica Neue"/>
              </a:rPr>
              <a:t>O</a:t>
            </a:r>
            <a:r>
              <a:rPr lang="en-US" sz="1800" b="1" i="0" cap="none" dirty="0">
                <a:solidFill>
                  <a:srgbClr val="000000"/>
                </a:solidFill>
                <a:effectLst/>
                <a:latin typeface="Helvetica Neue"/>
              </a:rPr>
              <a:t>bservations</a:t>
            </a:r>
            <a:br>
              <a:rPr lang="en-US" sz="2000" b="1" i="0" cap="none" dirty="0">
                <a:solidFill>
                  <a:srgbClr val="000000"/>
                </a:solidFill>
                <a:effectLst/>
                <a:latin typeface="Helvetica Neue"/>
              </a:rPr>
            </a:br>
            <a:endParaRPr lang="en-US" sz="1400" dirty="0">
              <a:effectLst>
                <a:outerShdw blurRad="38100" dist="38100" dir="2700000" algn="tl">
                  <a:srgbClr val="000000">
                    <a:alpha val="43137"/>
                  </a:srgbClr>
                </a:outerShdw>
              </a:effectLst>
            </a:endParaRPr>
          </a:p>
        </p:txBody>
      </p:sp>
      <p:sp>
        <p:nvSpPr>
          <p:cNvPr id="10" name="Subtitle 9">
            <a:extLst>
              <a:ext uri="{FF2B5EF4-FFF2-40B4-BE49-F238E27FC236}">
                <a16:creationId xmlns:a16="http://schemas.microsoft.com/office/drawing/2014/main" id="{67D9C04C-425B-8D00-23BB-5E9C397029D3}"/>
              </a:ext>
            </a:extLst>
          </p:cNvPr>
          <p:cNvSpPr>
            <a:spLocks noGrp="1"/>
          </p:cNvSpPr>
          <p:nvPr>
            <p:ph type="subTitle" idx="1"/>
          </p:nvPr>
        </p:nvSpPr>
        <p:spPr>
          <a:xfrm>
            <a:off x="1808770" y="5665108"/>
            <a:ext cx="9534144" cy="1077686"/>
          </a:xfrm>
        </p:spPr>
        <p:txBody>
          <a:bodyPr/>
          <a:lstStyle/>
          <a:p>
            <a:pPr marL="285750" indent="-285750">
              <a:lnSpc>
                <a:spcPct val="90000"/>
              </a:lnSpc>
              <a:spcBef>
                <a:spcPts val="1000"/>
              </a:spcBef>
              <a:buFont typeface="Wingdings" panose="05000000000000000000" pitchFamily="2" charset="2"/>
              <a:buChar char="§"/>
            </a:pPr>
            <a:r>
              <a:rPr lang="en-US" sz="1400" cap="all" spc="200" dirty="0">
                <a:latin typeface="+mj-lt"/>
              </a:rPr>
              <a:t>An effect score closer to 0 translates to there being no relationship.</a:t>
            </a:r>
          </a:p>
          <a:p>
            <a:pPr marL="285750" indent="-285750">
              <a:lnSpc>
                <a:spcPct val="90000"/>
              </a:lnSpc>
              <a:spcBef>
                <a:spcPts val="1000"/>
              </a:spcBef>
              <a:buFont typeface="Wingdings" panose="05000000000000000000" pitchFamily="2" charset="2"/>
              <a:buChar char="§"/>
            </a:pPr>
            <a:r>
              <a:rPr lang="en-US" sz="1400" cap="all" spc="200" dirty="0">
                <a:latin typeface="+mj-lt"/>
              </a:rPr>
              <a:t>A score closer to 1 or -1 is a positive or negative relationship</a:t>
            </a:r>
          </a:p>
          <a:p>
            <a:pPr marL="285750" indent="-285750">
              <a:lnSpc>
                <a:spcPct val="90000"/>
              </a:lnSpc>
              <a:spcBef>
                <a:spcPts val="1000"/>
              </a:spcBef>
              <a:buFont typeface="Wingdings" panose="05000000000000000000" pitchFamily="2" charset="2"/>
              <a:buChar char="§"/>
            </a:pPr>
            <a:r>
              <a:rPr lang="en-US" sz="1400" cap="all" spc="200" dirty="0">
                <a:latin typeface="+mj-lt"/>
              </a:rPr>
              <a:t>A perfect score of 1 is a direct correlation</a:t>
            </a:r>
          </a:p>
          <a:p>
            <a:pPr marL="171450" indent="-171450">
              <a:lnSpc>
                <a:spcPct val="90000"/>
              </a:lnSpc>
              <a:spcBef>
                <a:spcPts val="1000"/>
              </a:spcBef>
              <a:buFont typeface="Wingdings" panose="05000000000000000000" pitchFamily="2" charset="2"/>
              <a:buChar char="Ø"/>
            </a:pPr>
            <a:endParaRPr lang="en-US" sz="1400" cap="all" spc="200" dirty="0">
              <a:latin typeface="+mj-lt"/>
            </a:endParaRPr>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a:xfrm rot="16200000">
            <a:off x="-309886" y="1250691"/>
            <a:ext cx="1784352" cy="591068"/>
          </a:xfrm>
        </p:spPr>
        <p:txBody>
          <a:bodyPr/>
          <a:lstStyle/>
          <a:p>
            <a:r>
              <a:rPr lang="en-US" dirty="0"/>
              <a:t>Customer Retention Project</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22</a:t>
            </a:fld>
            <a:endParaRPr lang="en-US" dirty="0"/>
          </a:p>
        </p:txBody>
      </p:sp>
      <p:sp>
        <p:nvSpPr>
          <p:cNvPr id="6" name="TextBox 5">
            <a:extLst>
              <a:ext uri="{FF2B5EF4-FFF2-40B4-BE49-F238E27FC236}">
                <a16:creationId xmlns:a16="http://schemas.microsoft.com/office/drawing/2014/main" id="{B1FA1F5A-5FA1-75AD-79AD-7A59C7B7D93F}"/>
              </a:ext>
            </a:extLst>
          </p:cNvPr>
          <p:cNvSpPr txBox="1"/>
          <p:nvPr/>
        </p:nvSpPr>
        <p:spPr>
          <a:xfrm>
            <a:off x="1110345" y="1251858"/>
            <a:ext cx="10983684" cy="1436291"/>
          </a:xfrm>
          <a:prstGeom prst="rect">
            <a:avLst/>
          </a:prstGeom>
          <a:noFill/>
        </p:spPr>
        <p:txBody>
          <a:bodyPr wrap="square">
            <a:spAutoFit/>
          </a:bodyPr>
          <a:lstStyle/>
          <a:p>
            <a:pPr marL="171450" indent="-171450">
              <a:lnSpc>
                <a:spcPct val="90000"/>
              </a:lnSpc>
              <a:spcBef>
                <a:spcPts val="1000"/>
              </a:spcBef>
              <a:buFont typeface="Wingdings" panose="05000000000000000000" pitchFamily="2" charset="2"/>
              <a:buChar char="Ø"/>
            </a:pPr>
            <a:r>
              <a:rPr lang="en-US" sz="1200" cap="all" spc="200" dirty="0">
                <a:latin typeface="+mj-lt"/>
              </a:rPr>
              <a:t>Quickness to complete purchase --&gt;(</a:t>
            </a:r>
            <a:r>
              <a:rPr lang="en-US" sz="1200" b="1" cap="all" spc="200" dirty="0">
                <a:solidFill>
                  <a:srgbClr val="00B050"/>
                </a:solidFill>
                <a:latin typeface="+mj-lt"/>
              </a:rPr>
              <a:t> 0.87 </a:t>
            </a:r>
            <a:r>
              <a:rPr lang="en-US" sz="1200" cap="all" spc="200" dirty="0">
                <a:latin typeface="+mj-lt"/>
              </a:rPr>
              <a:t>)--&gt;15 What is your preferred payment Option?</a:t>
            </a:r>
          </a:p>
          <a:p>
            <a:pPr marL="171450" indent="-171450">
              <a:lnSpc>
                <a:spcPct val="90000"/>
              </a:lnSpc>
              <a:spcBef>
                <a:spcPts val="1000"/>
              </a:spcBef>
              <a:buFont typeface="Wingdings" panose="05000000000000000000" pitchFamily="2" charset="2"/>
              <a:buChar char="Ø"/>
            </a:pPr>
            <a:endParaRPr lang="en-US" sz="1200" cap="all" spc="200" dirty="0">
              <a:latin typeface="+mj-lt"/>
            </a:endParaRPr>
          </a:p>
          <a:p>
            <a:pPr marL="171450" indent="-171450">
              <a:lnSpc>
                <a:spcPct val="90000"/>
              </a:lnSpc>
              <a:spcBef>
                <a:spcPts val="1000"/>
              </a:spcBef>
              <a:buFont typeface="Wingdings" panose="05000000000000000000" pitchFamily="2" charset="2"/>
              <a:buChar char="Ø"/>
            </a:pPr>
            <a:r>
              <a:rPr lang="en-US" sz="1200" cap="all" spc="200" dirty="0">
                <a:latin typeface="+mj-lt"/>
              </a:rPr>
              <a:t>32 Shopping online is convenient and flexible--&gt;(</a:t>
            </a:r>
            <a:r>
              <a:rPr lang="en-US" sz="1200" b="1" cap="all" spc="200" dirty="0">
                <a:solidFill>
                  <a:srgbClr val="00B050"/>
                </a:solidFill>
                <a:latin typeface="+mj-lt"/>
              </a:rPr>
              <a:t>0.82</a:t>
            </a:r>
            <a:r>
              <a:rPr lang="en-US" sz="1200" cap="all" spc="200" dirty="0">
                <a:latin typeface="+mj-lt"/>
              </a:rPr>
              <a:t>)--&gt;Availability of several payment options</a:t>
            </a:r>
          </a:p>
          <a:p>
            <a:pPr marL="171450" indent="-171450">
              <a:lnSpc>
                <a:spcPct val="90000"/>
              </a:lnSpc>
              <a:spcBef>
                <a:spcPts val="1000"/>
              </a:spcBef>
              <a:buFont typeface="Wingdings" panose="05000000000000000000" pitchFamily="2" charset="2"/>
              <a:buChar char="Ø"/>
            </a:pPr>
            <a:endParaRPr lang="en-US" sz="1200" cap="all" spc="200" dirty="0">
              <a:latin typeface="+mj-lt"/>
            </a:endParaRPr>
          </a:p>
          <a:p>
            <a:pPr marL="171450" indent="-171450">
              <a:lnSpc>
                <a:spcPct val="90000"/>
              </a:lnSpc>
              <a:spcBef>
                <a:spcPts val="1000"/>
              </a:spcBef>
              <a:buFont typeface="Wingdings" panose="05000000000000000000" pitchFamily="2" charset="2"/>
              <a:buChar char="Ø"/>
            </a:pPr>
            <a:r>
              <a:rPr lang="en-US" sz="1200" cap="all" spc="200" dirty="0">
                <a:latin typeface="+mj-lt"/>
              </a:rPr>
              <a:t>Availability of several payment options --&gt;( </a:t>
            </a:r>
            <a:r>
              <a:rPr lang="en-US" sz="1200" b="1" cap="all" spc="200" dirty="0">
                <a:solidFill>
                  <a:srgbClr val="00B050"/>
                </a:solidFill>
                <a:latin typeface="+mj-lt"/>
              </a:rPr>
              <a:t>0.81</a:t>
            </a:r>
            <a:r>
              <a:rPr lang="en-US" sz="1200" cap="all" spc="200" dirty="0">
                <a:latin typeface="+mj-lt"/>
              </a:rPr>
              <a:t> )--&gt;15 What is your preferred payment Option?.</a:t>
            </a:r>
          </a:p>
        </p:txBody>
      </p:sp>
    </p:spTree>
    <p:extLst>
      <p:ext uri="{BB962C8B-B14F-4D97-AF65-F5344CB8AC3E}">
        <p14:creationId xmlns:p14="http://schemas.microsoft.com/office/powerpoint/2010/main" val="721991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877824" y="0"/>
            <a:ext cx="10058400" cy="914400"/>
          </a:xfrm>
        </p:spPr>
        <p:txBody>
          <a:bodyPr/>
          <a:lstStyle/>
          <a:p>
            <a:pPr algn="l"/>
            <a:r>
              <a:rPr lang="en-US" sz="3200" b="1" i="0" dirty="0">
                <a:solidFill>
                  <a:srgbClr val="000000"/>
                </a:solidFill>
                <a:effectLst/>
                <a:latin typeface="Helvetica Neue"/>
              </a:rPr>
              <a:t>Correlation with HV &amp; UV</a:t>
            </a:r>
            <a:br>
              <a:rPr lang="en-US" sz="3200" b="1" i="0" dirty="0">
                <a:solidFill>
                  <a:srgbClr val="000000"/>
                </a:solidFill>
                <a:effectLst/>
                <a:latin typeface="Helvetica Neue"/>
              </a:rPr>
            </a:br>
            <a:r>
              <a:rPr lang="en-US" sz="2000" b="1" i="0" dirty="0">
                <a:solidFill>
                  <a:srgbClr val="000000"/>
                </a:solidFill>
                <a:effectLst/>
                <a:latin typeface="Helvetica Neue"/>
              </a:rPr>
              <a:t>Based on chi-square test ( P-</a:t>
            </a:r>
            <a:r>
              <a:rPr lang="en-US" sz="2000" b="1" i="0" cap="none" dirty="0">
                <a:solidFill>
                  <a:srgbClr val="000000"/>
                </a:solidFill>
                <a:effectLst/>
                <a:latin typeface="Helvetica Neue"/>
              </a:rPr>
              <a:t>value</a:t>
            </a:r>
            <a:r>
              <a:rPr lang="en-US" sz="2000" b="1" i="0" dirty="0">
                <a:solidFill>
                  <a:srgbClr val="000000"/>
                </a:solidFill>
                <a:effectLst/>
                <a:latin typeface="Helvetica Neue"/>
              </a:rPr>
              <a:t>)</a:t>
            </a:r>
            <a:br>
              <a:rPr lang="en-US" sz="3600" b="1" i="0" dirty="0">
                <a:solidFill>
                  <a:srgbClr val="000000"/>
                </a:solidFill>
                <a:effectLst/>
                <a:latin typeface="Helvetica Neue"/>
              </a:rPr>
            </a:br>
            <a:endParaRPr lang="en-US" sz="3600" b="1" i="0" dirty="0">
              <a:solidFill>
                <a:srgbClr val="000000"/>
              </a:solidFill>
              <a:effectLst/>
              <a:latin typeface="Helvetica Neue"/>
            </a:endParaRP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09886" y="1384561"/>
            <a:ext cx="1784352" cy="323328"/>
          </a:xfrm>
        </p:spPr>
        <p:txBody>
          <a:bodyPr/>
          <a:lstStyle/>
          <a:p>
            <a:r>
              <a:rPr lang="en-US" dirty="0"/>
              <a:t>Customer Retention Project</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23</a:t>
            </a:fld>
            <a:endParaRPr lang="en-US" dirty="0"/>
          </a:p>
        </p:txBody>
      </p:sp>
      <p:sp>
        <p:nvSpPr>
          <p:cNvPr id="6" name="TextBox 5">
            <a:extLst>
              <a:ext uri="{FF2B5EF4-FFF2-40B4-BE49-F238E27FC236}">
                <a16:creationId xmlns:a16="http://schemas.microsoft.com/office/drawing/2014/main" id="{62863C6A-BC3A-4553-994E-AB6623839B64}"/>
              </a:ext>
            </a:extLst>
          </p:cNvPr>
          <p:cNvSpPr txBox="1"/>
          <p:nvPr/>
        </p:nvSpPr>
        <p:spPr>
          <a:xfrm>
            <a:off x="6477000" y="4180344"/>
            <a:ext cx="5715000" cy="2677656"/>
          </a:xfrm>
          <a:prstGeom prst="rect">
            <a:avLst/>
          </a:prstGeom>
          <a:noFill/>
        </p:spPr>
        <p:txBody>
          <a:bodyPr wrap="square">
            <a:spAutoFit/>
          </a:bodyPr>
          <a:lstStyle/>
          <a:p>
            <a:r>
              <a:rPr lang="en-US" sz="1200" b="1" dirty="0">
                <a:solidFill>
                  <a:srgbClr val="00B050"/>
                </a:solidFill>
              </a:rPr>
              <a:t>Feature_Savings </a:t>
            </a:r>
            <a:r>
              <a:rPr lang="en-US" sz="1200" dirty="0"/>
              <a:t>= ['30 Online shopping gives monetary benefit and discounts',</a:t>
            </a:r>
          </a:p>
          <a:p>
            <a:r>
              <a:rPr lang="en-US" sz="1200" dirty="0"/>
              <a:t>                   '41 Monetary savings',</a:t>
            </a:r>
          </a:p>
          <a:p>
            <a:r>
              <a:rPr lang="en-US" sz="1200" dirty="0"/>
              <a:t>                   '47 Getting value for money spent’]</a:t>
            </a:r>
          </a:p>
          <a:p>
            <a:endParaRPr lang="en-US" sz="1200" dirty="0"/>
          </a:p>
          <a:p>
            <a:endParaRPr lang="en-US" sz="1200" dirty="0"/>
          </a:p>
          <a:p>
            <a:endParaRPr lang="en-US" sz="1200" dirty="0"/>
          </a:p>
          <a:p>
            <a:r>
              <a:rPr lang="en-US" sz="1200" b="1" dirty="0">
                <a:solidFill>
                  <a:srgbClr val="00B050"/>
                </a:solidFill>
              </a:rPr>
              <a:t>Feature_social </a:t>
            </a:r>
            <a:r>
              <a:rPr lang="en-US" sz="1200" dirty="0"/>
              <a:t>= ['12 Which channel did you follow to arrive at your favorite online store for the first time?',</a:t>
            </a:r>
          </a:p>
          <a:p>
            <a:r>
              <a:rPr lang="en-US" sz="1200" dirty="0"/>
              <a:t>                    '29 Responsiveness, availability of several communication channels (email, online rep, twitter, phone etc.)',</a:t>
            </a:r>
          </a:p>
          <a:p>
            <a:r>
              <a:rPr lang="en-US" sz="1200" dirty="0"/>
              <a:t>                    '44 Shopping on your preferred e-tailer enhances your social status',</a:t>
            </a:r>
          </a:p>
          <a:p>
            <a:r>
              <a:rPr lang="en-US" sz="1200" dirty="0"/>
              <a:t>                    'Presence of online assistance through multi-channel',</a:t>
            </a:r>
          </a:p>
          <a:p>
            <a:r>
              <a:rPr lang="en-US" sz="1200" dirty="0"/>
              <a:t>                    'From the following, tick any (or all) of the online retailers you have shopped from;',</a:t>
            </a:r>
          </a:p>
          <a:p>
            <a:r>
              <a:rPr lang="en-US" sz="1200" dirty="0"/>
              <a:t>                    'Which of the Indian online retailer would you recommend to a friend?']</a:t>
            </a:r>
          </a:p>
        </p:txBody>
      </p:sp>
      <p:sp>
        <p:nvSpPr>
          <p:cNvPr id="8" name="TextBox 7">
            <a:extLst>
              <a:ext uri="{FF2B5EF4-FFF2-40B4-BE49-F238E27FC236}">
                <a16:creationId xmlns:a16="http://schemas.microsoft.com/office/drawing/2014/main" id="{31D123DD-F302-31C9-AD95-F5114F6A718B}"/>
              </a:ext>
            </a:extLst>
          </p:cNvPr>
          <p:cNvSpPr txBox="1"/>
          <p:nvPr/>
        </p:nvSpPr>
        <p:spPr>
          <a:xfrm>
            <a:off x="743954" y="969734"/>
            <a:ext cx="9598880" cy="4339650"/>
          </a:xfrm>
          <a:prstGeom prst="rect">
            <a:avLst/>
          </a:prstGeom>
          <a:noFill/>
        </p:spPr>
        <p:txBody>
          <a:bodyPr wrap="square">
            <a:spAutoFit/>
          </a:bodyPr>
          <a:lstStyle/>
          <a:p>
            <a:r>
              <a:rPr lang="en-US" sz="1200" b="1" dirty="0">
                <a:solidFill>
                  <a:srgbClr val="00B050"/>
                </a:solidFill>
              </a:rPr>
              <a:t>Feature_productOffer </a:t>
            </a:r>
            <a:r>
              <a:rPr lang="en-US" sz="1200" dirty="0"/>
              <a:t>= ['34 Gaining access to loyalty programs is a benefit of shopping online',</a:t>
            </a:r>
          </a:p>
          <a:p>
            <a:r>
              <a:rPr lang="en-US" sz="1200" dirty="0"/>
              <a:t>                        'Wild variety of product on offer',</a:t>
            </a:r>
          </a:p>
          <a:p>
            <a:r>
              <a:rPr lang="en-US" sz="1200" dirty="0"/>
              <a:t>                        '39 Offering a wide variety of listed product in several category']</a:t>
            </a:r>
          </a:p>
          <a:p>
            <a:endParaRPr lang="en-US" sz="1200" dirty="0"/>
          </a:p>
          <a:p>
            <a:r>
              <a:rPr lang="en-US" sz="1200" b="1" dirty="0">
                <a:solidFill>
                  <a:srgbClr val="00B050"/>
                </a:solidFill>
              </a:rPr>
              <a:t>Feature_Gratifiction</a:t>
            </a:r>
            <a:r>
              <a:rPr lang="en-US" sz="1200" dirty="0"/>
              <a:t>= ['5 Since How Long You are Shopping Online ?',</a:t>
            </a:r>
          </a:p>
          <a:p>
            <a:r>
              <a:rPr lang="en-US" sz="1200" dirty="0"/>
              <a:t>                        '6 How many times you have made an online purchase in the past 1 year?',</a:t>
            </a:r>
          </a:p>
          <a:p>
            <a:r>
              <a:rPr lang="en-US" sz="1200" dirty="0"/>
              <a:t>                        '7 How do you access the internet while shopping on-line?',</a:t>
            </a:r>
          </a:p>
          <a:p>
            <a:r>
              <a:rPr lang="en-US" sz="1200" dirty="0"/>
              <a:t>                        '8 Which device do you use to access the online shopping?',</a:t>
            </a:r>
          </a:p>
          <a:p>
            <a:r>
              <a:rPr lang="en-US" sz="1200" dirty="0"/>
              <a:t>                        '22 Ease of navigation in website',</a:t>
            </a:r>
          </a:p>
          <a:p>
            <a:r>
              <a:rPr lang="en-US" sz="1200" dirty="0"/>
              <a:t>                        '24 User friendly Interface of the website',</a:t>
            </a:r>
          </a:p>
          <a:p>
            <a:r>
              <a:rPr lang="en-US" sz="1200" dirty="0"/>
              <a:t>                        '26 Trust that the online retail store will fulfill its part of the transaction at the stipulated time',</a:t>
            </a:r>
          </a:p>
          <a:p>
            <a:r>
              <a:rPr lang="en-US" sz="1200" dirty="0"/>
              <a:t>                        '27 Empathy (readiness to assist with queries) towards the customers',</a:t>
            </a:r>
          </a:p>
          <a:p>
            <a:r>
              <a:rPr lang="en-US" sz="1200" dirty="0"/>
              <a:t>                        '31 Enjoyment is derived from shopping online',</a:t>
            </a:r>
          </a:p>
          <a:p>
            <a:r>
              <a:rPr lang="en-US" sz="1200" dirty="0"/>
              <a:t>                        '36 User derive satisfaction while shopping on a good quality website or application',</a:t>
            </a:r>
          </a:p>
          <a:p>
            <a:r>
              <a:rPr lang="en-US" sz="1200" dirty="0"/>
              <a:t>                        '37 Net Benefit derived from shopping online can lead to users satisfaction',</a:t>
            </a:r>
          </a:p>
          <a:p>
            <a:r>
              <a:rPr lang="en-US" sz="1200" dirty="0"/>
              <a:t>                        '38 User satisfaction cannot exist without trust',</a:t>
            </a:r>
          </a:p>
          <a:p>
            <a:r>
              <a:rPr lang="en-US" sz="1200" dirty="0"/>
              <a:t>                        '45 You feel gratification shopping on your favorite e-tailer',</a:t>
            </a:r>
          </a:p>
          <a:p>
            <a:r>
              <a:rPr lang="en-US" sz="1200" dirty="0"/>
              <a:t>                        'Perceived Trustworthiness',</a:t>
            </a:r>
          </a:p>
          <a:p>
            <a:r>
              <a:rPr lang="en-US" sz="1200" dirty="0"/>
              <a:t>                        'Easy to use website or application',</a:t>
            </a:r>
          </a:p>
          <a:p>
            <a:r>
              <a:rPr lang="en-US" sz="1200" dirty="0"/>
              <a:t>                        '23 Loading and processing speed',</a:t>
            </a:r>
          </a:p>
          <a:p>
            <a:r>
              <a:rPr lang="en-US" sz="1200" dirty="0"/>
              <a:t>                        'Fast loading website speed of website and application',</a:t>
            </a:r>
          </a:p>
          <a:p>
            <a:r>
              <a:rPr lang="en-US" sz="1200" dirty="0"/>
              <a:t>                        'Website is as efficient as before',</a:t>
            </a:r>
          </a:p>
          <a:p>
            <a:r>
              <a:rPr lang="en-US" sz="1200" dirty="0"/>
              <a:t>                        '18 The content on the website must be easy to read and understand']</a:t>
            </a:r>
          </a:p>
        </p:txBody>
      </p:sp>
    </p:spTree>
    <p:extLst>
      <p:ext uri="{BB962C8B-B14F-4D97-AF65-F5344CB8AC3E}">
        <p14:creationId xmlns:p14="http://schemas.microsoft.com/office/powerpoint/2010/main" val="2377833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Test tubes with one test tube in orange with drops">
            <a:extLst>
              <a:ext uri="{FF2B5EF4-FFF2-40B4-BE49-F238E27FC236}">
                <a16:creationId xmlns:a16="http://schemas.microsoft.com/office/drawing/2014/main" id="{B085A606-2989-65E2-7F4F-7E3355B7763A}"/>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7948387" y="44448"/>
            <a:ext cx="4243613" cy="1006665"/>
          </a:xfrm>
        </p:spPr>
      </p:pic>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a:xfrm>
            <a:off x="1373342" y="315687"/>
            <a:ext cx="9969572" cy="642256"/>
          </a:xfrm>
        </p:spPr>
        <p:txBody>
          <a:bodyPr/>
          <a:lstStyle/>
          <a:p>
            <a:pPr>
              <a:lnSpc>
                <a:spcPct val="100000"/>
              </a:lnSpc>
            </a:pPr>
            <a:br>
              <a:rPr lang="en-US" sz="2400" dirty="0"/>
            </a:br>
            <a:br>
              <a:rPr lang="en-US" sz="2400" dirty="0"/>
            </a:br>
            <a:br>
              <a:rPr lang="en-US" sz="2400" dirty="0"/>
            </a:br>
            <a:r>
              <a:rPr lang="en-US" sz="1800" dirty="0"/>
              <a:t>“</a:t>
            </a:r>
            <a:r>
              <a:rPr lang="en-US" sz="1800" b="1" i="0" dirty="0">
                <a:solidFill>
                  <a:srgbClr val="000000"/>
                </a:solidFill>
                <a:effectLst/>
                <a:latin typeface="Helvetica Neue"/>
              </a:rPr>
              <a:t>HV &amp; UV COrrelation”</a:t>
            </a:r>
            <a:r>
              <a:rPr lang="en-US" sz="1800" b="1" cap="none" dirty="0">
                <a:solidFill>
                  <a:srgbClr val="000000"/>
                </a:solidFill>
                <a:latin typeface="Helvetica Neue"/>
              </a:rPr>
              <a:t>O</a:t>
            </a:r>
            <a:r>
              <a:rPr lang="en-US" sz="1800" b="1" i="0" cap="none" dirty="0">
                <a:solidFill>
                  <a:srgbClr val="000000"/>
                </a:solidFill>
                <a:effectLst/>
                <a:latin typeface="Helvetica Neue"/>
              </a:rPr>
              <a:t>bservations</a:t>
            </a:r>
            <a:br>
              <a:rPr lang="en-US" sz="2000" b="1" i="0" cap="none" dirty="0">
                <a:solidFill>
                  <a:srgbClr val="000000"/>
                </a:solidFill>
                <a:effectLst/>
                <a:latin typeface="Helvetica Neue"/>
              </a:rPr>
            </a:br>
            <a:endParaRPr lang="en-US" sz="1400" dirty="0">
              <a:effectLst>
                <a:outerShdw blurRad="38100" dist="38100" dir="2700000" algn="tl">
                  <a:srgbClr val="000000">
                    <a:alpha val="43137"/>
                  </a:srgbClr>
                </a:outerShdw>
              </a:effectLst>
            </a:endParaRPr>
          </a:p>
        </p:txBody>
      </p:sp>
      <p:sp>
        <p:nvSpPr>
          <p:cNvPr id="10" name="Subtitle 9">
            <a:extLst>
              <a:ext uri="{FF2B5EF4-FFF2-40B4-BE49-F238E27FC236}">
                <a16:creationId xmlns:a16="http://schemas.microsoft.com/office/drawing/2014/main" id="{67D9C04C-425B-8D00-23BB-5E9C397029D3}"/>
              </a:ext>
            </a:extLst>
          </p:cNvPr>
          <p:cNvSpPr>
            <a:spLocks noGrp="1"/>
          </p:cNvSpPr>
          <p:nvPr>
            <p:ph type="subTitle" idx="1"/>
          </p:nvPr>
        </p:nvSpPr>
        <p:spPr>
          <a:xfrm>
            <a:off x="1808770" y="5665108"/>
            <a:ext cx="9534144" cy="1077686"/>
          </a:xfrm>
        </p:spPr>
        <p:txBody>
          <a:bodyPr/>
          <a:lstStyle/>
          <a:p>
            <a:pPr marL="285750" indent="-285750">
              <a:lnSpc>
                <a:spcPct val="90000"/>
              </a:lnSpc>
              <a:spcBef>
                <a:spcPts val="1000"/>
              </a:spcBef>
              <a:buFont typeface="Wingdings" panose="05000000000000000000" pitchFamily="2" charset="2"/>
              <a:buChar char="§"/>
            </a:pPr>
            <a:r>
              <a:rPr lang="en-US" sz="1400" cap="all" spc="200" dirty="0">
                <a:latin typeface="+mj-lt"/>
              </a:rPr>
              <a:t>An effect score closer to 0 translates to there being no relationship.</a:t>
            </a:r>
          </a:p>
          <a:p>
            <a:pPr marL="285750" indent="-285750">
              <a:lnSpc>
                <a:spcPct val="90000"/>
              </a:lnSpc>
              <a:spcBef>
                <a:spcPts val="1000"/>
              </a:spcBef>
              <a:buFont typeface="Wingdings" panose="05000000000000000000" pitchFamily="2" charset="2"/>
              <a:buChar char="§"/>
            </a:pPr>
            <a:r>
              <a:rPr lang="en-US" sz="1400" cap="all" spc="200" dirty="0">
                <a:latin typeface="+mj-lt"/>
              </a:rPr>
              <a:t>A score closer to 1 or -1 is a positive or negative relationship</a:t>
            </a:r>
          </a:p>
          <a:p>
            <a:pPr marL="285750" indent="-285750">
              <a:lnSpc>
                <a:spcPct val="90000"/>
              </a:lnSpc>
              <a:spcBef>
                <a:spcPts val="1000"/>
              </a:spcBef>
              <a:buFont typeface="Wingdings" panose="05000000000000000000" pitchFamily="2" charset="2"/>
              <a:buChar char="§"/>
            </a:pPr>
            <a:r>
              <a:rPr lang="en-US" sz="1400" cap="all" spc="200" dirty="0">
                <a:latin typeface="+mj-lt"/>
              </a:rPr>
              <a:t>A perfect score of 1 is a direct correlation</a:t>
            </a:r>
          </a:p>
          <a:p>
            <a:pPr marL="171450" indent="-171450">
              <a:lnSpc>
                <a:spcPct val="90000"/>
              </a:lnSpc>
              <a:spcBef>
                <a:spcPts val="1000"/>
              </a:spcBef>
              <a:buFont typeface="Wingdings" panose="05000000000000000000" pitchFamily="2" charset="2"/>
              <a:buChar char="Ø"/>
            </a:pPr>
            <a:endParaRPr lang="en-US" sz="1400" cap="all" spc="200" dirty="0">
              <a:latin typeface="+mj-lt"/>
            </a:endParaRPr>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a:xfrm rot="16200000">
            <a:off x="-309886" y="1250691"/>
            <a:ext cx="1784352" cy="591068"/>
          </a:xfrm>
        </p:spPr>
        <p:txBody>
          <a:bodyPr/>
          <a:lstStyle/>
          <a:p>
            <a:r>
              <a:rPr lang="en-US" dirty="0"/>
              <a:t>Customer Retention Project</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24</a:t>
            </a:fld>
            <a:endParaRPr lang="en-US" dirty="0"/>
          </a:p>
        </p:txBody>
      </p:sp>
      <p:sp>
        <p:nvSpPr>
          <p:cNvPr id="6" name="TextBox 5">
            <a:extLst>
              <a:ext uri="{FF2B5EF4-FFF2-40B4-BE49-F238E27FC236}">
                <a16:creationId xmlns:a16="http://schemas.microsoft.com/office/drawing/2014/main" id="{B1FA1F5A-5FA1-75AD-79AD-7A59C7B7D93F}"/>
              </a:ext>
            </a:extLst>
          </p:cNvPr>
          <p:cNvSpPr txBox="1"/>
          <p:nvPr/>
        </p:nvSpPr>
        <p:spPr>
          <a:xfrm>
            <a:off x="1143002" y="1317172"/>
            <a:ext cx="10983684" cy="1179810"/>
          </a:xfrm>
          <a:prstGeom prst="rect">
            <a:avLst/>
          </a:prstGeom>
          <a:noFill/>
        </p:spPr>
        <p:txBody>
          <a:bodyPr wrap="square">
            <a:spAutoFit/>
          </a:bodyPr>
          <a:lstStyle/>
          <a:p>
            <a:pPr marL="171450" indent="-171450">
              <a:lnSpc>
                <a:spcPct val="90000"/>
              </a:lnSpc>
              <a:spcBef>
                <a:spcPts val="1000"/>
              </a:spcBef>
              <a:buFont typeface="Wingdings" panose="05000000000000000000" pitchFamily="2" charset="2"/>
              <a:buChar char="Ø"/>
            </a:pPr>
            <a:r>
              <a:rPr lang="en-US" sz="1200" cap="all" spc="200" dirty="0">
                <a:latin typeface="+mj-lt"/>
              </a:rPr>
              <a:t>Feature_Savings (UV) &amp;&amp; Feature_social(HV) are highly correlated based on p-Value of chi-Square test</a:t>
            </a:r>
          </a:p>
          <a:p>
            <a:pPr marL="171450" indent="-171450">
              <a:lnSpc>
                <a:spcPct val="90000"/>
              </a:lnSpc>
              <a:spcBef>
                <a:spcPts val="1000"/>
              </a:spcBef>
              <a:buFont typeface="Wingdings" panose="05000000000000000000" pitchFamily="2" charset="2"/>
              <a:buChar char="Ø"/>
            </a:pPr>
            <a:endParaRPr lang="en-US" sz="1200" cap="all" spc="200" dirty="0">
              <a:latin typeface="+mj-lt"/>
            </a:endParaRPr>
          </a:p>
          <a:p>
            <a:pPr marL="171450" indent="-171450">
              <a:lnSpc>
                <a:spcPct val="90000"/>
              </a:lnSpc>
              <a:spcBef>
                <a:spcPts val="1000"/>
              </a:spcBef>
              <a:buFont typeface="Wingdings" panose="05000000000000000000" pitchFamily="2" charset="2"/>
              <a:buChar char="Ø"/>
            </a:pPr>
            <a:r>
              <a:rPr lang="en-US" sz="1200" cap="all" spc="200" dirty="0">
                <a:latin typeface="+mj-lt"/>
              </a:rPr>
              <a:t>Feature_productOffer(UV) &amp;&amp; Feature_Gratifiction(HV) are highly correlated based on p-Value of chi-Square test</a:t>
            </a:r>
          </a:p>
        </p:txBody>
      </p:sp>
    </p:spTree>
    <p:extLst>
      <p:ext uri="{BB962C8B-B14F-4D97-AF65-F5344CB8AC3E}">
        <p14:creationId xmlns:p14="http://schemas.microsoft.com/office/powerpoint/2010/main" val="35268661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A45141-45F1-0A77-FE4E-CBCA53A2BEB0}"/>
              </a:ext>
            </a:extLst>
          </p:cNvPr>
          <p:cNvSpPr>
            <a:spLocks noGrp="1"/>
          </p:cNvSpPr>
          <p:nvPr>
            <p:ph type="title"/>
          </p:nvPr>
        </p:nvSpPr>
        <p:spPr/>
        <p:txBody>
          <a:bodyPr/>
          <a:lstStyle/>
          <a:p>
            <a:r>
              <a:rPr lang="en-US" sz="4800" dirty="0"/>
              <a:t>Analysis</a:t>
            </a:r>
            <a:endParaRPr lang="en-US" dirty="0"/>
          </a:p>
        </p:txBody>
      </p:sp>
      <p:sp>
        <p:nvSpPr>
          <p:cNvPr id="5" name="Footer Placeholder 4">
            <a:extLst>
              <a:ext uri="{FF2B5EF4-FFF2-40B4-BE49-F238E27FC236}">
                <a16:creationId xmlns:a16="http://schemas.microsoft.com/office/drawing/2014/main" id="{F0D8A8D9-0655-E1FF-7DED-F2EC492D6EE1}"/>
              </a:ext>
            </a:extLst>
          </p:cNvPr>
          <p:cNvSpPr>
            <a:spLocks noGrp="1"/>
          </p:cNvSpPr>
          <p:nvPr>
            <p:ph type="ftr" sz="quarter" idx="11"/>
          </p:nvPr>
        </p:nvSpPr>
        <p:spPr>
          <a:xfrm rot="16200000">
            <a:off x="-242951" y="1317624"/>
            <a:ext cx="1784352" cy="457202"/>
          </a:xfrm>
        </p:spPr>
        <p:txBody>
          <a:bodyPr/>
          <a:lstStyle/>
          <a:p>
            <a:r>
              <a:rPr lang="en-US" dirty="0"/>
              <a:t>Customer retention project</a:t>
            </a:r>
          </a:p>
        </p:txBody>
      </p:sp>
      <p:sp>
        <p:nvSpPr>
          <p:cNvPr id="6" name="Text Placeholder 5">
            <a:extLst>
              <a:ext uri="{FF2B5EF4-FFF2-40B4-BE49-F238E27FC236}">
                <a16:creationId xmlns:a16="http://schemas.microsoft.com/office/drawing/2014/main" id="{8A56D8AC-E390-DBD3-E5E6-5C36EE1E422A}"/>
              </a:ext>
            </a:extLst>
          </p:cNvPr>
          <p:cNvSpPr>
            <a:spLocks noGrp="1"/>
          </p:cNvSpPr>
          <p:nvPr>
            <p:ph type="body" sz="quarter" idx="16"/>
          </p:nvPr>
        </p:nvSpPr>
        <p:spPr>
          <a:xfrm>
            <a:off x="1108756" y="2368494"/>
            <a:ext cx="1531838" cy="881743"/>
          </a:xfrm>
        </p:spPr>
        <p:txBody>
          <a:bodyPr/>
          <a:lstStyle/>
          <a:p>
            <a:r>
              <a:rPr lang="en-US" sz="1200" i="0" dirty="0">
                <a:solidFill>
                  <a:srgbClr val="000000"/>
                </a:solidFill>
                <a:effectLst/>
                <a:latin typeface="Helvetica Neue"/>
              </a:rPr>
              <a:t>HV &amp; UV</a:t>
            </a:r>
          </a:p>
          <a:p>
            <a:r>
              <a:rPr lang="en-US" sz="1200" i="0" dirty="0">
                <a:solidFill>
                  <a:srgbClr val="000000"/>
                </a:solidFill>
                <a:effectLst/>
                <a:latin typeface="Helvetica Neue"/>
              </a:rPr>
              <a:t>Intention of Repeat purchase</a:t>
            </a:r>
          </a:p>
          <a:p>
            <a:endParaRPr lang="en-US" dirty="0"/>
          </a:p>
        </p:txBody>
      </p:sp>
      <p:sp>
        <p:nvSpPr>
          <p:cNvPr id="7" name="Text Placeholder 6">
            <a:extLst>
              <a:ext uri="{FF2B5EF4-FFF2-40B4-BE49-F238E27FC236}">
                <a16:creationId xmlns:a16="http://schemas.microsoft.com/office/drawing/2014/main" id="{E09179A7-F937-7895-8FC1-19E3BCFE6A3B}"/>
              </a:ext>
            </a:extLst>
          </p:cNvPr>
          <p:cNvSpPr>
            <a:spLocks noGrp="1"/>
          </p:cNvSpPr>
          <p:nvPr>
            <p:ph type="body" sz="quarter" idx="17"/>
          </p:nvPr>
        </p:nvSpPr>
        <p:spPr>
          <a:xfrm>
            <a:off x="1298448" y="3730751"/>
            <a:ext cx="1880182" cy="2387020"/>
          </a:xfrm>
        </p:spPr>
        <p:txBody>
          <a:bodyPr/>
          <a:lstStyle/>
          <a:p>
            <a:r>
              <a:rPr lang="en-US" dirty="0"/>
              <a:t>Heavy shoppers who shop more than 41 times a year shop from all the online brands,</a:t>
            </a:r>
          </a:p>
          <a:p>
            <a:pPr algn="l"/>
            <a:endParaRPr lang="en-US" dirty="0">
              <a:solidFill>
                <a:srgbClr val="000000"/>
              </a:solidFill>
              <a:latin typeface="Helvetica Neue"/>
            </a:endParaRPr>
          </a:p>
          <a:p>
            <a:pPr algn="l"/>
            <a:r>
              <a:rPr lang="en-US" dirty="0"/>
              <a:t>some of the people who shop for 32-40 and less than 10 times a year seem to exclude Myntra.</a:t>
            </a:r>
          </a:p>
          <a:p>
            <a:pPr algn="l"/>
            <a:endParaRPr lang="en-US" dirty="0">
              <a:solidFill>
                <a:srgbClr val="000000"/>
              </a:solidFill>
              <a:latin typeface="Helvetica Neue"/>
            </a:endParaRPr>
          </a:p>
          <a:p>
            <a:pPr algn="l"/>
            <a:r>
              <a:rPr lang="en-US" dirty="0"/>
              <a:t>People shop from Amazon and flipkart</a:t>
            </a:r>
          </a:p>
        </p:txBody>
      </p:sp>
      <p:sp>
        <p:nvSpPr>
          <p:cNvPr id="8" name="Text Placeholder 7">
            <a:extLst>
              <a:ext uri="{FF2B5EF4-FFF2-40B4-BE49-F238E27FC236}">
                <a16:creationId xmlns:a16="http://schemas.microsoft.com/office/drawing/2014/main" id="{55462C4A-E218-EEFA-1C3B-FC78BE890049}"/>
              </a:ext>
            </a:extLst>
          </p:cNvPr>
          <p:cNvSpPr>
            <a:spLocks noGrp="1"/>
          </p:cNvSpPr>
          <p:nvPr>
            <p:ph type="body" sz="quarter" idx="18"/>
          </p:nvPr>
        </p:nvSpPr>
        <p:spPr/>
        <p:txBody>
          <a:bodyPr/>
          <a:lstStyle/>
          <a:p>
            <a:r>
              <a:rPr lang="en-US" dirty="0"/>
              <a:t>UV Based Intention of purchase</a:t>
            </a:r>
          </a:p>
        </p:txBody>
      </p:sp>
      <p:sp>
        <p:nvSpPr>
          <p:cNvPr id="9" name="Text Placeholder 8">
            <a:extLst>
              <a:ext uri="{FF2B5EF4-FFF2-40B4-BE49-F238E27FC236}">
                <a16:creationId xmlns:a16="http://schemas.microsoft.com/office/drawing/2014/main" id="{54E48D88-9438-AF74-9E7B-54985E0231C6}"/>
              </a:ext>
            </a:extLst>
          </p:cNvPr>
          <p:cNvSpPr>
            <a:spLocks noGrp="1"/>
          </p:cNvSpPr>
          <p:nvPr>
            <p:ph type="body" sz="quarter" idx="19"/>
          </p:nvPr>
        </p:nvSpPr>
        <p:spPr>
          <a:xfrm>
            <a:off x="3383280" y="3730752"/>
            <a:ext cx="1645920" cy="2757134"/>
          </a:xfrm>
        </p:spPr>
        <p:txBody>
          <a:bodyPr/>
          <a:lstStyle/>
          <a:p>
            <a:r>
              <a:rPr lang="en-US" dirty="0"/>
              <a:t>People shopping from amazon and paytm are getting benefits from the loyalty points</a:t>
            </a:r>
          </a:p>
          <a:p>
            <a:endParaRPr lang="en-US" dirty="0"/>
          </a:p>
          <a:p>
            <a:r>
              <a:rPr lang="en-US" dirty="0"/>
              <a:t>flipkart and Snapdeal also seem to give such benefits but people who shop from almost everywhere disagree with this statement</a:t>
            </a:r>
          </a:p>
        </p:txBody>
      </p:sp>
      <p:sp>
        <p:nvSpPr>
          <p:cNvPr id="10" name="Text Placeholder 9">
            <a:extLst>
              <a:ext uri="{FF2B5EF4-FFF2-40B4-BE49-F238E27FC236}">
                <a16:creationId xmlns:a16="http://schemas.microsoft.com/office/drawing/2014/main" id="{04554076-E5E4-8026-26DB-B67E2F12CFD7}"/>
              </a:ext>
            </a:extLst>
          </p:cNvPr>
          <p:cNvSpPr>
            <a:spLocks noGrp="1"/>
          </p:cNvSpPr>
          <p:nvPr>
            <p:ph type="body" sz="quarter" idx="20"/>
          </p:nvPr>
        </p:nvSpPr>
        <p:spPr>
          <a:xfrm>
            <a:off x="5406126" y="2441448"/>
            <a:ext cx="1280160" cy="758952"/>
          </a:xfrm>
        </p:spPr>
        <p:txBody>
          <a:bodyPr/>
          <a:lstStyle/>
          <a:p>
            <a:r>
              <a:rPr lang="en-US" dirty="0"/>
              <a:t>HV Based Intention of purchase</a:t>
            </a:r>
          </a:p>
        </p:txBody>
      </p:sp>
      <p:sp>
        <p:nvSpPr>
          <p:cNvPr id="11" name="Text Placeholder 10">
            <a:extLst>
              <a:ext uri="{FF2B5EF4-FFF2-40B4-BE49-F238E27FC236}">
                <a16:creationId xmlns:a16="http://schemas.microsoft.com/office/drawing/2014/main" id="{EAE8038A-B730-4711-D7B5-851B7FAAD8A7}"/>
              </a:ext>
            </a:extLst>
          </p:cNvPr>
          <p:cNvSpPr>
            <a:spLocks noGrp="1"/>
          </p:cNvSpPr>
          <p:nvPr>
            <p:ph type="body" sz="quarter" idx="21"/>
          </p:nvPr>
        </p:nvSpPr>
        <p:spPr>
          <a:xfrm>
            <a:off x="5468112" y="3730751"/>
            <a:ext cx="1694690" cy="1864505"/>
          </a:xfrm>
        </p:spPr>
        <p:txBody>
          <a:bodyPr/>
          <a:lstStyle/>
          <a:p>
            <a:pPr>
              <a:spcBef>
                <a:spcPts val="0"/>
              </a:spcBef>
              <a:spcAft>
                <a:spcPts val="0"/>
              </a:spcAft>
            </a:pPr>
            <a:r>
              <a:rPr lang="en-US" dirty="0"/>
              <a:t>Almost all the people who have shopped from amazon, flipkart and paytm are satisfied</a:t>
            </a:r>
          </a:p>
          <a:p>
            <a:pPr>
              <a:spcBef>
                <a:spcPts val="0"/>
              </a:spcBef>
              <a:spcAft>
                <a:spcPts val="0"/>
              </a:spcAft>
            </a:pPr>
            <a:endParaRPr lang="en-US" dirty="0"/>
          </a:p>
          <a:p>
            <a:pPr>
              <a:spcBef>
                <a:spcPts val="0"/>
              </a:spcBef>
              <a:spcAft>
                <a:spcPts val="0"/>
              </a:spcAft>
            </a:pPr>
            <a:r>
              <a:rPr lang="en-US" dirty="0"/>
              <a:t>People who shop from a more number of online brands doesn't seem to be satisfied.</a:t>
            </a:r>
          </a:p>
        </p:txBody>
      </p:sp>
      <p:sp>
        <p:nvSpPr>
          <p:cNvPr id="12" name="Text Placeholder 11">
            <a:extLst>
              <a:ext uri="{FF2B5EF4-FFF2-40B4-BE49-F238E27FC236}">
                <a16:creationId xmlns:a16="http://schemas.microsoft.com/office/drawing/2014/main" id="{357CF821-3BB7-EAAC-D7BB-89DCEE250798}"/>
              </a:ext>
            </a:extLst>
          </p:cNvPr>
          <p:cNvSpPr>
            <a:spLocks noGrp="1"/>
          </p:cNvSpPr>
          <p:nvPr>
            <p:ph type="body" sz="quarter" idx="22"/>
          </p:nvPr>
        </p:nvSpPr>
        <p:spPr>
          <a:xfrm>
            <a:off x="7552943" y="2441448"/>
            <a:ext cx="1558399" cy="758952"/>
          </a:xfrm>
        </p:spPr>
        <p:txBody>
          <a:bodyPr/>
          <a:lstStyle/>
          <a:p>
            <a:r>
              <a:rPr lang="en-US" dirty="0"/>
              <a:t>General observation</a:t>
            </a:r>
          </a:p>
        </p:txBody>
      </p:sp>
      <p:sp>
        <p:nvSpPr>
          <p:cNvPr id="13" name="Text Placeholder 12">
            <a:extLst>
              <a:ext uri="{FF2B5EF4-FFF2-40B4-BE49-F238E27FC236}">
                <a16:creationId xmlns:a16="http://schemas.microsoft.com/office/drawing/2014/main" id="{808185AA-496A-A5EB-3328-97A615D131B5}"/>
              </a:ext>
            </a:extLst>
          </p:cNvPr>
          <p:cNvSpPr>
            <a:spLocks noGrp="1"/>
          </p:cNvSpPr>
          <p:nvPr>
            <p:ph type="body" sz="quarter" idx="23"/>
          </p:nvPr>
        </p:nvSpPr>
        <p:spPr/>
        <p:txBody>
          <a:bodyPr/>
          <a:lstStyle/>
          <a:p>
            <a:r>
              <a:rPr lang="en-US" dirty="0"/>
              <a:t>online brands should update all their platforms rather than just application</a:t>
            </a:r>
          </a:p>
        </p:txBody>
      </p:sp>
      <p:sp>
        <p:nvSpPr>
          <p:cNvPr id="14" name="Text Placeholder 13">
            <a:extLst>
              <a:ext uri="{FF2B5EF4-FFF2-40B4-BE49-F238E27FC236}">
                <a16:creationId xmlns:a16="http://schemas.microsoft.com/office/drawing/2014/main" id="{37831CC4-0B09-14AA-184F-D3ECC41DECED}"/>
              </a:ext>
            </a:extLst>
          </p:cNvPr>
          <p:cNvSpPr>
            <a:spLocks noGrp="1"/>
          </p:cNvSpPr>
          <p:nvPr>
            <p:ph type="body" sz="quarter" idx="28"/>
          </p:nvPr>
        </p:nvSpPr>
        <p:spPr/>
        <p:txBody>
          <a:bodyPr/>
          <a:lstStyle/>
          <a:p>
            <a:r>
              <a:rPr lang="en-US" dirty="0"/>
              <a:t>Model</a:t>
            </a:r>
          </a:p>
        </p:txBody>
      </p:sp>
      <p:sp>
        <p:nvSpPr>
          <p:cNvPr id="15" name="Text Placeholder 14">
            <a:extLst>
              <a:ext uri="{FF2B5EF4-FFF2-40B4-BE49-F238E27FC236}">
                <a16:creationId xmlns:a16="http://schemas.microsoft.com/office/drawing/2014/main" id="{7511B12E-ED27-B573-2E5E-DBA687F9987D}"/>
              </a:ext>
            </a:extLst>
          </p:cNvPr>
          <p:cNvSpPr>
            <a:spLocks noGrp="1"/>
          </p:cNvSpPr>
          <p:nvPr>
            <p:ph type="body" sz="quarter" idx="29"/>
          </p:nvPr>
        </p:nvSpPr>
        <p:spPr/>
        <p:txBody>
          <a:bodyPr/>
          <a:lstStyle/>
          <a:p>
            <a:r>
              <a:rPr lang="en-US" dirty="0"/>
              <a:t>Further analysis with Model building can give more insights</a:t>
            </a:r>
          </a:p>
        </p:txBody>
      </p:sp>
      <p:pic>
        <p:nvPicPr>
          <p:cNvPr id="16" name="Content Placeholder 25" descr="Microscopic view of a suspended bubble-like material with water in it">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2">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48206" y="6248400"/>
            <a:ext cx="12188825" cy="612776"/>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Straight Connector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25</a:t>
            </a:fld>
            <a:endParaRPr lang="en-US" dirty="0"/>
          </a:p>
        </p:txBody>
      </p:sp>
    </p:spTree>
    <p:extLst>
      <p:ext uri="{BB962C8B-B14F-4D97-AF65-F5344CB8AC3E}">
        <p14:creationId xmlns:p14="http://schemas.microsoft.com/office/powerpoint/2010/main" val="2607450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Placeholder 38" descr="White DNA structure">
            <a:extLst>
              <a:ext uri="{FF2B5EF4-FFF2-40B4-BE49-F238E27FC236}">
                <a16:creationId xmlns:a16="http://schemas.microsoft.com/office/drawing/2014/main" id="{F90B3248-E185-8C9D-93CE-A79DE50A6F3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217F23FC-AC97-DC78-C63F-66C5BF23A07A}"/>
              </a:ext>
              <a:ext uri="{C183D7F6-B498-43B3-948B-1728B52AA6E4}">
                <adec:decorative xmlns:adec="http://schemas.microsoft.com/office/drawing/2017/decorative" val="1"/>
              </a:ext>
            </a:extLst>
          </p:cNvPr>
          <p:cNvSpPr/>
          <p:nvPr/>
        </p:nvSpPr>
        <p:spPr>
          <a:xfrm>
            <a:off x="2120552" y="12357"/>
            <a:ext cx="10071448" cy="6858000"/>
          </a:xfrm>
          <a:prstGeom prst="rect">
            <a:avLst/>
          </a:prstGeom>
          <a:gradFill>
            <a:gsLst>
              <a:gs pos="0">
                <a:schemeClr val="bg1">
                  <a:alpha val="0"/>
                </a:schemeClr>
              </a:gs>
              <a:gs pos="42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B3E315A2-4CED-23BB-CA3C-C8962E2419FD}"/>
              </a:ext>
            </a:extLst>
          </p:cNvPr>
          <p:cNvSpPr>
            <a:spLocks noGrp="1"/>
          </p:cNvSpPr>
          <p:nvPr>
            <p:ph type="title"/>
          </p:nvPr>
        </p:nvSpPr>
        <p:spPr/>
        <p:txBody>
          <a:bodyPr/>
          <a:lstStyle/>
          <a:p>
            <a:r>
              <a:rPr lang="en-US" dirty="0"/>
              <a:t>Conclusion</a:t>
            </a:r>
          </a:p>
        </p:txBody>
      </p:sp>
      <p:sp>
        <p:nvSpPr>
          <p:cNvPr id="9" name="Footer Placeholder 8">
            <a:extLst>
              <a:ext uri="{FF2B5EF4-FFF2-40B4-BE49-F238E27FC236}">
                <a16:creationId xmlns:a16="http://schemas.microsoft.com/office/drawing/2014/main" id="{90FCB302-A0EE-7CF7-A4B2-ED343BFF9BC0}"/>
              </a:ext>
            </a:extLst>
          </p:cNvPr>
          <p:cNvSpPr>
            <a:spLocks noGrp="1"/>
          </p:cNvSpPr>
          <p:nvPr>
            <p:ph type="ftr" sz="quarter" idx="12"/>
          </p:nvPr>
        </p:nvSpPr>
        <p:spPr>
          <a:xfrm rot="16200000">
            <a:off x="-309886" y="1384561"/>
            <a:ext cx="1784352" cy="323328"/>
          </a:xfrm>
        </p:spPr>
        <p:txBody>
          <a:bodyPr/>
          <a:lstStyle/>
          <a:p>
            <a:r>
              <a:rPr lang="en-US" dirty="0"/>
              <a:t>Customer retention project</a:t>
            </a:r>
          </a:p>
        </p:txBody>
      </p:sp>
      <p:sp>
        <p:nvSpPr>
          <p:cNvPr id="8" name="Slide Number Placeholder 7">
            <a:extLst>
              <a:ext uri="{FF2B5EF4-FFF2-40B4-BE49-F238E27FC236}">
                <a16:creationId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26</a:t>
            </a:fld>
            <a:endParaRPr lang="en-US" dirty="0"/>
          </a:p>
        </p:txBody>
      </p:sp>
      <p:sp>
        <p:nvSpPr>
          <p:cNvPr id="4" name="Text Placeholder 3">
            <a:extLst>
              <a:ext uri="{FF2B5EF4-FFF2-40B4-BE49-F238E27FC236}">
                <a16:creationId xmlns:a16="http://schemas.microsoft.com/office/drawing/2014/main" id="{DB4489FD-4F12-40A7-1EA9-79A941933E98}"/>
              </a:ext>
            </a:extLst>
          </p:cNvPr>
          <p:cNvSpPr>
            <a:spLocks noGrp="1"/>
          </p:cNvSpPr>
          <p:nvPr>
            <p:ph type="body" idx="1"/>
          </p:nvPr>
        </p:nvSpPr>
        <p:spPr>
          <a:xfrm>
            <a:off x="1457428" y="1905000"/>
            <a:ext cx="4495744" cy="4648200"/>
          </a:xfrm>
        </p:spPr>
        <p:txBody>
          <a:bodyPr/>
          <a:lstStyle/>
          <a:p>
            <a:r>
              <a:rPr lang="en-US" dirty="0"/>
              <a:t>Customer retention (UV+HV)</a:t>
            </a:r>
          </a:p>
        </p:txBody>
      </p:sp>
      <p:sp>
        <p:nvSpPr>
          <p:cNvPr id="5" name="Content Placeholder 4">
            <a:extLst>
              <a:ext uri="{FF2B5EF4-FFF2-40B4-BE49-F238E27FC236}">
                <a16:creationId xmlns:a16="http://schemas.microsoft.com/office/drawing/2014/main" id="{9BCDA136-13F8-70CB-CDA2-02260A2D2D59}"/>
              </a:ext>
            </a:extLst>
          </p:cNvPr>
          <p:cNvSpPr>
            <a:spLocks noGrp="1"/>
          </p:cNvSpPr>
          <p:nvPr>
            <p:ph sz="half" idx="2"/>
          </p:nvPr>
        </p:nvSpPr>
        <p:spPr>
          <a:xfrm>
            <a:off x="1564059" y="3120747"/>
            <a:ext cx="3886200" cy="2514600"/>
          </a:xfrm>
        </p:spPr>
        <p:txBody>
          <a:bodyPr/>
          <a:lstStyle/>
          <a:p>
            <a:pPr marL="285750" indent="-285750">
              <a:buFont typeface="Wingdings" panose="05000000000000000000" pitchFamily="2" charset="2"/>
              <a:buChar char="ü"/>
            </a:pPr>
            <a:r>
              <a:rPr lang="en-US" sz="1800" dirty="0"/>
              <a:t>People shopping from amazon and paytm are getting benefits from the loyalty points</a:t>
            </a:r>
          </a:p>
          <a:p>
            <a:pPr marL="285750" indent="-285750">
              <a:buFont typeface="Wingdings" panose="05000000000000000000" pitchFamily="2" charset="2"/>
              <a:buChar char="ü"/>
            </a:pPr>
            <a:r>
              <a:rPr lang="en-US" sz="1800" dirty="0"/>
              <a:t>People who shop from a more number of online brands doesn't seem to be satisfied.</a:t>
            </a:r>
          </a:p>
          <a:p>
            <a:pPr marL="285750" indent="-285750">
              <a:buFont typeface="Wingdings" panose="05000000000000000000" pitchFamily="2" charset="2"/>
              <a:buChar char="ü"/>
            </a:pPr>
            <a:r>
              <a:rPr lang="en-US" sz="1800" dirty="0"/>
              <a:t>Loyal customers prefer buying and tend to spend more money on shopping in your store. Statistics show that engaged consumers purchase more frequently</a:t>
            </a:r>
          </a:p>
          <a:p>
            <a:pPr marL="285750" indent="-285750" algn="l">
              <a:buFont typeface="Wingdings" panose="05000000000000000000" pitchFamily="2" charset="2"/>
              <a:buChar char="ü"/>
            </a:pPr>
            <a:r>
              <a:rPr lang="en-US" sz="1800" dirty="0"/>
              <a:t>People shop from Amazon and flipkart whatever be the case.</a:t>
            </a:r>
          </a:p>
          <a:p>
            <a:endParaRPr lang="en-US" dirty="0"/>
          </a:p>
          <a:p>
            <a:endParaRPr lang="en-US" dirty="0"/>
          </a:p>
        </p:txBody>
      </p:sp>
      <p:sp>
        <p:nvSpPr>
          <p:cNvPr id="6" name="Text Placeholder 5">
            <a:extLst>
              <a:ext uri="{FF2B5EF4-FFF2-40B4-BE49-F238E27FC236}">
                <a16:creationId xmlns:a16="http://schemas.microsoft.com/office/drawing/2014/main" id="{16743F76-FD81-DAAA-A5BA-6E77D3B83F8A}"/>
              </a:ext>
            </a:extLst>
          </p:cNvPr>
          <p:cNvSpPr>
            <a:spLocks noGrp="1"/>
          </p:cNvSpPr>
          <p:nvPr>
            <p:ph type="body" sz="quarter" idx="3"/>
          </p:nvPr>
        </p:nvSpPr>
        <p:spPr>
          <a:xfrm>
            <a:off x="6708676" y="1905000"/>
            <a:ext cx="4495744" cy="4648200"/>
          </a:xfrm>
        </p:spPr>
        <p:txBody>
          <a:bodyPr/>
          <a:lstStyle/>
          <a:p>
            <a:r>
              <a:rPr lang="en-US" dirty="0"/>
              <a:t>Customer Retention (reduce risks)</a:t>
            </a:r>
          </a:p>
        </p:txBody>
      </p:sp>
      <p:sp>
        <p:nvSpPr>
          <p:cNvPr id="7" name="Content Placeholder 6">
            <a:extLst>
              <a:ext uri="{FF2B5EF4-FFF2-40B4-BE49-F238E27FC236}">
                <a16:creationId xmlns:a16="http://schemas.microsoft.com/office/drawing/2014/main" id="{2455F573-DF2A-FE60-2B86-5E131463642E}"/>
              </a:ext>
            </a:extLst>
          </p:cNvPr>
          <p:cNvSpPr>
            <a:spLocks noGrp="1"/>
          </p:cNvSpPr>
          <p:nvPr>
            <p:ph sz="quarter" idx="4"/>
          </p:nvPr>
        </p:nvSpPr>
        <p:spPr>
          <a:xfrm>
            <a:off x="7013448" y="3120747"/>
            <a:ext cx="3886200" cy="3024021"/>
          </a:xfrm>
        </p:spPr>
        <p:txBody>
          <a:bodyPr/>
          <a:lstStyle/>
          <a:p>
            <a:pPr marL="285750" indent="-285750">
              <a:buFont typeface="Wingdings" panose="05000000000000000000" pitchFamily="2" charset="2"/>
              <a:buChar char="ü"/>
            </a:pPr>
            <a:r>
              <a:rPr lang="en-US" sz="1800" dirty="0"/>
              <a:t>Online brands should update all their platforms rather than just application</a:t>
            </a:r>
          </a:p>
          <a:p>
            <a:endParaRPr lang="en-US" dirty="0"/>
          </a:p>
          <a:p>
            <a:endParaRPr lang="en-US" dirty="0"/>
          </a:p>
        </p:txBody>
      </p:sp>
      <p:cxnSp>
        <p:nvCxnSpPr>
          <p:cNvPr id="27" name="Straight Connector 26">
            <a:extLst>
              <a:ext uri="{FF2B5EF4-FFF2-40B4-BE49-F238E27FC236}">
                <a16:creationId xmlns:a16="http://schemas.microsoft.com/office/drawing/2014/main" id="{E4A534A3-16E3-79AB-9E75-F40D0FDB4C98}"/>
              </a:ext>
              <a:ext uri="{C183D7F6-B498-43B3-948B-1728B52AA6E4}">
                <adec:decorative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958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A9E4-3B33-8623-FB27-6D7248C372EA}"/>
              </a:ext>
            </a:extLst>
          </p:cNvPr>
          <p:cNvSpPr>
            <a:spLocks noGrp="1"/>
          </p:cNvSpPr>
          <p:nvPr>
            <p:ph type="title"/>
          </p:nvPr>
        </p:nvSpPr>
        <p:spPr/>
        <p:txBody>
          <a:bodyPr/>
          <a:lstStyle/>
          <a:p>
            <a:r>
              <a:rPr lang="en-US" dirty="0"/>
              <a:t>How we </a:t>
            </a:r>
            <a:br>
              <a:rPr lang="en-US" dirty="0"/>
            </a:br>
            <a:r>
              <a:rPr lang="en-US" dirty="0"/>
              <a:t>got there</a:t>
            </a:r>
          </a:p>
        </p:txBody>
      </p:sp>
      <p:sp>
        <p:nvSpPr>
          <p:cNvPr id="8" name="Footer Placeholder 7">
            <a:extLst>
              <a:ext uri="{FF2B5EF4-FFF2-40B4-BE49-F238E27FC236}">
                <a16:creationId xmlns:a16="http://schemas.microsoft.com/office/drawing/2014/main" id="{8B1640E3-ACD2-7360-A022-281862D31457}"/>
              </a:ext>
            </a:extLst>
          </p:cNvPr>
          <p:cNvSpPr>
            <a:spLocks noGrp="1"/>
          </p:cNvSpPr>
          <p:nvPr>
            <p:ph type="ftr" sz="quarter" idx="12"/>
          </p:nvPr>
        </p:nvSpPr>
        <p:spPr>
          <a:xfrm rot="16200000">
            <a:off x="-309886" y="1384561"/>
            <a:ext cx="1784352" cy="323328"/>
          </a:xfrm>
        </p:spPr>
        <p:txBody>
          <a:bodyPr/>
          <a:lstStyle/>
          <a:p>
            <a:r>
              <a:rPr lang="en-US" dirty="0"/>
              <a:t>Customer retention project</a:t>
            </a:r>
          </a:p>
        </p:txBody>
      </p:sp>
      <p:sp>
        <p:nvSpPr>
          <p:cNvPr id="7" name="Slide Number Placeholder 6">
            <a:extLst>
              <a:ext uri="{FF2B5EF4-FFF2-40B4-BE49-F238E27FC236}">
                <a16:creationId xmlns:a16="http://schemas.microsoft.com/office/drawing/2014/main" id="{E5076FCA-E5D9-5BC6-F8F1-95D9E5569449}"/>
              </a:ext>
            </a:extLst>
          </p:cNvPr>
          <p:cNvSpPr>
            <a:spLocks noGrp="1"/>
          </p:cNvSpPr>
          <p:nvPr>
            <p:ph type="sldNum" sz="quarter" idx="11"/>
          </p:nvPr>
        </p:nvSpPr>
        <p:spPr/>
        <p:txBody>
          <a:bodyPr/>
          <a:lstStyle/>
          <a:p>
            <a:fld id="{75DF2D63-3FF5-D547-96B9-BE9CCD1ABA58}" type="slidenum">
              <a:rPr lang="en-US" smtClean="0"/>
              <a:t>27</a:t>
            </a:fld>
            <a:endParaRPr lang="en-US" dirty="0"/>
          </a:p>
        </p:txBody>
      </p:sp>
      <p:pic>
        <p:nvPicPr>
          <p:cNvPr id="18" name="Picture Placeholder 17" descr="Scientist looking at a test tube">
            <a:extLst>
              <a:ext uri="{FF2B5EF4-FFF2-40B4-BE49-F238E27FC236}">
                <a16:creationId xmlns:a16="http://schemas.microsoft.com/office/drawing/2014/main" id="{1FB107C6-83C2-4539-D841-857D29AC76A1}"/>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a:stretch/>
        </p:blipFill>
        <p:spPr>
          <a:xfrm>
            <a:off x="1298575" y="612775"/>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Text Placeholder 2">
            <a:extLst>
              <a:ext uri="{FF2B5EF4-FFF2-40B4-BE49-F238E27FC236}">
                <a16:creationId xmlns:a16="http://schemas.microsoft.com/office/drawing/2014/main" id="{18559EBB-1744-14F2-6EEA-D5BDC030F0C9}"/>
              </a:ext>
            </a:extLst>
          </p:cNvPr>
          <p:cNvSpPr>
            <a:spLocks noGrp="1"/>
          </p:cNvSpPr>
          <p:nvPr>
            <p:ph type="body" idx="1"/>
          </p:nvPr>
        </p:nvSpPr>
        <p:spPr/>
        <p:txBody>
          <a:bodyPr/>
          <a:lstStyle/>
          <a:p>
            <a:r>
              <a:rPr lang="en-US" sz="2000" dirty="0">
                <a:effectLst/>
              </a:rPr>
              <a:t>EDA </a:t>
            </a:r>
            <a:endParaRPr lang="en-US" dirty="0"/>
          </a:p>
        </p:txBody>
      </p:sp>
      <p:sp>
        <p:nvSpPr>
          <p:cNvPr id="4" name="Content Placeholder 3">
            <a:extLst>
              <a:ext uri="{FF2B5EF4-FFF2-40B4-BE49-F238E27FC236}">
                <a16:creationId xmlns:a16="http://schemas.microsoft.com/office/drawing/2014/main" id="{AAD9F940-BA56-74F7-87F0-7199A77BB8B8}"/>
              </a:ext>
            </a:extLst>
          </p:cNvPr>
          <p:cNvSpPr>
            <a:spLocks noGrp="1"/>
          </p:cNvSpPr>
          <p:nvPr>
            <p:ph sz="half" idx="2"/>
          </p:nvPr>
        </p:nvSpPr>
        <p:spPr/>
        <p:txBody>
          <a:bodyPr/>
          <a:lstStyle/>
          <a:p>
            <a:r>
              <a:rPr lang="en-US" dirty="0">
                <a:effectLst/>
              </a:rPr>
              <a:t>Data divided with PV, UV &amp; risks</a:t>
            </a:r>
          </a:p>
          <a:p>
            <a:r>
              <a:rPr lang="en-US" dirty="0"/>
              <a:t>Features with PV performed Visualizations</a:t>
            </a:r>
          </a:p>
          <a:p>
            <a:r>
              <a:rPr lang="en-US" dirty="0">
                <a:effectLst/>
              </a:rPr>
              <a:t>Featured with UV performed with Visualizations</a:t>
            </a:r>
            <a:br>
              <a:rPr lang="en-US" dirty="0">
                <a:effectLst/>
              </a:rPr>
            </a:br>
            <a:endParaRPr lang="en-US" dirty="0"/>
          </a:p>
          <a:p>
            <a:endParaRPr lang="en-US" dirty="0"/>
          </a:p>
        </p:txBody>
      </p:sp>
      <p:sp>
        <p:nvSpPr>
          <p:cNvPr id="5" name="Text Placeholder 4">
            <a:extLst>
              <a:ext uri="{FF2B5EF4-FFF2-40B4-BE49-F238E27FC236}">
                <a16:creationId xmlns:a16="http://schemas.microsoft.com/office/drawing/2014/main" id="{621A83F6-ADD2-533E-DD3D-2171EC6F7E11}"/>
              </a:ext>
            </a:extLst>
          </p:cNvPr>
          <p:cNvSpPr>
            <a:spLocks noGrp="1"/>
          </p:cNvSpPr>
          <p:nvPr>
            <p:ph type="body" sz="quarter" idx="3"/>
          </p:nvPr>
        </p:nvSpPr>
        <p:spPr>
          <a:xfrm>
            <a:off x="7498080" y="2894515"/>
            <a:ext cx="4114800" cy="347472"/>
          </a:xfrm>
        </p:spPr>
        <p:txBody>
          <a:bodyPr/>
          <a:lstStyle/>
          <a:p>
            <a:r>
              <a:rPr lang="en-US" sz="2000" dirty="0"/>
              <a:t>Correlation</a:t>
            </a:r>
          </a:p>
        </p:txBody>
      </p:sp>
      <p:sp>
        <p:nvSpPr>
          <p:cNvPr id="6" name="Content Placeholder 5">
            <a:extLst>
              <a:ext uri="{FF2B5EF4-FFF2-40B4-BE49-F238E27FC236}">
                <a16:creationId xmlns:a16="http://schemas.microsoft.com/office/drawing/2014/main" id="{D17DB5B2-8F12-4C2A-D018-C12FD16160B5}"/>
              </a:ext>
            </a:extLst>
          </p:cNvPr>
          <p:cNvSpPr>
            <a:spLocks noGrp="1"/>
          </p:cNvSpPr>
          <p:nvPr>
            <p:ph sz="quarter" idx="4"/>
          </p:nvPr>
        </p:nvSpPr>
        <p:spPr>
          <a:xfrm>
            <a:off x="7498080" y="3342571"/>
            <a:ext cx="3886200" cy="1179576"/>
          </a:xfrm>
        </p:spPr>
        <p:txBody>
          <a:bodyPr/>
          <a:lstStyle/>
          <a:p>
            <a:r>
              <a:rPr lang="en-US" dirty="0">
                <a:effectLst/>
              </a:rPr>
              <a:t>Used Dython library for correlation of Categorical Features</a:t>
            </a:r>
            <a:br>
              <a:rPr lang="en-US" dirty="0">
                <a:effectLst/>
              </a:rPr>
            </a:br>
            <a:br>
              <a:rPr lang="en-US" dirty="0">
                <a:effectLst/>
              </a:rPr>
            </a:br>
            <a:r>
              <a:rPr lang="en-US" dirty="0"/>
              <a:t>Chi-Square test (Nominal Values)with P-Value</a:t>
            </a:r>
            <a:br>
              <a:rPr lang="en-US" dirty="0">
                <a:effectLst/>
              </a:rPr>
            </a:br>
            <a:endParaRPr lang="en-US" dirty="0"/>
          </a:p>
          <a:p>
            <a:endParaRPr lang="en-US" dirty="0"/>
          </a:p>
        </p:txBody>
      </p:sp>
      <p:sp>
        <p:nvSpPr>
          <p:cNvPr id="10" name="Text Placeholder 9">
            <a:extLst>
              <a:ext uri="{FF2B5EF4-FFF2-40B4-BE49-F238E27FC236}">
                <a16:creationId xmlns:a16="http://schemas.microsoft.com/office/drawing/2014/main" id="{A508684D-1AA5-491C-E832-1EB26568CC05}"/>
              </a:ext>
            </a:extLst>
          </p:cNvPr>
          <p:cNvSpPr>
            <a:spLocks noGrp="1"/>
          </p:cNvSpPr>
          <p:nvPr>
            <p:ph type="body" sz="quarter" idx="15"/>
          </p:nvPr>
        </p:nvSpPr>
        <p:spPr/>
        <p:txBody>
          <a:bodyPr/>
          <a:lstStyle/>
          <a:p>
            <a:r>
              <a:rPr lang="en-US" sz="2000" dirty="0"/>
              <a:t>Analysis</a:t>
            </a:r>
          </a:p>
        </p:txBody>
      </p:sp>
      <p:sp>
        <p:nvSpPr>
          <p:cNvPr id="11" name="Content Placeholder 10">
            <a:extLst>
              <a:ext uri="{FF2B5EF4-FFF2-40B4-BE49-F238E27FC236}">
                <a16:creationId xmlns:a16="http://schemas.microsoft.com/office/drawing/2014/main" id="{3FE9FCFF-DB0B-28A0-AC61-CFCB265C5B31}"/>
              </a:ext>
            </a:extLst>
          </p:cNvPr>
          <p:cNvSpPr>
            <a:spLocks noGrp="1"/>
          </p:cNvSpPr>
          <p:nvPr>
            <p:ph sz="quarter" idx="16"/>
          </p:nvPr>
        </p:nvSpPr>
        <p:spPr/>
        <p:txBody>
          <a:bodyPr/>
          <a:lstStyle/>
          <a:p>
            <a:r>
              <a:rPr lang="en-US" dirty="0">
                <a:effectLst/>
              </a:rPr>
              <a:t>Count plot, Pie Chart ,Line plots provided insights</a:t>
            </a:r>
            <a:br>
              <a:rPr lang="en-US" dirty="0">
                <a:effectLst/>
              </a:rPr>
            </a:br>
            <a:br>
              <a:rPr lang="en-US" dirty="0">
                <a:effectLst/>
              </a:rPr>
            </a:br>
            <a:r>
              <a:rPr lang="en-US" dirty="0"/>
              <a:t>Combination of PV &amp; UV features are derived </a:t>
            </a:r>
            <a:br>
              <a:rPr lang="en-US" dirty="0">
                <a:effectLst/>
              </a:rPr>
            </a:br>
            <a:endParaRPr lang="en-US" dirty="0"/>
          </a:p>
          <a:p>
            <a:endParaRPr lang="en-US" dirty="0"/>
          </a:p>
        </p:txBody>
      </p:sp>
      <p:pic>
        <p:nvPicPr>
          <p:cNvPr id="12" name="Picture 11">
            <a:extLst>
              <a:ext uri="{FF2B5EF4-FFF2-40B4-BE49-F238E27FC236}">
                <a16:creationId xmlns:a16="http://schemas.microsoft.com/office/drawing/2014/main" id="{247426D5-384D-915D-80CF-7024EA739927}"/>
              </a:ext>
            </a:extLst>
          </p:cNvPr>
          <p:cNvPicPr>
            <a:picLocks noChangeAspect="1"/>
          </p:cNvPicPr>
          <p:nvPr/>
        </p:nvPicPr>
        <p:blipFill>
          <a:blip r:embed="rId3"/>
          <a:stretch>
            <a:fillRect/>
          </a:stretch>
        </p:blipFill>
        <p:spPr>
          <a:xfrm>
            <a:off x="6068253" y="621792"/>
            <a:ext cx="914401" cy="762487"/>
          </a:xfrm>
          <a:prstGeom prst="rect">
            <a:avLst/>
          </a:prstGeom>
        </p:spPr>
      </p:pic>
      <p:pic>
        <p:nvPicPr>
          <p:cNvPr id="22" name="Picture 21">
            <a:extLst>
              <a:ext uri="{FF2B5EF4-FFF2-40B4-BE49-F238E27FC236}">
                <a16:creationId xmlns:a16="http://schemas.microsoft.com/office/drawing/2014/main" id="{145FA7C8-52CC-9B0C-74E0-83B2F603D0B9}"/>
              </a:ext>
            </a:extLst>
          </p:cNvPr>
          <p:cNvPicPr>
            <a:picLocks noChangeAspect="1"/>
          </p:cNvPicPr>
          <p:nvPr/>
        </p:nvPicPr>
        <p:blipFill>
          <a:blip r:embed="rId4"/>
          <a:stretch>
            <a:fillRect/>
          </a:stretch>
        </p:blipFill>
        <p:spPr>
          <a:xfrm>
            <a:off x="6217477" y="5143300"/>
            <a:ext cx="942148" cy="917463"/>
          </a:xfrm>
          <a:prstGeom prst="rect">
            <a:avLst/>
          </a:prstGeom>
        </p:spPr>
      </p:pic>
      <p:pic>
        <p:nvPicPr>
          <p:cNvPr id="26" name="Picture 25">
            <a:extLst>
              <a:ext uri="{FF2B5EF4-FFF2-40B4-BE49-F238E27FC236}">
                <a16:creationId xmlns:a16="http://schemas.microsoft.com/office/drawing/2014/main" id="{16FF80CA-C7F2-960E-28E2-E69328688E7A}"/>
              </a:ext>
            </a:extLst>
          </p:cNvPr>
          <p:cNvPicPr>
            <a:picLocks noChangeAspect="1"/>
          </p:cNvPicPr>
          <p:nvPr/>
        </p:nvPicPr>
        <p:blipFill>
          <a:blip r:embed="rId5"/>
          <a:stretch>
            <a:fillRect/>
          </a:stretch>
        </p:blipFill>
        <p:spPr>
          <a:xfrm>
            <a:off x="5947181" y="2894515"/>
            <a:ext cx="1212444" cy="685827"/>
          </a:xfrm>
          <a:prstGeom prst="rect">
            <a:avLst/>
          </a:prstGeom>
        </p:spPr>
      </p:pic>
    </p:spTree>
    <p:extLst>
      <p:ext uri="{BB962C8B-B14F-4D97-AF65-F5344CB8AC3E}">
        <p14:creationId xmlns:p14="http://schemas.microsoft.com/office/powerpoint/2010/main" val="394375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a:xfrm>
            <a:off x="3494315" y="119744"/>
            <a:ext cx="4669971" cy="572932"/>
          </a:xfrm>
        </p:spPr>
        <p:txBody>
          <a:bodyPr/>
          <a:lstStyle/>
          <a:p>
            <a:r>
              <a:rPr lang="en-US" dirty="0"/>
              <a:t>conclusion</a:t>
            </a:r>
          </a:p>
        </p:txBody>
      </p:sp>
      <p:sp>
        <p:nvSpPr>
          <p:cNvPr id="3" name="Footer Placeholder 2">
            <a:extLst>
              <a:ext uri="{FF2B5EF4-FFF2-40B4-BE49-F238E27FC236}">
                <a16:creationId xmlns:a16="http://schemas.microsoft.com/office/drawing/2014/main" id="{AA5BCABC-85E9-BA68-F054-2D77592245F0}"/>
              </a:ext>
            </a:extLst>
          </p:cNvPr>
          <p:cNvSpPr>
            <a:spLocks noGrp="1"/>
          </p:cNvSpPr>
          <p:nvPr>
            <p:ph type="ftr" sz="quarter" idx="11"/>
          </p:nvPr>
        </p:nvSpPr>
        <p:spPr>
          <a:xfrm rot="16200000">
            <a:off x="-249916" y="1317624"/>
            <a:ext cx="1784352" cy="457201"/>
          </a:xfrm>
        </p:spPr>
        <p:txBody>
          <a:bodyPr/>
          <a:lstStyle/>
          <a:p>
            <a:r>
              <a:rPr lang="en-US" dirty="0"/>
              <a:t>Customer Retention Project</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28</a:t>
            </a:fld>
            <a:endParaRPr lang="en-US" dirty="0"/>
          </a:p>
        </p:txBody>
      </p:sp>
      <p:pic>
        <p:nvPicPr>
          <p:cNvPr id="7" name="Picture Placeholder 6" descr="Test tubes with one test tube in orange with drops">
            <a:extLst>
              <a:ext uri="{FF2B5EF4-FFF2-40B4-BE49-F238E27FC236}">
                <a16:creationId xmlns:a16="http://schemas.microsoft.com/office/drawing/2014/main" id="{70A9CAB5-92AE-2C08-1CA8-8B55D552EEF8}"/>
              </a:ext>
            </a:extLst>
          </p:cNvPr>
          <p:cNvPicPr>
            <a:picLocks noGrp="1" noChangeAspect="1"/>
          </p:cNvPicPr>
          <p:nvPr>
            <p:ph type="pic" sz="quarter" idx="13"/>
          </p:nvPr>
        </p:nvPicPr>
        <p:blipFill rotWithShape="1">
          <a:blip r:embed="rId2">
            <a:alphaModFix amt="50000"/>
            <a:duotone>
              <a:schemeClr val="accent5">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a:xfrm>
            <a:off x="2871216" y="5910942"/>
            <a:ext cx="6519672" cy="947057"/>
          </a:xfrm>
          <a:custGeom>
            <a:avLst/>
            <a:gdLst>
              <a:gd name="connsiteX0" fmla="*/ 0 w 6515097"/>
              <a:gd name="connsiteY0" fmla="*/ 0 h 2133600"/>
              <a:gd name="connsiteX1" fmla="*/ 6515097 w 6515097"/>
              <a:gd name="connsiteY1" fmla="*/ 0 h 2133600"/>
              <a:gd name="connsiteX2" fmla="*/ 6515097 w 6515097"/>
              <a:gd name="connsiteY2" fmla="*/ 2133600 h 2133600"/>
              <a:gd name="connsiteX3" fmla="*/ 0 w 6515097"/>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6515097" h="2133600">
                <a:moveTo>
                  <a:pt x="0" y="0"/>
                </a:moveTo>
                <a:lnTo>
                  <a:pt x="6515097" y="0"/>
                </a:lnTo>
                <a:lnTo>
                  <a:pt x="6515097" y="2133600"/>
                </a:lnTo>
                <a:lnTo>
                  <a:pt x="0" y="2133600"/>
                </a:lnTo>
                <a:close/>
              </a:path>
            </a:pathLst>
          </a:custGeom>
        </p:spPr>
      </p:pic>
      <p:sp>
        <p:nvSpPr>
          <p:cNvPr id="8" name="Text Placeholder 7">
            <a:extLst>
              <a:ext uri="{FF2B5EF4-FFF2-40B4-BE49-F238E27FC236}">
                <a16:creationId xmlns:a16="http://schemas.microsoft.com/office/drawing/2014/main" id="{E7CA798B-3C06-68BE-2467-C132B834377C}"/>
              </a:ext>
            </a:extLst>
          </p:cNvPr>
          <p:cNvSpPr>
            <a:spLocks noGrp="1"/>
          </p:cNvSpPr>
          <p:nvPr>
            <p:ph type="body" sz="quarter" idx="12"/>
          </p:nvPr>
        </p:nvSpPr>
        <p:spPr>
          <a:xfrm>
            <a:off x="1045029" y="692675"/>
            <a:ext cx="10733314" cy="5218268"/>
          </a:xfrm>
        </p:spPr>
        <p:txBody>
          <a:bodyPr/>
          <a:lstStyle/>
          <a:p>
            <a:endParaRPr lang="en-US" dirty="0"/>
          </a:p>
        </p:txBody>
      </p:sp>
      <p:pic>
        <p:nvPicPr>
          <p:cNvPr id="10" name="Picture 9">
            <a:extLst>
              <a:ext uri="{FF2B5EF4-FFF2-40B4-BE49-F238E27FC236}">
                <a16:creationId xmlns:a16="http://schemas.microsoft.com/office/drawing/2014/main" id="{5510BD25-55FE-F277-3AA5-B50A1691009F}"/>
              </a:ext>
            </a:extLst>
          </p:cNvPr>
          <p:cNvPicPr>
            <a:picLocks noChangeAspect="1"/>
          </p:cNvPicPr>
          <p:nvPr/>
        </p:nvPicPr>
        <p:blipFill>
          <a:blip r:embed="rId4"/>
          <a:stretch>
            <a:fillRect/>
          </a:stretch>
        </p:blipFill>
        <p:spPr>
          <a:xfrm>
            <a:off x="1133751" y="788102"/>
            <a:ext cx="10555870" cy="5027413"/>
          </a:xfrm>
          <a:prstGeom prst="rect">
            <a:avLst/>
          </a:prstGeom>
        </p:spPr>
      </p:pic>
    </p:spTree>
    <p:extLst>
      <p:ext uri="{BB962C8B-B14F-4D97-AF65-F5344CB8AC3E}">
        <p14:creationId xmlns:p14="http://schemas.microsoft.com/office/powerpoint/2010/main" val="4094204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sp>
        <p:nvSpPr>
          <p:cNvPr id="27" name="Text Placeholder 26">
            <a:extLst>
              <a:ext uri="{FF2B5EF4-FFF2-40B4-BE49-F238E27FC236}">
                <a16:creationId xmlns:a16="http://schemas.microsoft.com/office/drawing/2014/main" id="{BB8B6963-69FE-8A03-5E86-2BF855024B00}"/>
              </a:ext>
            </a:extLst>
          </p:cNvPr>
          <p:cNvSpPr>
            <a:spLocks noGrp="1"/>
          </p:cNvSpPr>
          <p:nvPr>
            <p:ph type="body" sz="quarter" idx="14"/>
          </p:nvPr>
        </p:nvSpPr>
        <p:spPr/>
        <p:txBody>
          <a:bodyPr/>
          <a:lstStyle/>
          <a:p>
            <a:pPr marL="0" indent="0" algn="ctr">
              <a:lnSpc>
                <a:spcPts val="2660"/>
              </a:lnSpc>
              <a:spcBef>
                <a:spcPts val="0"/>
              </a:spcBef>
              <a:buNone/>
            </a:pPr>
            <a:r>
              <a:rPr lang="en-US" sz="2000" cap="all" spc="0" dirty="0"/>
              <a:t>Ramesh Pyru​</a:t>
            </a:r>
          </a:p>
          <a:p>
            <a:pPr marL="0" indent="0" algn="ctr">
              <a:lnSpc>
                <a:spcPts val="2660"/>
              </a:lnSpc>
              <a:spcBef>
                <a:spcPts val="0"/>
              </a:spcBef>
              <a:buNone/>
            </a:pPr>
            <a:r>
              <a:rPr lang="en-US" sz="1100" cap="all" spc="0" dirty="0"/>
              <a:t>Internship 34</a:t>
            </a:r>
          </a:p>
        </p:txBody>
      </p:sp>
      <p:pic>
        <p:nvPicPr>
          <p:cNvPr id="2" name="Picture 1">
            <a:extLst>
              <a:ext uri="{FF2B5EF4-FFF2-40B4-BE49-F238E27FC236}">
                <a16:creationId xmlns:a16="http://schemas.microsoft.com/office/drawing/2014/main" id="{BC926523-CCCE-E108-9DED-3BAFBF7C44CA}"/>
              </a:ext>
            </a:extLst>
          </p:cNvPr>
          <p:cNvPicPr>
            <a:picLocks noChangeAspect="1"/>
          </p:cNvPicPr>
          <p:nvPr/>
        </p:nvPicPr>
        <p:blipFill>
          <a:blip r:embed="rId3"/>
          <a:stretch>
            <a:fillRect/>
          </a:stretch>
        </p:blipFill>
        <p:spPr>
          <a:xfrm>
            <a:off x="4267256" y="66928"/>
            <a:ext cx="3472487" cy="2457870"/>
          </a:xfrm>
          <a:prstGeom prst="rect">
            <a:avLst/>
          </a:prstGeom>
        </p:spPr>
      </p:pic>
    </p:spTree>
    <p:extLst>
      <p:ext uri="{BB962C8B-B14F-4D97-AF65-F5344CB8AC3E}">
        <p14:creationId xmlns:p14="http://schemas.microsoft.com/office/powerpoint/2010/main" val="3334127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5449824" y="766788"/>
            <a:ext cx="5760720" cy="548640"/>
          </a:xfrm>
        </p:spPr>
        <p:txBody>
          <a:bodyPr/>
          <a:lstStyle/>
          <a:p>
            <a:r>
              <a:rPr lang="en-US" dirty="0"/>
              <a:t>Introduction</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a:xfrm rot="16200000">
            <a:off x="-220011" y="1340564"/>
            <a:ext cx="1872344" cy="323329"/>
          </a:xfrm>
        </p:spPr>
        <p:txBody>
          <a:bodyPr/>
          <a:lstStyle/>
          <a:p>
            <a:r>
              <a:rPr lang="en-US" dirty="0"/>
              <a:t>Customer Retention Project</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5449824" y="2248518"/>
            <a:ext cx="5760720" cy="3998976"/>
          </a:xfrm>
        </p:spPr>
        <p:txBody>
          <a:bodyPr/>
          <a:lstStyle/>
          <a:p>
            <a:pPr marL="0" indent="0">
              <a:lnSpc>
                <a:spcPts val="2400"/>
              </a:lnSpc>
              <a:buNone/>
            </a:pPr>
            <a:r>
              <a:rPr lang="en-US" dirty="0">
                <a:ea typeface="+mn-lt"/>
                <a:cs typeface="+mn-lt"/>
              </a:rPr>
              <a:t>Currently many e-Commerce websites are available to customer’s having tough competition for the continuous business growth &amp; revenues where customer activation &amp; retention is critical</a:t>
            </a:r>
          </a:p>
          <a:p>
            <a:pPr marL="0" indent="0">
              <a:lnSpc>
                <a:spcPts val="2400"/>
              </a:lnSpc>
              <a:buNone/>
            </a:pPr>
            <a:r>
              <a:rPr lang="en-US" sz="2000" spc="0" dirty="0">
                <a:ea typeface="+mn-lt"/>
                <a:cs typeface="+mn-lt"/>
              </a:rPr>
              <a:t>Customer Satisfaction is identified as Key </a:t>
            </a:r>
            <a:r>
              <a:rPr lang="en-US" dirty="0">
                <a:ea typeface="+mn-lt"/>
                <a:cs typeface="+mn-lt"/>
              </a:rPr>
              <a:t>factor for repeat purchases &amp; retention of customers .We need to further analyze the d</a:t>
            </a:r>
            <a:r>
              <a:rPr lang="en-US" sz="2000" spc="0" dirty="0">
                <a:ea typeface="+mn-lt"/>
                <a:cs typeface="+mn-lt"/>
              </a:rPr>
              <a:t>ata collected from Indian e-commerce customers on how </a:t>
            </a:r>
            <a:r>
              <a:rPr lang="en-US" dirty="0">
                <a:ea typeface="+mn-lt"/>
                <a:cs typeface="+mn-lt"/>
              </a:rPr>
              <a:t>both </a:t>
            </a:r>
            <a:r>
              <a:rPr lang="en-US" sz="2000" spc="0" dirty="0">
                <a:ea typeface="+mn-lt"/>
                <a:cs typeface="+mn-lt"/>
              </a:rPr>
              <a:t>utilitarian value and hedonistic values affects customer purchase intention </a:t>
            </a:r>
          </a:p>
          <a:p>
            <a:pPr marL="0" indent="0">
              <a:lnSpc>
                <a:spcPts val="2400"/>
              </a:lnSpc>
              <a:buNone/>
            </a:pPr>
            <a:r>
              <a:rPr lang="en-US" dirty="0">
                <a:ea typeface="+mn-lt"/>
                <a:cs typeface="+mn-lt"/>
              </a:rPr>
              <a:t>Other success factors </a:t>
            </a:r>
            <a:r>
              <a:rPr lang="en-US" dirty="0">
                <a:ea typeface="+mn-lt"/>
                <a:cs typeface="+mn-lt"/>
                <a:sym typeface="Wingdings" panose="05000000000000000000" pitchFamily="2" charset="2"/>
              </a:rPr>
              <a:t></a:t>
            </a:r>
            <a:r>
              <a:rPr lang="en-US" dirty="0">
                <a:ea typeface="+mn-lt"/>
                <a:cs typeface="+mn-lt"/>
              </a:rPr>
              <a:t>service quality, system quality,information quality, trust and net benefit. </a:t>
            </a:r>
            <a:endParaRPr lang="en-US" sz="2000" spc="0" dirty="0">
              <a:ea typeface="+mn-lt"/>
              <a:cs typeface="+mn-lt"/>
            </a:endParaRPr>
          </a:p>
          <a:p>
            <a:pPr marL="0" indent="0">
              <a:lnSpc>
                <a:spcPts val="2400"/>
              </a:lnSpc>
              <a:buNone/>
            </a:pPr>
            <a:r>
              <a:rPr lang="en-US" sz="2000" spc="0" dirty="0">
                <a:ea typeface="+mn-lt"/>
                <a:cs typeface="+mn-lt"/>
              </a:rPr>
              <a:t>.</a:t>
            </a:r>
            <a:endParaRPr lang="en-US" sz="2000" spc="0" dirty="0"/>
          </a:p>
        </p:txBody>
      </p:sp>
      <p:pic>
        <p:nvPicPr>
          <p:cNvPr id="12" name="Picture Placeholder 11">
            <a:extLst>
              <a:ext uri="{FF2B5EF4-FFF2-40B4-BE49-F238E27FC236}">
                <a16:creationId xmlns:a16="http://schemas.microsoft.com/office/drawing/2014/main" id="{F0533726-B4AD-B70D-53AE-729F9B278462}"/>
              </a:ext>
            </a:extLst>
          </p:cNvPr>
          <p:cNvPicPr>
            <a:picLocks noGrp="1" noChangeAspect="1"/>
          </p:cNvPicPr>
          <p:nvPr>
            <p:ph type="pic" sz="quarter" idx="13"/>
          </p:nvPr>
        </p:nvPicPr>
        <p:blipFill rotWithShape="1">
          <a:blip r:embed="rId2"/>
          <a:srcRect t="564" b="564"/>
          <a:stretch/>
        </p:blipFill>
        <p:spPr/>
      </p:pic>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A45141-45F1-0A77-FE4E-CBCA53A2BEB0}"/>
              </a:ext>
            </a:extLst>
          </p:cNvPr>
          <p:cNvSpPr>
            <a:spLocks noGrp="1"/>
          </p:cNvSpPr>
          <p:nvPr>
            <p:ph type="title"/>
          </p:nvPr>
        </p:nvSpPr>
        <p:spPr>
          <a:xfrm>
            <a:off x="1097280" y="201295"/>
            <a:ext cx="10021824" cy="758952"/>
          </a:xfrm>
        </p:spPr>
        <p:txBody>
          <a:bodyPr/>
          <a:lstStyle/>
          <a:p>
            <a:r>
              <a:rPr lang="en-US" sz="3600" dirty="0"/>
              <a:t>Problem statement</a:t>
            </a:r>
          </a:p>
        </p:txBody>
      </p:sp>
      <p:sp>
        <p:nvSpPr>
          <p:cNvPr id="5" name="Footer Placeholder 4">
            <a:extLst>
              <a:ext uri="{FF2B5EF4-FFF2-40B4-BE49-F238E27FC236}">
                <a16:creationId xmlns:a16="http://schemas.microsoft.com/office/drawing/2014/main" id="{F0D8A8D9-0655-E1FF-7DED-F2EC492D6EE1}"/>
              </a:ext>
            </a:extLst>
          </p:cNvPr>
          <p:cNvSpPr>
            <a:spLocks noGrp="1"/>
          </p:cNvSpPr>
          <p:nvPr>
            <p:ph type="ftr" sz="quarter" idx="11"/>
          </p:nvPr>
        </p:nvSpPr>
        <p:spPr>
          <a:xfrm rot="16200000">
            <a:off x="-176015" y="1384560"/>
            <a:ext cx="1784352" cy="323330"/>
          </a:xfrm>
        </p:spPr>
        <p:txBody>
          <a:bodyPr/>
          <a:lstStyle/>
          <a:p>
            <a:r>
              <a:rPr lang="en-US" dirty="0"/>
              <a:t>Customer Retention project</a:t>
            </a:r>
          </a:p>
        </p:txBody>
      </p:sp>
      <p:sp>
        <p:nvSpPr>
          <p:cNvPr id="6" name="Text Placeholder 5">
            <a:extLst>
              <a:ext uri="{FF2B5EF4-FFF2-40B4-BE49-F238E27FC236}">
                <a16:creationId xmlns:a16="http://schemas.microsoft.com/office/drawing/2014/main" id="{8A56D8AC-E390-DBD3-E5E6-5C36EE1E422A}"/>
              </a:ext>
            </a:extLst>
          </p:cNvPr>
          <p:cNvSpPr>
            <a:spLocks noGrp="1"/>
          </p:cNvSpPr>
          <p:nvPr>
            <p:ph type="body" sz="quarter" idx="16"/>
          </p:nvPr>
        </p:nvSpPr>
        <p:spPr/>
        <p:txBody>
          <a:bodyPr/>
          <a:lstStyle/>
          <a:p>
            <a:r>
              <a:rPr lang="en-US" sz="1200" dirty="0"/>
              <a:t>Data Collection &amp;Cleaning</a:t>
            </a:r>
          </a:p>
        </p:txBody>
      </p:sp>
      <p:sp>
        <p:nvSpPr>
          <p:cNvPr id="7" name="Text Placeholder 6">
            <a:extLst>
              <a:ext uri="{FF2B5EF4-FFF2-40B4-BE49-F238E27FC236}">
                <a16:creationId xmlns:a16="http://schemas.microsoft.com/office/drawing/2014/main" id="{E09179A7-F937-7895-8FC1-19E3BCFE6A3B}"/>
              </a:ext>
            </a:extLst>
          </p:cNvPr>
          <p:cNvSpPr>
            <a:spLocks noGrp="1"/>
          </p:cNvSpPr>
          <p:nvPr>
            <p:ph type="body" sz="quarter" idx="17"/>
          </p:nvPr>
        </p:nvSpPr>
        <p:spPr>
          <a:xfrm>
            <a:off x="1298448" y="3730751"/>
            <a:ext cx="1280160" cy="1570591"/>
          </a:xfrm>
        </p:spPr>
        <p:txBody>
          <a:bodyPr/>
          <a:lstStyle/>
          <a:p>
            <a:pPr>
              <a:spcBef>
                <a:spcPts val="0"/>
              </a:spcBef>
              <a:spcAft>
                <a:spcPts val="0"/>
              </a:spcAft>
            </a:pPr>
            <a:r>
              <a:rPr lang="en-US" dirty="0"/>
              <a:t>Sample Data</a:t>
            </a:r>
          </a:p>
          <a:p>
            <a:pPr>
              <a:spcBef>
                <a:spcPts val="0"/>
              </a:spcBef>
              <a:spcAft>
                <a:spcPts val="0"/>
              </a:spcAft>
            </a:pPr>
            <a:endParaRPr lang="en-US" dirty="0"/>
          </a:p>
          <a:p>
            <a:pPr>
              <a:spcBef>
                <a:spcPts val="0"/>
              </a:spcBef>
              <a:spcAft>
                <a:spcPts val="0"/>
              </a:spcAft>
            </a:pPr>
            <a:r>
              <a:rPr lang="en-US" dirty="0"/>
              <a:t>Missing Values imputation</a:t>
            </a:r>
          </a:p>
          <a:p>
            <a:pPr>
              <a:spcBef>
                <a:spcPts val="0"/>
              </a:spcBef>
              <a:spcAft>
                <a:spcPts val="0"/>
              </a:spcAft>
            </a:pPr>
            <a:endParaRPr lang="en-US" dirty="0"/>
          </a:p>
          <a:p>
            <a:pPr>
              <a:spcBef>
                <a:spcPts val="0"/>
              </a:spcBef>
              <a:spcAft>
                <a:spcPts val="0"/>
              </a:spcAft>
            </a:pPr>
            <a:r>
              <a:rPr lang="en-US" dirty="0"/>
              <a:t>Handling Outliers</a:t>
            </a:r>
          </a:p>
        </p:txBody>
      </p:sp>
      <p:sp>
        <p:nvSpPr>
          <p:cNvPr id="8" name="Text Placeholder 7">
            <a:extLst>
              <a:ext uri="{FF2B5EF4-FFF2-40B4-BE49-F238E27FC236}">
                <a16:creationId xmlns:a16="http://schemas.microsoft.com/office/drawing/2014/main" id="{55462C4A-E218-EEFA-1C3B-FC78BE890049}"/>
              </a:ext>
            </a:extLst>
          </p:cNvPr>
          <p:cNvSpPr>
            <a:spLocks noGrp="1"/>
          </p:cNvSpPr>
          <p:nvPr>
            <p:ph type="body" sz="quarter" idx="18"/>
          </p:nvPr>
        </p:nvSpPr>
        <p:spPr/>
        <p:txBody>
          <a:bodyPr/>
          <a:lstStyle/>
          <a:p>
            <a:r>
              <a:rPr lang="en-US" sz="1200" b="0" i="0" dirty="0">
                <a:solidFill>
                  <a:srgbClr val="000000"/>
                </a:solidFill>
                <a:effectLst/>
                <a:latin typeface="Helvetica Neue"/>
              </a:rPr>
              <a:t>Univariate Analysis</a:t>
            </a:r>
            <a:endParaRPr lang="en-US" sz="1200" dirty="0"/>
          </a:p>
        </p:txBody>
      </p:sp>
      <p:sp>
        <p:nvSpPr>
          <p:cNvPr id="9" name="Text Placeholder 8">
            <a:extLst>
              <a:ext uri="{FF2B5EF4-FFF2-40B4-BE49-F238E27FC236}">
                <a16:creationId xmlns:a16="http://schemas.microsoft.com/office/drawing/2014/main" id="{54E48D88-9438-AF74-9E7B-54985E0231C6}"/>
              </a:ext>
            </a:extLst>
          </p:cNvPr>
          <p:cNvSpPr>
            <a:spLocks noGrp="1"/>
          </p:cNvSpPr>
          <p:nvPr>
            <p:ph type="body" sz="quarter" idx="19"/>
          </p:nvPr>
        </p:nvSpPr>
        <p:spPr>
          <a:xfrm>
            <a:off x="3383280" y="3730752"/>
            <a:ext cx="1280160" cy="1570590"/>
          </a:xfrm>
        </p:spPr>
        <p:txBody>
          <a:bodyPr/>
          <a:lstStyle/>
          <a:p>
            <a:r>
              <a:rPr lang="en-US" dirty="0"/>
              <a:t>Analyze for one Variable</a:t>
            </a:r>
          </a:p>
          <a:p>
            <a:endParaRPr lang="en-US" dirty="0"/>
          </a:p>
          <a:p>
            <a:pPr>
              <a:lnSpc>
                <a:spcPct val="150000"/>
              </a:lnSpc>
            </a:pPr>
            <a:r>
              <a:rPr lang="en-US" dirty="0"/>
              <a:t>Histograms </a:t>
            </a:r>
          </a:p>
          <a:p>
            <a:pPr>
              <a:lnSpc>
                <a:spcPct val="150000"/>
              </a:lnSpc>
            </a:pPr>
            <a:r>
              <a:rPr lang="en-US" dirty="0"/>
              <a:t>Count Plots</a:t>
            </a:r>
          </a:p>
          <a:p>
            <a:pPr>
              <a:lnSpc>
                <a:spcPct val="150000"/>
              </a:lnSpc>
            </a:pPr>
            <a:r>
              <a:rPr lang="en-US" dirty="0"/>
              <a:t>Stem and Leaf Plots</a:t>
            </a:r>
          </a:p>
        </p:txBody>
      </p:sp>
      <p:sp>
        <p:nvSpPr>
          <p:cNvPr id="10" name="Text Placeholder 9">
            <a:extLst>
              <a:ext uri="{FF2B5EF4-FFF2-40B4-BE49-F238E27FC236}">
                <a16:creationId xmlns:a16="http://schemas.microsoft.com/office/drawing/2014/main" id="{04554076-E5E4-8026-26DB-B67E2F12CFD7}"/>
              </a:ext>
            </a:extLst>
          </p:cNvPr>
          <p:cNvSpPr>
            <a:spLocks noGrp="1"/>
          </p:cNvSpPr>
          <p:nvPr>
            <p:ph type="body" sz="quarter" idx="20"/>
          </p:nvPr>
        </p:nvSpPr>
        <p:spPr/>
        <p:txBody>
          <a:bodyPr/>
          <a:lstStyle/>
          <a:p>
            <a:r>
              <a:rPr lang="en-US" sz="1200" dirty="0"/>
              <a:t>Bivariate Analysis</a:t>
            </a:r>
          </a:p>
        </p:txBody>
      </p:sp>
      <p:sp>
        <p:nvSpPr>
          <p:cNvPr id="12" name="Text Placeholder 11">
            <a:extLst>
              <a:ext uri="{FF2B5EF4-FFF2-40B4-BE49-F238E27FC236}">
                <a16:creationId xmlns:a16="http://schemas.microsoft.com/office/drawing/2014/main" id="{357CF821-3BB7-EAAC-D7BB-89DCEE250798}"/>
              </a:ext>
            </a:extLst>
          </p:cNvPr>
          <p:cNvSpPr>
            <a:spLocks noGrp="1"/>
          </p:cNvSpPr>
          <p:nvPr>
            <p:ph type="body" sz="quarter" idx="22"/>
          </p:nvPr>
        </p:nvSpPr>
        <p:spPr>
          <a:xfrm>
            <a:off x="7324062" y="2424620"/>
            <a:ext cx="1481327" cy="758952"/>
          </a:xfrm>
        </p:spPr>
        <p:txBody>
          <a:bodyPr/>
          <a:lstStyle/>
          <a:p>
            <a:r>
              <a:rPr lang="en-US" sz="1200" dirty="0"/>
              <a:t>Multivariate Analysis</a:t>
            </a:r>
          </a:p>
        </p:txBody>
      </p:sp>
      <p:sp>
        <p:nvSpPr>
          <p:cNvPr id="14" name="Text Placeholder 13">
            <a:extLst>
              <a:ext uri="{FF2B5EF4-FFF2-40B4-BE49-F238E27FC236}">
                <a16:creationId xmlns:a16="http://schemas.microsoft.com/office/drawing/2014/main" id="{37831CC4-0B09-14AA-184F-D3ECC41DECED}"/>
              </a:ext>
            </a:extLst>
          </p:cNvPr>
          <p:cNvSpPr>
            <a:spLocks noGrp="1"/>
          </p:cNvSpPr>
          <p:nvPr>
            <p:ph type="body" sz="quarter" idx="28"/>
          </p:nvPr>
        </p:nvSpPr>
        <p:spPr>
          <a:xfrm>
            <a:off x="9637776" y="2441448"/>
            <a:ext cx="1481328" cy="758952"/>
          </a:xfrm>
        </p:spPr>
        <p:txBody>
          <a:bodyPr/>
          <a:lstStyle/>
          <a:p>
            <a:r>
              <a:rPr lang="en-US" sz="1200" dirty="0"/>
              <a:t>EDA</a:t>
            </a:r>
          </a:p>
          <a:p>
            <a:r>
              <a:rPr lang="en-US" sz="1200" dirty="0"/>
              <a:t>Visualization</a:t>
            </a:r>
          </a:p>
          <a:p>
            <a:r>
              <a:rPr lang="en-US" sz="1200" dirty="0"/>
              <a:t>Analysis</a:t>
            </a:r>
          </a:p>
        </p:txBody>
      </p:sp>
      <p:sp>
        <p:nvSpPr>
          <p:cNvPr id="15" name="Text Placeholder 14">
            <a:extLst>
              <a:ext uri="{FF2B5EF4-FFF2-40B4-BE49-F238E27FC236}">
                <a16:creationId xmlns:a16="http://schemas.microsoft.com/office/drawing/2014/main" id="{7511B12E-ED27-B573-2E5E-DBA687F9987D}"/>
              </a:ext>
            </a:extLst>
          </p:cNvPr>
          <p:cNvSpPr>
            <a:spLocks noGrp="1"/>
          </p:cNvSpPr>
          <p:nvPr>
            <p:ph type="body" sz="quarter" idx="29"/>
          </p:nvPr>
        </p:nvSpPr>
        <p:spPr>
          <a:xfrm>
            <a:off x="9610216" y="3677195"/>
            <a:ext cx="2162338" cy="1766534"/>
          </a:xfrm>
        </p:spPr>
        <p:txBody>
          <a:bodyPr/>
          <a:lstStyle/>
          <a:p>
            <a:pPr>
              <a:spcBef>
                <a:spcPts val="0"/>
              </a:spcBef>
              <a:spcAft>
                <a:spcPts val="0"/>
              </a:spcAft>
            </a:pPr>
            <a:r>
              <a:rPr lang="en-US" dirty="0"/>
              <a:t>Correlation between Categorical variables</a:t>
            </a:r>
          </a:p>
          <a:p>
            <a:pPr>
              <a:spcBef>
                <a:spcPts val="0"/>
              </a:spcBef>
              <a:spcAft>
                <a:spcPts val="0"/>
              </a:spcAft>
            </a:pPr>
            <a:endParaRPr lang="en-US" dirty="0"/>
          </a:p>
          <a:p>
            <a:pPr>
              <a:spcBef>
                <a:spcPts val="0"/>
              </a:spcBef>
              <a:spcAft>
                <a:spcPts val="0"/>
              </a:spcAft>
            </a:pPr>
            <a:r>
              <a:rPr lang="en-US" dirty="0"/>
              <a:t>Correlation for Hedonic &amp; Utilitarian values</a:t>
            </a:r>
          </a:p>
          <a:p>
            <a:pPr>
              <a:spcBef>
                <a:spcPts val="0"/>
              </a:spcBef>
              <a:spcAft>
                <a:spcPts val="0"/>
              </a:spcAft>
            </a:pPr>
            <a:endParaRPr lang="en-US" dirty="0"/>
          </a:p>
          <a:p>
            <a:pPr>
              <a:spcBef>
                <a:spcPts val="0"/>
              </a:spcBef>
              <a:spcAft>
                <a:spcPts val="0"/>
              </a:spcAft>
            </a:pPr>
            <a:r>
              <a:rPr lang="en-US" dirty="0"/>
              <a:t>Analysis</a:t>
            </a:r>
          </a:p>
          <a:p>
            <a:pPr>
              <a:spcBef>
                <a:spcPts val="0"/>
              </a:spcBef>
              <a:spcAft>
                <a:spcPts val="0"/>
              </a:spcAft>
            </a:pPr>
            <a:endParaRPr lang="en-US" dirty="0"/>
          </a:p>
          <a:p>
            <a:pPr>
              <a:spcBef>
                <a:spcPts val="0"/>
              </a:spcBef>
              <a:spcAft>
                <a:spcPts val="0"/>
              </a:spcAft>
            </a:pPr>
            <a:r>
              <a:rPr lang="en-US" dirty="0"/>
              <a:t>Conclusion</a:t>
            </a:r>
          </a:p>
          <a:p>
            <a:pPr>
              <a:spcBef>
                <a:spcPts val="0"/>
              </a:spcBef>
              <a:spcAft>
                <a:spcPts val="0"/>
              </a:spcAft>
            </a:pPr>
            <a:endParaRPr lang="en-US" dirty="0"/>
          </a:p>
          <a:p>
            <a:endParaRPr lang="en-US" dirty="0"/>
          </a:p>
        </p:txBody>
      </p:sp>
      <p:pic>
        <p:nvPicPr>
          <p:cNvPr id="16" name="Content Placeholder 25" descr="Microscopic view of a suspended bubble-like material with water in it">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2">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715000"/>
            <a:ext cx="12188825" cy="114300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Straight Connector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4</a:t>
            </a:fld>
            <a:endParaRPr lang="en-US" dirty="0"/>
          </a:p>
        </p:txBody>
      </p:sp>
      <p:sp>
        <p:nvSpPr>
          <p:cNvPr id="18" name="TextBox 17">
            <a:extLst>
              <a:ext uri="{FF2B5EF4-FFF2-40B4-BE49-F238E27FC236}">
                <a16:creationId xmlns:a16="http://schemas.microsoft.com/office/drawing/2014/main" id="{43AB9C48-9DD2-2994-AF0F-8AE8FAABA68D}"/>
              </a:ext>
            </a:extLst>
          </p:cNvPr>
          <p:cNvSpPr txBox="1"/>
          <p:nvPr/>
        </p:nvSpPr>
        <p:spPr>
          <a:xfrm>
            <a:off x="1298448" y="987766"/>
            <a:ext cx="9651274" cy="923330"/>
          </a:xfrm>
          <a:prstGeom prst="rect">
            <a:avLst/>
          </a:prstGeom>
          <a:noFill/>
        </p:spPr>
        <p:txBody>
          <a:bodyPr wrap="square">
            <a:spAutoFit/>
          </a:bodyPr>
          <a:lstStyle/>
          <a:p>
            <a:r>
              <a:rPr lang="en-IN" dirty="0">
                <a:solidFill>
                  <a:srgbClr val="111111"/>
                </a:solidFill>
                <a:latin typeface="Arial" panose="020B0604020202020204" pitchFamily="34" charset="0"/>
                <a:ea typeface="Calibri" panose="020F0502020204030204" pitchFamily="34" charset="0"/>
              </a:rPr>
              <a:t>Need for </a:t>
            </a:r>
            <a:r>
              <a:rPr lang="en-IN" sz="1800" dirty="0">
                <a:solidFill>
                  <a:srgbClr val="111111"/>
                </a:solidFill>
                <a:effectLst/>
                <a:latin typeface="Arial" panose="020B0604020202020204" pitchFamily="34" charset="0"/>
                <a:ea typeface="Calibri" panose="020F0502020204030204" pitchFamily="34" charset="0"/>
              </a:rPr>
              <a:t>e-retail success factors which influence customer Satisfaction .Both Hedonic &amp; Utilitarian values affect the customer repeat purchas</a:t>
            </a:r>
            <a:r>
              <a:rPr lang="en-IN" dirty="0">
                <a:solidFill>
                  <a:srgbClr val="111111"/>
                </a:solidFill>
                <a:latin typeface="Arial" panose="020B0604020202020204" pitchFamily="34" charset="0"/>
                <a:ea typeface="Calibri" panose="020F0502020204030204" pitchFamily="34" charset="0"/>
              </a:rPr>
              <a:t>e retention &amp; need to focus on the combination considering the perceived risks</a:t>
            </a:r>
            <a:endParaRPr lang="en-US" dirty="0"/>
          </a:p>
        </p:txBody>
      </p:sp>
      <p:sp>
        <p:nvSpPr>
          <p:cNvPr id="19" name="Text Placeholder 8">
            <a:extLst>
              <a:ext uri="{FF2B5EF4-FFF2-40B4-BE49-F238E27FC236}">
                <a16:creationId xmlns:a16="http://schemas.microsoft.com/office/drawing/2014/main" id="{14801078-0853-1B6C-E307-6823299DE05E}"/>
              </a:ext>
            </a:extLst>
          </p:cNvPr>
          <p:cNvSpPr txBox="1">
            <a:spLocks/>
          </p:cNvSpPr>
          <p:nvPr/>
        </p:nvSpPr>
        <p:spPr>
          <a:xfrm>
            <a:off x="5454332" y="3730751"/>
            <a:ext cx="1280160" cy="1369857"/>
          </a:xfrm>
          <a:prstGeom prst="rect">
            <a:avLst/>
          </a:prstGeom>
        </p:spPr>
        <p:txBody>
          <a:bodyPr vert="horz" lIns="0" tIns="0" rIns="0" bIns="0" rtlCol="0" anchor="t">
            <a:noAutofit/>
          </a:bodyPr>
          <a:lstStyle>
            <a:lvl1pPr marL="0" indent="0" algn="l" defTabSz="914400" rtl="0" eaLnBrk="1" latinLnBrk="0" hangingPunct="1">
              <a:lnSpc>
                <a:spcPts val="1580"/>
              </a:lnSpc>
              <a:spcBef>
                <a:spcPts val="0"/>
              </a:spcBef>
              <a:buFont typeface="Arial" panose="020B0604020202020204" pitchFamily="34" charset="0"/>
              <a:buNone/>
              <a:defRPr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Analyze for two Variables</a:t>
            </a:r>
          </a:p>
          <a:p>
            <a:endParaRPr lang="en-US" dirty="0"/>
          </a:p>
          <a:p>
            <a:pPr>
              <a:lnSpc>
                <a:spcPct val="150000"/>
              </a:lnSpc>
            </a:pPr>
            <a:r>
              <a:rPr lang="en-US" dirty="0"/>
              <a:t>Bar plot</a:t>
            </a:r>
          </a:p>
          <a:p>
            <a:pPr>
              <a:lnSpc>
                <a:spcPct val="150000"/>
              </a:lnSpc>
            </a:pPr>
            <a:r>
              <a:rPr lang="en-US" dirty="0"/>
              <a:t>Cross Tab</a:t>
            </a:r>
          </a:p>
          <a:p>
            <a:pPr>
              <a:lnSpc>
                <a:spcPct val="150000"/>
              </a:lnSpc>
            </a:pPr>
            <a:r>
              <a:rPr lang="en-US" dirty="0"/>
              <a:t>Scatter Plot</a:t>
            </a:r>
          </a:p>
        </p:txBody>
      </p:sp>
      <p:sp>
        <p:nvSpPr>
          <p:cNvPr id="24" name="Text Placeholder 8">
            <a:extLst>
              <a:ext uri="{FF2B5EF4-FFF2-40B4-BE49-F238E27FC236}">
                <a16:creationId xmlns:a16="http://schemas.microsoft.com/office/drawing/2014/main" id="{723FE0EE-E566-32CB-B0E2-D47AEF7FE781}"/>
              </a:ext>
            </a:extLst>
          </p:cNvPr>
          <p:cNvSpPr txBox="1">
            <a:spLocks/>
          </p:cNvSpPr>
          <p:nvPr/>
        </p:nvSpPr>
        <p:spPr>
          <a:xfrm>
            <a:off x="7424646" y="3697096"/>
            <a:ext cx="1280160" cy="1475362"/>
          </a:xfrm>
          <a:prstGeom prst="rect">
            <a:avLst/>
          </a:prstGeom>
        </p:spPr>
        <p:txBody>
          <a:bodyPr vert="horz" lIns="0" tIns="0" rIns="0" bIns="0" rtlCol="0" anchor="t">
            <a:noAutofit/>
          </a:bodyPr>
          <a:lstStyle>
            <a:lvl1pPr marL="0" indent="0" algn="l" defTabSz="914400" rtl="0" eaLnBrk="1" latinLnBrk="0" hangingPunct="1">
              <a:lnSpc>
                <a:spcPts val="1580"/>
              </a:lnSpc>
              <a:spcBef>
                <a:spcPts val="0"/>
              </a:spcBef>
              <a:buFont typeface="Arial" panose="020B0604020202020204" pitchFamily="34" charset="0"/>
              <a:buNone/>
              <a:defRPr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Analyze for &gt; 2 Variables</a:t>
            </a:r>
          </a:p>
          <a:p>
            <a:endParaRPr lang="en-US" dirty="0"/>
          </a:p>
          <a:p>
            <a:pPr>
              <a:lnSpc>
                <a:spcPct val="150000"/>
              </a:lnSpc>
            </a:pPr>
            <a:r>
              <a:rPr lang="en-US" dirty="0"/>
              <a:t>Line plot </a:t>
            </a:r>
          </a:p>
          <a:p>
            <a:pPr>
              <a:lnSpc>
                <a:spcPct val="150000"/>
              </a:lnSpc>
            </a:pPr>
            <a:r>
              <a:rPr lang="en-US" dirty="0"/>
              <a:t>Heat Map</a:t>
            </a:r>
          </a:p>
          <a:p>
            <a:pPr>
              <a:lnSpc>
                <a:spcPct val="150000"/>
              </a:lnSpc>
            </a:pPr>
            <a:r>
              <a:rPr lang="en-US" dirty="0"/>
              <a:t>Pair Plot</a:t>
            </a:r>
          </a:p>
        </p:txBody>
      </p:sp>
    </p:spTree>
    <p:extLst>
      <p:ext uri="{BB962C8B-B14F-4D97-AF65-F5344CB8AC3E}">
        <p14:creationId xmlns:p14="http://schemas.microsoft.com/office/powerpoint/2010/main" val="44610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428211" y="822960"/>
            <a:ext cx="11335578" cy="5809213"/>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2040636" y="365760"/>
            <a:ext cx="8110728" cy="457200"/>
          </a:xfrm>
        </p:spPr>
        <p:txBody>
          <a:bodyPr/>
          <a:lstStyle/>
          <a:p>
            <a:r>
              <a:rPr lang="en-US" sz="3600" dirty="0"/>
              <a:t>EDA Approach &amp;Outcome</a:t>
            </a:r>
          </a:p>
        </p:txBody>
      </p:sp>
      <p:sp>
        <p:nvSpPr>
          <p:cNvPr id="4" name="Text Placeholder 3">
            <a:extLst>
              <a:ext uri="{FF2B5EF4-FFF2-40B4-BE49-F238E27FC236}">
                <a16:creationId xmlns:a16="http://schemas.microsoft.com/office/drawing/2014/main" id="{78D3FE44-803A-0FCA-D29B-EB40225C360F}"/>
              </a:ext>
            </a:extLst>
          </p:cNvPr>
          <p:cNvSpPr>
            <a:spLocks noGrp="1"/>
          </p:cNvSpPr>
          <p:nvPr>
            <p:ph type="body" idx="1"/>
          </p:nvPr>
        </p:nvSpPr>
        <p:spPr>
          <a:xfrm>
            <a:off x="981889" y="1767840"/>
            <a:ext cx="5237101" cy="3941912"/>
          </a:xfrm>
        </p:spPr>
        <p:txBody>
          <a:bodyPr/>
          <a:lstStyle/>
          <a:p>
            <a:r>
              <a:rPr lang="en-US" sz="2000" b="1" u="sng" dirty="0">
                <a:effectLst>
                  <a:outerShdw blurRad="38100" dist="38100" dir="2700000" algn="tl">
                    <a:srgbClr val="000000">
                      <a:alpha val="43137"/>
                    </a:srgbClr>
                  </a:outerShdw>
                </a:effectLst>
              </a:rPr>
              <a:t>Hedonic Value---&gt; </a:t>
            </a:r>
          </a:p>
          <a:p>
            <a:r>
              <a:rPr lang="en-US" sz="1400" dirty="0"/>
              <a:t> </a:t>
            </a:r>
            <a:r>
              <a:rPr lang="en-US" sz="1400" cap="none" dirty="0"/>
              <a:t>is defined as value a customer receives based on the experience of products which are associated with fun, pleasure, and excitement, examples---&gt; perfumes, flowers, luxury watches</a:t>
            </a:r>
            <a:endParaRPr lang="en-US" sz="1400" dirty="0"/>
          </a:p>
          <a:p>
            <a:r>
              <a:rPr lang="en-US" sz="1400" dirty="0"/>
              <a:t>--</a:t>
            </a:r>
            <a:r>
              <a:rPr lang="en-US" sz="1400" u="sng" dirty="0">
                <a:effectLst>
                  <a:outerShdw blurRad="38100" dist="38100" dir="2700000" algn="tl">
                    <a:srgbClr val="000000">
                      <a:alpha val="43137"/>
                    </a:srgbClr>
                  </a:outerShdw>
                </a:effectLst>
              </a:rPr>
              <a:t>Psychological/Emotional experience</a:t>
            </a:r>
          </a:p>
          <a:p>
            <a:pPr marL="742950" lvl="1" indent="-285750">
              <a:lnSpc>
                <a:spcPct val="150000"/>
              </a:lnSpc>
              <a:buFont typeface="Wingdings" panose="05000000000000000000" pitchFamily="2" charset="2"/>
              <a:buChar char="v"/>
            </a:pPr>
            <a:r>
              <a:rPr lang="en-US" sz="1800" b="1" dirty="0"/>
              <a:t>1.Gratification</a:t>
            </a:r>
          </a:p>
          <a:p>
            <a:pPr marL="742950" lvl="1" indent="-285750">
              <a:lnSpc>
                <a:spcPct val="150000"/>
              </a:lnSpc>
              <a:buFont typeface="Wingdings" panose="05000000000000000000" pitchFamily="2" charset="2"/>
              <a:buChar char="v"/>
            </a:pPr>
            <a:r>
              <a:rPr lang="en-US" sz="1800" b="1" dirty="0"/>
              <a:t>2.Role</a:t>
            </a:r>
          </a:p>
          <a:p>
            <a:pPr marL="742950" lvl="1" indent="-285750">
              <a:lnSpc>
                <a:spcPct val="150000"/>
              </a:lnSpc>
              <a:buFont typeface="Wingdings" panose="05000000000000000000" pitchFamily="2" charset="2"/>
              <a:buChar char="v"/>
            </a:pPr>
            <a:r>
              <a:rPr lang="en-US" sz="1800" b="1" dirty="0"/>
              <a:t>3.Best Deal</a:t>
            </a:r>
          </a:p>
          <a:p>
            <a:pPr marL="742950" lvl="1" indent="-285750">
              <a:lnSpc>
                <a:spcPct val="150000"/>
              </a:lnSpc>
              <a:buFont typeface="Wingdings" panose="05000000000000000000" pitchFamily="2" charset="2"/>
              <a:buChar char="v"/>
            </a:pPr>
            <a:r>
              <a:rPr lang="en-US" sz="1800" b="1" dirty="0"/>
              <a:t>4.Social</a:t>
            </a:r>
          </a:p>
          <a:p>
            <a:pPr marL="742950" lvl="1" indent="-285750">
              <a:lnSpc>
                <a:spcPct val="150000"/>
              </a:lnSpc>
              <a:buFont typeface="Wingdings" panose="05000000000000000000" pitchFamily="2" charset="2"/>
              <a:buChar char="v"/>
            </a:pPr>
            <a:r>
              <a:rPr lang="en-US" sz="1800" b="1" dirty="0"/>
              <a:t>5.Adventure</a:t>
            </a:r>
          </a:p>
        </p:txBody>
      </p:sp>
      <p:sp>
        <p:nvSpPr>
          <p:cNvPr id="6" name="TextBox 5">
            <a:extLst>
              <a:ext uri="{FF2B5EF4-FFF2-40B4-BE49-F238E27FC236}">
                <a16:creationId xmlns:a16="http://schemas.microsoft.com/office/drawing/2014/main" id="{F45D7023-B47A-B3D8-4733-14A01D2DD119}"/>
              </a:ext>
            </a:extLst>
          </p:cNvPr>
          <p:cNvSpPr txBox="1"/>
          <p:nvPr/>
        </p:nvSpPr>
        <p:spPr>
          <a:xfrm>
            <a:off x="873032" y="822960"/>
            <a:ext cx="9169474" cy="646331"/>
          </a:xfrm>
          <a:prstGeom prst="rect">
            <a:avLst/>
          </a:prstGeom>
          <a:noFill/>
        </p:spPr>
        <p:txBody>
          <a:bodyPr wrap="square">
            <a:spAutoFit/>
          </a:bodyPr>
          <a:lstStyle/>
          <a:p>
            <a:pPr marL="285750" indent="-285750">
              <a:buFont typeface="Wingdings" panose="05000000000000000000" pitchFamily="2" charset="2"/>
              <a:buChar char="ü"/>
            </a:pPr>
            <a:r>
              <a:rPr lang="en-US" dirty="0"/>
              <a:t>Known factor </a:t>
            </a:r>
            <a:r>
              <a:rPr lang="en-US" dirty="0">
                <a:sym typeface="Wingdings" panose="05000000000000000000" pitchFamily="2" charset="2"/>
              </a:rPr>
              <a:t></a:t>
            </a:r>
            <a:r>
              <a:rPr lang="en-US" b="1" dirty="0">
                <a:sym typeface="Wingdings" panose="05000000000000000000" pitchFamily="2" charset="2"/>
              </a:rPr>
              <a:t>Customer Satisfaction</a:t>
            </a:r>
          </a:p>
          <a:p>
            <a:pPr marL="285750" indent="-285750">
              <a:buFont typeface="Wingdings" panose="05000000000000000000" pitchFamily="2" charset="2"/>
              <a:buChar char="ü"/>
            </a:pPr>
            <a:r>
              <a:rPr lang="en-US" dirty="0"/>
              <a:t>5 more </a:t>
            </a:r>
            <a:r>
              <a:rPr lang="en-US" dirty="0">
                <a:sym typeface="Wingdings" panose="05000000000000000000" pitchFamily="2" charset="2"/>
              </a:rPr>
              <a:t></a:t>
            </a:r>
            <a:r>
              <a:rPr lang="en-US" b="1" dirty="0"/>
              <a:t>service quality, system quality, information quality, trust and net benef</a:t>
            </a:r>
            <a:r>
              <a:rPr lang="en-US" b="1" i="0" dirty="0">
                <a:solidFill>
                  <a:srgbClr val="000000"/>
                </a:solidFill>
                <a:effectLst/>
                <a:latin typeface="Helvetica Neue"/>
              </a:rPr>
              <a:t>it</a:t>
            </a:r>
            <a:endParaRPr lang="en-US" b="1" dirty="0">
              <a:sym typeface="Wingdings" panose="05000000000000000000" pitchFamily="2" charset="2"/>
            </a:endParaRPr>
          </a:p>
        </p:txBody>
      </p:sp>
      <p:sp>
        <p:nvSpPr>
          <p:cNvPr id="9" name="TextBox 8">
            <a:extLst>
              <a:ext uri="{FF2B5EF4-FFF2-40B4-BE49-F238E27FC236}">
                <a16:creationId xmlns:a16="http://schemas.microsoft.com/office/drawing/2014/main" id="{2ACBB75B-0B29-B10D-AB87-5BB1798AEA2E}"/>
              </a:ext>
            </a:extLst>
          </p:cNvPr>
          <p:cNvSpPr txBox="1"/>
          <p:nvPr/>
        </p:nvSpPr>
        <p:spPr>
          <a:xfrm>
            <a:off x="2485457" y="5177304"/>
            <a:ext cx="9169474" cy="1477328"/>
          </a:xfrm>
          <a:prstGeom prst="rect">
            <a:avLst/>
          </a:prstGeom>
          <a:noFill/>
        </p:spPr>
        <p:txBody>
          <a:bodyPr wrap="square">
            <a:spAutoFit/>
          </a:bodyPr>
          <a:lstStyle/>
          <a:p>
            <a:pPr lvl="2"/>
            <a:r>
              <a:rPr lang="en-US" sz="3600" b="1" spc="600" dirty="0">
                <a:effectLst>
                  <a:outerShdw blurRad="38100" dist="38100" dir="2700000" algn="tl">
                    <a:srgbClr val="000000">
                      <a:alpha val="43137"/>
                    </a:srgbClr>
                  </a:outerShdw>
                </a:effectLst>
              </a:rPr>
              <a:t>Outcome</a:t>
            </a:r>
            <a:r>
              <a:rPr lang="en-US" sz="2800" b="1" dirty="0">
                <a:sym typeface="Wingdings" panose="05000000000000000000" pitchFamily="2" charset="2"/>
              </a:rPr>
              <a:t></a:t>
            </a:r>
          </a:p>
          <a:p>
            <a:pPr marL="1657350" lvl="3" indent="-285750">
              <a:buFont typeface="Wingdings" panose="05000000000000000000" pitchFamily="2" charset="2"/>
              <a:buChar char="ü"/>
            </a:pPr>
            <a:r>
              <a:rPr lang="en-US" b="1" spc="300" dirty="0">
                <a:effectLst>
                  <a:outerShdw blurRad="38100" dist="38100" dir="2700000" algn="tl">
                    <a:srgbClr val="000000">
                      <a:alpha val="43137"/>
                    </a:srgbClr>
                  </a:outerShdw>
                </a:effectLst>
                <a:sym typeface="Wingdings" panose="05000000000000000000" pitchFamily="2" charset="2"/>
              </a:rPr>
              <a:t>Factors for Customer </a:t>
            </a:r>
            <a:r>
              <a:rPr lang="en-US" b="0" i="0" spc="300" dirty="0">
                <a:solidFill>
                  <a:srgbClr val="000000"/>
                </a:solidFill>
                <a:effectLst>
                  <a:outerShdw blurRad="38100" dist="38100" dir="2700000" algn="tl">
                    <a:srgbClr val="000000">
                      <a:alpha val="43137"/>
                    </a:srgbClr>
                  </a:outerShdw>
                </a:effectLst>
                <a:latin typeface="Helvetica Neue"/>
              </a:rPr>
              <a:t>repeat purchase intention (loyalty)</a:t>
            </a:r>
            <a:endParaRPr lang="en-US" b="1" spc="300" dirty="0">
              <a:solidFill>
                <a:srgbClr val="000000"/>
              </a:solidFill>
              <a:effectLst>
                <a:outerShdw blurRad="38100" dist="38100" dir="2700000" algn="tl">
                  <a:srgbClr val="000000">
                    <a:alpha val="43137"/>
                  </a:srgbClr>
                </a:outerShdw>
              </a:effectLst>
              <a:latin typeface="Helvetica Neue"/>
              <a:sym typeface="Wingdings" panose="05000000000000000000" pitchFamily="2" charset="2"/>
            </a:endParaRPr>
          </a:p>
          <a:p>
            <a:pPr marL="1657350" lvl="3" indent="-285750">
              <a:buFont typeface="Wingdings" panose="05000000000000000000" pitchFamily="2" charset="2"/>
              <a:buChar char="ü"/>
            </a:pPr>
            <a:r>
              <a:rPr lang="en-US" spc="300" dirty="0">
                <a:solidFill>
                  <a:srgbClr val="000000"/>
                </a:solidFill>
                <a:effectLst>
                  <a:outerShdw blurRad="38100" dist="38100" dir="2700000" algn="tl">
                    <a:srgbClr val="000000">
                      <a:alpha val="43137"/>
                    </a:srgbClr>
                  </a:outerShdw>
                </a:effectLst>
                <a:latin typeface="Helvetica Neue"/>
              </a:rPr>
              <a:t>F</a:t>
            </a:r>
            <a:r>
              <a:rPr lang="en-US" b="0" i="0" spc="300" dirty="0">
                <a:solidFill>
                  <a:srgbClr val="000000"/>
                </a:solidFill>
                <a:effectLst>
                  <a:outerShdw blurRad="38100" dist="38100" dir="2700000" algn="tl">
                    <a:srgbClr val="000000">
                      <a:alpha val="43137"/>
                    </a:srgbClr>
                  </a:outerShdw>
                </a:effectLst>
                <a:latin typeface="Helvetica Neue"/>
              </a:rPr>
              <a:t>actors for customer retention</a:t>
            </a:r>
            <a:endParaRPr lang="en-US" b="1" spc="300" dirty="0">
              <a:effectLst>
                <a:outerShdw blurRad="38100" dist="38100" dir="2700000" algn="tl">
                  <a:srgbClr val="000000">
                    <a:alpha val="43137"/>
                  </a:srgbClr>
                </a:outerShdw>
              </a:effectLst>
              <a:sym typeface="Wingdings" panose="05000000000000000000" pitchFamily="2" charset="2"/>
            </a:endParaRPr>
          </a:p>
        </p:txBody>
      </p:sp>
      <p:sp>
        <p:nvSpPr>
          <p:cNvPr id="17" name="Rectangle 7">
            <a:extLst>
              <a:ext uri="{FF2B5EF4-FFF2-40B4-BE49-F238E27FC236}">
                <a16:creationId xmlns:a16="http://schemas.microsoft.com/office/drawing/2014/main" id="{47B0F396-EF01-B158-80A0-72A8A7CA40DB}"/>
              </a:ext>
            </a:extLst>
          </p:cNvPr>
          <p:cNvSpPr>
            <a:spLocks noChangeArrowheads="1"/>
          </p:cNvSpPr>
          <p:nvPr/>
        </p:nvSpPr>
        <p:spPr bwMode="auto">
          <a:xfrm>
            <a:off x="6942682" y="1767840"/>
            <a:ext cx="3840053" cy="4110446"/>
          </a:xfrm>
          <a:prstGeom prst="rect">
            <a:avLst/>
          </a:prstGeom>
        </p:spPr>
        <p:txBody>
          <a:bodyPr vert="horz" lIns="0" tIns="0" rIns="0" bIns="0" rtlCol="0">
            <a:noAutofit/>
          </a:bodyPr>
          <a:lstStyle/>
          <a:p>
            <a:pPr>
              <a:spcBef>
                <a:spcPts val="1000"/>
              </a:spcBef>
              <a:buFont typeface="Arial" panose="020B0604020202020204" pitchFamily="34" charset="0"/>
              <a:buNone/>
            </a:pPr>
            <a:r>
              <a:rPr lang="en-US" altLang="en-US" sz="2000" b="1" u="sng" cap="all" dirty="0">
                <a:effectLst>
                  <a:outerShdw blurRad="38100" dist="38100" dir="2700000" algn="tl">
                    <a:srgbClr val="000000">
                      <a:alpha val="43137"/>
                    </a:srgbClr>
                  </a:outerShdw>
                </a:effectLst>
              </a:rPr>
              <a:t>Utilitarian Value---&gt;</a:t>
            </a:r>
          </a:p>
          <a:p>
            <a:pPr>
              <a:spcBef>
                <a:spcPts val="1000"/>
              </a:spcBef>
              <a:buFont typeface="Arial" panose="020B0604020202020204" pitchFamily="34" charset="0"/>
              <a:buNone/>
            </a:pPr>
            <a:r>
              <a:rPr lang="en-US" altLang="en-US" sz="1200" dirty="0"/>
              <a:t>is defined as value that a customer receives based on a task-related and rational consumption behavior,examples--&gt;personal computers, detergents..</a:t>
            </a:r>
          </a:p>
          <a:p>
            <a:pPr>
              <a:lnSpc>
                <a:spcPct val="90000"/>
              </a:lnSpc>
              <a:spcBef>
                <a:spcPts val="1000"/>
              </a:spcBef>
              <a:buFont typeface="Arial" panose="020B0604020202020204" pitchFamily="34" charset="0"/>
              <a:buNone/>
            </a:pPr>
            <a:r>
              <a:rPr lang="en-US" altLang="en-US" sz="1400" u="sng" cap="all" dirty="0">
                <a:effectLst>
                  <a:outerShdw blurRad="38100" dist="38100" dir="2700000" algn="tl">
                    <a:srgbClr val="000000">
                      <a:alpha val="43137"/>
                    </a:srgbClr>
                  </a:outerShdw>
                </a:effectLst>
              </a:rPr>
              <a:t>--Practical/Real</a:t>
            </a:r>
          </a:p>
          <a:p>
            <a:pPr marL="742950" lvl="1" indent="-285750">
              <a:lnSpc>
                <a:spcPct val="150000"/>
              </a:lnSpc>
              <a:spcBef>
                <a:spcPts val="500"/>
              </a:spcBef>
              <a:buFont typeface="Wingdings" panose="05000000000000000000" pitchFamily="2" charset="2"/>
              <a:buChar char="v"/>
            </a:pPr>
            <a:r>
              <a:rPr lang="en-US" altLang="en-US" b="1" dirty="0">
                <a:solidFill>
                  <a:schemeClr val="tx1">
                    <a:tint val="75000"/>
                  </a:schemeClr>
                </a:solidFill>
              </a:rPr>
              <a:t>1.Product Offerings </a:t>
            </a:r>
          </a:p>
          <a:p>
            <a:pPr marL="742950" lvl="1" indent="-285750">
              <a:lnSpc>
                <a:spcPct val="150000"/>
              </a:lnSpc>
              <a:spcBef>
                <a:spcPts val="500"/>
              </a:spcBef>
              <a:buFont typeface="Wingdings" panose="05000000000000000000" pitchFamily="2" charset="2"/>
              <a:buChar char="v"/>
            </a:pPr>
            <a:r>
              <a:rPr lang="en-US" altLang="en-US" b="1" dirty="0">
                <a:solidFill>
                  <a:schemeClr val="tx1">
                    <a:tint val="75000"/>
                  </a:schemeClr>
                </a:solidFill>
              </a:rPr>
              <a:t>2.Convenience </a:t>
            </a:r>
          </a:p>
          <a:p>
            <a:pPr marL="742950" lvl="1" indent="-285750">
              <a:lnSpc>
                <a:spcPct val="150000"/>
              </a:lnSpc>
              <a:spcBef>
                <a:spcPts val="500"/>
              </a:spcBef>
              <a:buFont typeface="Wingdings" panose="05000000000000000000" pitchFamily="2" charset="2"/>
              <a:buChar char="v"/>
            </a:pPr>
            <a:r>
              <a:rPr lang="en-US" altLang="en-US" b="1" dirty="0">
                <a:solidFill>
                  <a:schemeClr val="tx1">
                    <a:tint val="75000"/>
                  </a:schemeClr>
                </a:solidFill>
              </a:rPr>
              <a:t>3.product Information </a:t>
            </a:r>
          </a:p>
          <a:p>
            <a:pPr marL="742950" lvl="1" indent="-285750">
              <a:lnSpc>
                <a:spcPct val="150000"/>
              </a:lnSpc>
              <a:spcBef>
                <a:spcPts val="500"/>
              </a:spcBef>
              <a:buFont typeface="Wingdings" panose="05000000000000000000" pitchFamily="2" charset="2"/>
              <a:buChar char="v"/>
            </a:pPr>
            <a:r>
              <a:rPr lang="en-US" altLang="en-US" b="1" dirty="0">
                <a:solidFill>
                  <a:schemeClr val="tx1">
                    <a:tint val="75000"/>
                  </a:schemeClr>
                </a:solidFill>
              </a:rPr>
              <a:t>4.Monetary Savings </a:t>
            </a:r>
          </a:p>
        </p:txBody>
      </p:sp>
    </p:spTree>
    <p:extLst>
      <p:ext uri="{BB962C8B-B14F-4D97-AF65-F5344CB8AC3E}">
        <p14:creationId xmlns:p14="http://schemas.microsoft.com/office/powerpoint/2010/main" val="2924417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249339" y="193307"/>
            <a:ext cx="10058400" cy="914400"/>
          </a:xfrm>
        </p:spPr>
        <p:txBody>
          <a:bodyPr/>
          <a:lstStyle/>
          <a:p>
            <a:pPr algn="l"/>
            <a:r>
              <a:rPr lang="en-US" sz="3200" b="1" i="0" dirty="0">
                <a:solidFill>
                  <a:srgbClr val="000000"/>
                </a:solidFill>
                <a:effectLst/>
                <a:latin typeface="Helvetica Neue"/>
              </a:rPr>
              <a:t>Hedonic Value(HV) Analysis</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09886" y="1384561"/>
            <a:ext cx="1784352" cy="323328"/>
          </a:xfrm>
        </p:spPr>
        <p:txBody>
          <a:bodyPr/>
          <a:lstStyle/>
          <a:p>
            <a:r>
              <a:rPr lang="en-US" dirty="0"/>
              <a:t>Customer Retention Project</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6</a:t>
            </a:fld>
            <a:endParaRPr lang="en-US" dirty="0"/>
          </a:p>
        </p:txBody>
      </p:sp>
      <p:grpSp>
        <p:nvGrpSpPr>
          <p:cNvPr id="20" name="Group 19">
            <a:extLst>
              <a:ext uri="{FF2B5EF4-FFF2-40B4-BE49-F238E27FC236}">
                <a16:creationId xmlns:a16="http://schemas.microsoft.com/office/drawing/2014/main" id="{306BDEE3-F6E6-6F70-435B-A6667FA67E50}"/>
              </a:ext>
            </a:extLst>
          </p:cNvPr>
          <p:cNvGrpSpPr/>
          <p:nvPr/>
        </p:nvGrpSpPr>
        <p:grpSpPr>
          <a:xfrm>
            <a:off x="6096000" y="650507"/>
            <a:ext cx="6096000" cy="6228531"/>
            <a:chOff x="6096000" y="650507"/>
            <a:chExt cx="6096000" cy="6228531"/>
          </a:xfrm>
        </p:grpSpPr>
        <p:pic>
          <p:nvPicPr>
            <p:cNvPr id="4098" name="Picture 2">
              <a:extLst>
                <a:ext uri="{FF2B5EF4-FFF2-40B4-BE49-F238E27FC236}">
                  <a16:creationId xmlns:a16="http://schemas.microsoft.com/office/drawing/2014/main" id="{F8874467-96A0-9E56-C588-028A070A4B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152551"/>
              <a:ext cx="3090862" cy="270544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E9EC53F4-7445-B923-41B2-0D481E1394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9885" y="4152551"/>
              <a:ext cx="2932115" cy="272648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B23BE9CA-0A11-5E96-DFBB-4F5DD4DF96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7932" y="650507"/>
              <a:ext cx="3444606" cy="320303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20">
            <a:extLst>
              <a:ext uri="{FF2B5EF4-FFF2-40B4-BE49-F238E27FC236}">
                <a16:creationId xmlns:a16="http://schemas.microsoft.com/office/drawing/2014/main" id="{58C85342-929E-41B3-5957-D92B4B463B96}"/>
              </a:ext>
            </a:extLst>
          </p:cNvPr>
          <p:cNvGrpSpPr/>
          <p:nvPr/>
        </p:nvGrpSpPr>
        <p:grpSpPr>
          <a:xfrm>
            <a:off x="901194" y="634112"/>
            <a:ext cx="5402339" cy="6223888"/>
            <a:chOff x="901194" y="634112"/>
            <a:chExt cx="5402339" cy="6223888"/>
          </a:xfrm>
        </p:grpSpPr>
        <p:pic>
          <p:nvPicPr>
            <p:cNvPr id="9" name="Picture 8">
              <a:extLst>
                <a:ext uri="{FF2B5EF4-FFF2-40B4-BE49-F238E27FC236}">
                  <a16:creationId xmlns:a16="http://schemas.microsoft.com/office/drawing/2014/main" id="{34231794-2E3F-BE37-8FFE-8151F0F29CC0}"/>
                </a:ext>
              </a:extLst>
            </p:cNvPr>
            <p:cNvPicPr>
              <a:picLocks noChangeAspect="1"/>
            </p:cNvPicPr>
            <p:nvPr/>
          </p:nvPicPr>
          <p:blipFill>
            <a:blip r:embed="rId5"/>
            <a:stretch>
              <a:fillRect/>
            </a:stretch>
          </p:blipFill>
          <p:spPr>
            <a:xfrm>
              <a:off x="901194" y="634112"/>
              <a:ext cx="4909605" cy="3832415"/>
            </a:xfrm>
            <a:prstGeom prst="rect">
              <a:avLst/>
            </a:prstGeom>
          </p:spPr>
        </p:pic>
        <p:pic>
          <p:nvPicPr>
            <p:cNvPr id="4104" name="Picture 8">
              <a:extLst>
                <a:ext uri="{FF2B5EF4-FFF2-40B4-BE49-F238E27FC236}">
                  <a16:creationId xmlns:a16="http://schemas.microsoft.com/office/drawing/2014/main" id="{4999EE1F-5FA7-16C7-A774-A503CBAD2B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624" y="4294992"/>
              <a:ext cx="5390909" cy="256300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63875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023256" y="80434"/>
            <a:ext cx="5584372" cy="903514"/>
          </a:xfrm>
        </p:spPr>
        <p:txBody>
          <a:bodyPr/>
          <a:lstStyle/>
          <a:p>
            <a:pPr algn="l"/>
            <a:r>
              <a:rPr lang="en-US" sz="1800" b="1" i="0" dirty="0">
                <a:solidFill>
                  <a:srgbClr val="000000"/>
                </a:solidFill>
                <a:effectLst/>
                <a:latin typeface="Helvetica Neue"/>
              </a:rPr>
              <a:t>Hedonic Value(HV) </a:t>
            </a:r>
            <a:br>
              <a:rPr lang="en-US" sz="1800" b="1" i="0" dirty="0">
                <a:solidFill>
                  <a:srgbClr val="000000"/>
                </a:solidFill>
                <a:effectLst/>
                <a:latin typeface="Helvetica Neue"/>
              </a:rPr>
            </a:br>
            <a:r>
              <a:rPr lang="en-US" sz="1800" b="1" i="0" dirty="0">
                <a:solidFill>
                  <a:srgbClr val="000000"/>
                </a:solidFill>
                <a:effectLst/>
                <a:latin typeface="Helvetica Neue"/>
              </a:rPr>
              <a:t>Analysis</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09886" y="1384561"/>
            <a:ext cx="1784352" cy="323328"/>
          </a:xfrm>
        </p:spPr>
        <p:txBody>
          <a:bodyPr/>
          <a:lstStyle/>
          <a:p>
            <a:r>
              <a:rPr lang="en-US" dirty="0"/>
              <a:t>Customer Retention Project</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7</a:t>
            </a:fld>
            <a:endParaRPr lang="en-US" dirty="0"/>
          </a:p>
        </p:txBody>
      </p:sp>
      <p:grpSp>
        <p:nvGrpSpPr>
          <p:cNvPr id="14" name="Group 13">
            <a:extLst>
              <a:ext uri="{FF2B5EF4-FFF2-40B4-BE49-F238E27FC236}">
                <a16:creationId xmlns:a16="http://schemas.microsoft.com/office/drawing/2014/main" id="{F2646C42-F5B3-FEDD-FB1B-8EBEDF97C539}"/>
              </a:ext>
            </a:extLst>
          </p:cNvPr>
          <p:cNvGrpSpPr/>
          <p:nvPr/>
        </p:nvGrpSpPr>
        <p:grpSpPr>
          <a:xfrm>
            <a:off x="877824" y="744461"/>
            <a:ext cx="7125554" cy="5874052"/>
            <a:chOff x="877824" y="744461"/>
            <a:chExt cx="7125554" cy="5874052"/>
          </a:xfrm>
        </p:grpSpPr>
        <p:pic>
          <p:nvPicPr>
            <p:cNvPr id="10" name="Picture 9">
              <a:extLst>
                <a:ext uri="{FF2B5EF4-FFF2-40B4-BE49-F238E27FC236}">
                  <a16:creationId xmlns:a16="http://schemas.microsoft.com/office/drawing/2014/main" id="{11FC89E7-2A3D-676A-AAC7-9648BCDD019F}"/>
                </a:ext>
              </a:extLst>
            </p:cNvPr>
            <p:cNvPicPr>
              <a:picLocks noChangeAspect="1"/>
            </p:cNvPicPr>
            <p:nvPr/>
          </p:nvPicPr>
          <p:blipFill>
            <a:blip r:embed="rId2"/>
            <a:stretch>
              <a:fillRect/>
            </a:stretch>
          </p:blipFill>
          <p:spPr>
            <a:xfrm>
              <a:off x="877824" y="744461"/>
              <a:ext cx="3492679" cy="5874052"/>
            </a:xfrm>
            <a:prstGeom prst="rect">
              <a:avLst/>
            </a:prstGeom>
          </p:spPr>
        </p:pic>
        <p:pic>
          <p:nvPicPr>
            <p:cNvPr id="12" name="Picture 11">
              <a:extLst>
                <a:ext uri="{FF2B5EF4-FFF2-40B4-BE49-F238E27FC236}">
                  <a16:creationId xmlns:a16="http://schemas.microsoft.com/office/drawing/2014/main" id="{64311517-09BB-D9F8-487D-9A3D1C267A85}"/>
                </a:ext>
              </a:extLst>
            </p:cNvPr>
            <p:cNvPicPr>
              <a:picLocks noChangeAspect="1"/>
            </p:cNvPicPr>
            <p:nvPr/>
          </p:nvPicPr>
          <p:blipFill>
            <a:blip r:embed="rId3"/>
            <a:stretch>
              <a:fillRect/>
            </a:stretch>
          </p:blipFill>
          <p:spPr>
            <a:xfrm>
              <a:off x="4468375" y="744462"/>
              <a:ext cx="3535003" cy="5874051"/>
            </a:xfrm>
            <a:prstGeom prst="rect">
              <a:avLst/>
            </a:prstGeom>
          </p:spPr>
        </p:pic>
      </p:grpSp>
      <p:grpSp>
        <p:nvGrpSpPr>
          <p:cNvPr id="13" name="Group 12">
            <a:extLst>
              <a:ext uri="{FF2B5EF4-FFF2-40B4-BE49-F238E27FC236}">
                <a16:creationId xmlns:a16="http://schemas.microsoft.com/office/drawing/2014/main" id="{311C610D-F1B2-349C-872C-6D0003991EE8}"/>
              </a:ext>
            </a:extLst>
          </p:cNvPr>
          <p:cNvGrpSpPr/>
          <p:nvPr/>
        </p:nvGrpSpPr>
        <p:grpSpPr>
          <a:xfrm>
            <a:off x="8127581" y="0"/>
            <a:ext cx="3987777" cy="6646937"/>
            <a:chOff x="8324476" y="80434"/>
            <a:chExt cx="4212771" cy="6697132"/>
          </a:xfrm>
        </p:grpSpPr>
        <p:pic>
          <p:nvPicPr>
            <p:cNvPr id="2056" name="Picture 8">
              <a:extLst>
                <a:ext uri="{FF2B5EF4-FFF2-40B4-BE49-F238E27FC236}">
                  <a16:creationId xmlns:a16="http://schemas.microsoft.com/office/drawing/2014/main" id="{51157F70-C527-AE01-A315-C0199B6F14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4476" y="80434"/>
              <a:ext cx="3490951" cy="309346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CDDED7CC-9F93-CBD8-FCDB-5AAB8333C3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98647" y="3367616"/>
              <a:ext cx="4038600" cy="340995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4349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023256" y="80434"/>
            <a:ext cx="6161315" cy="573614"/>
          </a:xfrm>
        </p:spPr>
        <p:txBody>
          <a:bodyPr/>
          <a:lstStyle/>
          <a:p>
            <a:pPr algn="l"/>
            <a:r>
              <a:rPr lang="en-US" sz="1800" b="1" i="0" dirty="0">
                <a:solidFill>
                  <a:srgbClr val="000000"/>
                </a:solidFill>
                <a:effectLst/>
                <a:latin typeface="Helvetica Neue"/>
              </a:rPr>
              <a:t>Hedonic Value(HV) </a:t>
            </a:r>
            <a:br>
              <a:rPr lang="en-US" sz="1800" b="1" i="0" dirty="0">
                <a:solidFill>
                  <a:srgbClr val="000000"/>
                </a:solidFill>
                <a:effectLst/>
                <a:latin typeface="Helvetica Neue"/>
              </a:rPr>
            </a:br>
            <a:r>
              <a:rPr lang="en-US" sz="1800" b="1" i="0" dirty="0">
                <a:solidFill>
                  <a:srgbClr val="000000"/>
                </a:solidFill>
                <a:effectLst/>
                <a:latin typeface="Helvetica Neue"/>
              </a:rPr>
              <a:t>Analysis</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09886" y="1384561"/>
            <a:ext cx="1784352" cy="323328"/>
          </a:xfrm>
        </p:spPr>
        <p:txBody>
          <a:bodyPr/>
          <a:lstStyle/>
          <a:p>
            <a:r>
              <a:rPr lang="en-US" dirty="0"/>
              <a:t>Customer Retention Project</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8</a:t>
            </a:fld>
            <a:endParaRPr lang="en-US" dirty="0"/>
          </a:p>
        </p:txBody>
      </p:sp>
      <p:pic>
        <p:nvPicPr>
          <p:cNvPr id="3074" name="Picture 2">
            <a:extLst>
              <a:ext uri="{FF2B5EF4-FFF2-40B4-BE49-F238E27FC236}">
                <a16:creationId xmlns:a16="http://schemas.microsoft.com/office/drawing/2014/main" id="{BE5F437F-CF8B-C366-6DEA-1EBAFAFDF8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399" y="4266487"/>
            <a:ext cx="5747657" cy="259151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0053478C-4C80-28C8-4627-A14CD5CF86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824" y="4078500"/>
            <a:ext cx="5054890" cy="27795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044CE910-1EBF-0E16-1357-9E3FE3D2A3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5433" y="367241"/>
            <a:ext cx="9000623" cy="3797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090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Test tubes with one test tube in orange with drops">
            <a:extLst>
              <a:ext uri="{FF2B5EF4-FFF2-40B4-BE49-F238E27FC236}">
                <a16:creationId xmlns:a16="http://schemas.microsoft.com/office/drawing/2014/main" id="{B085A606-2989-65E2-7F4F-7E3355B7763A}"/>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7948387" y="44448"/>
            <a:ext cx="4243613" cy="1006665"/>
          </a:xfrm>
        </p:spPr>
      </p:pic>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a:xfrm>
            <a:off x="1373342" y="315687"/>
            <a:ext cx="9969572" cy="642256"/>
          </a:xfrm>
        </p:spPr>
        <p:txBody>
          <a:bodyPr/>
          <a:lstStyle/>
          <a:p>
            <a:r>
              <a:rPr lang="en-US" sz="2400" dirty="0"/>
              <a:t>“</a:t>
            </a:r>
            <a:r>
              <a:rPr lang="en-US" sz="1800" b="1" i="0" dirty="0">
                <a:solidFill>
                  <a:srgbClr val="000000"/>
                </a:solidFill>
                <a:effectLst/>
                <a:latin typeface="Helvetica Neue"/>
              </a:rPr>
              <a:t>Hedonic Value(HV)”  </a:t>
            </a:r>
            <a:r>
              <a:rPr lang="en-US" sz="1800" b="1" cap="none" dirty="0">
                <a:solidFill>
                  <a:srgbClr val="000000"/>
                </a:solidFill>
                <a:latin typeface="Helvetica Neue"/>
              </a:rPr>
              <a:t>O</a:t>
            </a:r>
            <a:r>
              <a:rPr lang="en-US" sz="1800" b="1" i="0" cap="none" dirty="0">
                <a:solidFill>
                  <a:srgbClr val="000000"/>
                </a:solidFill>
                <a:effectLst/>
                <a:latin typeface="Helvetica Neue"/>
              </a:rPr>
              <a:t>bservations</a:t>
            </a:r>
            <a:endParaRPr lang="en-US" sz="1800" dirty="0"/>
          </a:p>
        </p:txBody>
      </p:sp>
      <p:sp>
        <p:nvSpPr>
          <p:cNvPr id="10" name="Subtitle 9">
            <a:extLst>
              <a:ext uri="{FF2B5EF4-FFF2-40B4-BE49-F238E27FC236}">
                <a16:creationId xmlns:a16="http://schemas.microsoft.com/office/drawing/2014/main" id="{67D9C04C-425B-8D00-23BB-5E9C397029D3}"/>
              </a:ext>
            </a:extLst>
          </p:cNvPr>
          <p:cNvSpPr>
            <a:spLocks noGrp="1"/>
          </p:cNvSpPr>
          <p:nvPr>
            <p:ph type="subTitle" idx="1"/>
          </p:nvPr>
        </p:nvSpPr>
        <p:spPr>
          <a:xfrm>
            <a:off x="1808770" y="5665108"/>
            <a:ext cx="4809744" cy="1077686"/>
          </a:xfrm>
        </p:spPr>
        <p:txBody>
          <a:bodyPr/>
          <a:lstStyle/>
          <a:p>
            <a:pPr marL="171450" indent="-171450">
              <a:buFont typeface="Wingdings" panose="05000000000000000000" pitchFamily="2" charset="2"/>
              <a:buChar char="§"/>
            </a:pPr>
            <a:r>
              <a:rPr lang="en-US" sz="1400" b="1" dirty="0">
                <a:effectLst>
                  <a:outerShdw blurRad="38100" dist="38100" dir="2700000" algn="tl">
                    <a:srgbClr val="000000">
                      <a:alpha val="43137"/>
                    </a:srgbClr>
                  </a:outerShdw>
                </a:effectLst>
              </a:rPr>
              <a:t>Feature_Gratifiction</a:t>
            </a:r>
          </a:p>
          <a:p>
            <a:pPr marL="171450" indent="-171450">
              <a:buFont typeface="Wingdings" panose="05000000000000000000" pitchFamily="2" charset="2"/>
              <a:buChar char="§"/>
            </a:pPr>
            <a:r>
              <a:rPr lang="en-US" sz="1400" b="1" dirty="0">
                <a:effectLst>
                  <a:outerShdw blurRad="38100" dist="38100" dir="2700000" algn="tl">
                    <a:srgbClr val="000000">
                      <a:alpha val="43137"/>
                    </a:srgbClr>
                  </a:outerShdw>
                </a:effectLst>
              </a:rPr>
              <a:t>Feature_BestDeal</a:t>
            </a:r>
          </a:p>
          <a:p>
            <a:pPr marL="171450" indent="-171450">
              <a:buFont typeface="Wingdings" panose="05000000000000000000" pitchFamily="2" charset="2"/>
              <a:buChar char="§"/>
            </a:pPr>
            <a:r>
              <a:rPr lang="en-US" sz="1400" b="1" dirty="0">
                <a:effectLst>
                  <a:outerShdw blurRad="38100" dist="38100" dir="2700000" algn="tl">
                    <a:srgbClr val="000000">
                      <a:alpha val="43137"/>
                    </a:srgbClr>
                  </a:outerShdw>
                </a:effectLst>
              </a:rPr>
              <a:t>Feature_social</a:t>
            </a:r>
          </a:p>
          <a:p>
            <a:pPr marL="171450" indent="-171450">
              <a:buFont typeface="Wingdings" panose="05000000000000000000" pitchFamily="2" charset="2"/>
              <a:buChar char="§"/>
            </a:pPr>
            <a:r>
              <a:rPr lang="en-US" sz="1400" b="1" dirty="0">
                <a:effectLst>
                  <a:outerShdw blurRad="38100" dist="38100" dir="2700000" algn="tl">
                    <a:srgbClr val="000000">
                      <a:alpha val="43137"/>
                    </a:srgbClr>
                  </a:outerShdw>
                </a:effectLst>
              </a:rPr>
              <a:t>Feature_adventure</a:t>
            </a:r>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a:xfrm rot="16200000">
            <a:off x="-309886" y="1250691"/>
            <a:ext cx="1784352" cy="591068"/>
          </a:xfrm>
        </p:spPr>
        <p:txBody>
          <a:bodyPr/>
          <a:lstStyle/>
          <a:p>
            <a:r>
              <a:rPr lang="en-US" dirty="0"/>
              <a:t>Customer Retention Project</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9</a:t>
            </a:fld>
            <a:endParaRPr lang="en-US" dirty="0"/>
          </a:p>
        </p:txBody>
      </p:sp>
      <p:sp>
        <p:nvSpPr>
          <p:cNvPr id="6" name="TextBox 5">
            <a:extLst>
              <a:ext uri="{FF2B5EF4-FFF2-40B4-BE49-F238E27FC236}">
                <a16:creationId xmlns:a16="http://schemas.microsoft.com/office/drawing/2014/main" id="{B1FA1F5A-5FA1-75AD-79AD-7A59C7B7D93F}"/>
              </a:ext>
            </a:extLst>
          </p:cNvPr>
          <p:cNvSpPr txBox="1"/>
          <p:nvPr/>
        </p:nvSpPr>
        <p:spPr>
          <a:xfrm>
            <a:off x="1121230" y="1284515"/>
            <a:ext cx="10983684" cy="4267200"/>
          </a:xfrm>
          <a:prstGeom prst="rect">
            <a:avLst/>
          </a:prstGeom>
          <a:noFill/>
        </p:spPr>
        <p:txBody>
          <a:bodyPr wrap="square">
            <a:spAutoFit/>
          </a:bodyPr>
          <a:lstStyle/>
          <a:p>
            <a:pPr marL="171450" indent="-171450">
              <a:lnSpc>
                <a:spcPct val="90000"/>
              </a:lnSpc>
              <a:spcBef>
                <a:spcPts val="1000"/>
              </a:spcBef>
              <a:buFont typeface="Wingdings" panose="05000000000000000000" pitchFamily="2" charset="2"/>
              <a:buChar char="Ø"/>
            </a:pPr>
            <a:r>
              <a:rPr lang="en-US" sz="1200" cap="all" spc="200" dirty="0">
                <a:latin typeface="+mj-lt"/>
              </a:rPr>
              <a:t>Pie plot also show that being able to guarantee the privacy of the customer is important silent feature for product selection. Another most important for product companies is availability of communication channels.</a:t>
            </a:r>
          </a:p>
          <a:p>
            <a:pPr marL="171450" indent="-171450">
              <a:lnSpc>
                <a:spcPct val="90000"/>
              </a:lnSpc>
              <a:spcBef>
                <a:spcPts val="1000"/>
              </a:spcBef>
              <a:buFont typeface="Wingdings" panose="05000000000000000000" pitchFamily="2" charset="2"/>
              <a:buChar char="Ø"/>
            </a:pPr>
            <a:r>
              <a:rPr lang="en-US" sz="1200" cap="all" spc="200" dirty="0">
                <a:latin typeface="+mj-lt"/>
              </a:rPr>
              <a:t>32% customer enjoyment from online shopping strongly matter</a:t>
            </a:r>
          </a:p>
          <a:p>
            <a:pPr marL="171450" indent="-171450">
              <a:lnSpc>
                <a:spcPct val="90000"/>
              </a:lnSpc>
              <a:spcBef>
                <a:spcPts val="1000"/>
              </a:spcBef>
              <a:buFont typeface="Wingdings" panose="05000000000000000000" pitchFamily="2" charset="2"/>
              <a:buChar char="Ø"/>
            </a:pPr>
            <a:r>
              <a:rPr lang="en-US" sz="1200" cap="all" spc="200" dirty="0">
                <a:latin typeface="+mj-lt"/>
              </a:rPr>
              <a:t>85 % of customer thinks, online shopping is convenient &amp; flexible than physical shopping.</a:t>
            </a:r>
          </a:p>
          <a:p>
            <a:pPr marL="171450" indent="-171450">
              <a:lnSpc>
                <a:spcPct val="90000"/>
              </a:lnSpc>
              <a:spcBef>
                <a:spcPts val="1000"/>
              </a:spcBef>
              <a:buFont typeface="Wingdings" panose="05000000000000000000" pitchFamily="2" charset="2"/>
              <a:buChar char="Ø"/>
            </a:pPr>
            <a:r>
              <a:rPr lang="en-US" sz="1200" cap="all" spc="200" dirty="0">
                <a:latin typeface="+mj-lt"/>
              </a:rPr>
              <a:t>45.4% of customers strongly agree over fact that user satisfaction cannot exist without trust.</a:t>
            </a:r>
          </a:p>
          <a:p>
            <a:pPr marL="171450" indent="-171450">
              <a:lnSpc>
                <a:spcPct val="90000"/>
              </a:lnSpc>
              <a:spcBef>
                <a:spcPts val="1000"/>
              </a:spcBef>
              <a:buFont typeface="Wingdings" panose="05000000000000000000" pitchFamily="2" charset="2"/>
              <a:buChar char="Ø"/>
            </a:pPr>
            <a:r>
              <a:rPr lang="en-US" sz="1200" cap="all" spc="200" dirty="0">
                <a:latin typeface="+mj-lt"/>
              </a:rPr>
              <a:t>42.8 % customer strongly agree and 41.6 % customer agree over high loading &amp; processing speed.</a:t>
            </a:r>
          </a:p>
          <a:p>
            <a:pPr marL="171450" indent="-171450">
              <a:lnSpc>
                <a:spcPct val="90000"/>
              </a:lnSpc>
              <a:spcBef>
                <a:spcPts val="1000"/>
              </a:spcBef>
              <a:buFont typeface="Wingdings" panose="05000000000000000000" pitchFamily="2" charset="2"/>
              <a:buChar char="Ø"/>
            </a:pPr>
            <a:r>
              <a:rPr lang="en-US" sz="1200" cap="all" spc="200" dirty="0">
                <a:latin typeface="+mj-lt"/>
              </a:rPr>
              <a:t>Longer time to get logged in can annoyed customer. Amazon.in take longer time to logged in </a:t>
            </a:r>
          </a:p>
          <a:p>
            <a:pPr marL="171450" indent="-171450">
              <a:lnSpc>
                <a:spcPct val="90000"/>
              </a:lnSpc>
              <a:spcBef>
                <a:spcPts val="1000"/>
              </a:spcBef>
              <a:buFont typeface="Wingdings" panose="05000000000000000000" pitchFamily="2" charset="2"/>
              <a:buChar char="Ø"/>
            </a:pPr>
            <a:r>
              <a:rPr lang="en-US" sz="1200" cap="all" spc="200" dirty="0">
                <a:latin typeface="+mj-lt"/>
              </a:rPr>
              <a:t>Most of the Customers spend more than 15 mins before making Purchase decision. Followed by 6-10 mins before making purchase decision.</a:t>
            </a:r>
          </a:p>
          <a:p>
            <a:pPr marL="171450" indent="-171450">
              <a:lnSpc>
                <a:spcPct val="90000"/>
              </a:lnSpc>
              <a:spcBef>
                <a:spcPts val="1000"/>
              </a:spcBef>
              <a:buFont typeface="Wingdings" panose="05000000000000000000" pitchFamily="2" charset="2"/>
              <a:buChar char="Ø"/>
            </a:pPr>
            <a:r>
              <a:rPr lang="en-US" sz="1200" cap="all" spc="200" dirty="0">
                <a:latin typeface="+mj-lt"/>
              </a:rPr>
              <a:t>More people strongly agree to derive Enjoyment from shopping online based on the easiness of the application from Amazon,flipkart,paytm,SnapDeal,Myntra</a:t>
            </a:r>
          </a:p>
          <a:p>
            <a:pPr marL="171450" indent="-171450">
              <a:lnSpc>
                <a:spcPct val="90000"/>
              </a:lnSpc>
              <a:spcBef>
                <a:spcPts val="1000"/>
              </a:spcBef>
              <a:buFont typeface="Wingdings" panose="05000000000000000000" pitchFamily="2" charset="2"/>
              <a:buChar char="Ø"/>
            </a:pPr>
            <a:r>
              <a:rPr lang="en-US" sz="1200" cap="all" spc="200" dirty="0">
                <a:latin typeface="+mj-lt"/>
              </a:rPr>
              <a:t>We can see different peoples have different opinions about connection between e-tailer &amp; social status. Same with gratification on favorite e-tailer.</a:t>
            </a:r>
          </a:p>
          <a:p>
            <a:pPr marL="171450" indent="-171450">
              <a:lnSpc>
                <a:spcPct val="90000"/>
              </a:lnSpc>
              <a:spcBef>
                <a:spcPts val="1000"/>
              </a:spcBef>
              <a:buFont typeface="Wingdings" panose="05000000000000000000" pitchFamily="2" charset="2"/>
              <a:buChar char="Ø"/>
            </a:pPr>
            <a:r>
              <a:rPr lang="en-US" sz="1200" cap="all" spc="200" dirty="0">
                <a:latin typeface="+mj-lt"/>
              </a:rPr>
              <a:t>Customers seem to be more loyal to amazon, flipkart and paytm as even though many of them have given negative remarks about them still they would recommend these platforms to their friend</a:t>
            </a:r>
          </a:p>
        </p:txBody>
      </p:sp>
    </p:spTree>
    <p:extLst>
      <p:ext uri="{BB962C8B-B14F-4D97-AF65-F5344CB8AC3E}">
        <p14:creationId xmlns:p14="http://schemas.microsoft.com/office/powerpoint/2010/main" val="2590855744"/>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746342-5E84-430E-9251-61001F208E7A}">
  <ds:schemaRefs>
    <ds:schemaRef ds:uri="http://purl.org/dc/dcmitype/"/>
    <ds:schemaRef ds:uri="http://schemas.microsoft.com/office/2006/metadata/properties"/>
    <ds:schemaRef ds:uri="230e9df3-be65-4c73-a93b-d1236ebd677e"/>
    <ds:schemaRef ds:uri="http://schemas.microsoft.com/office/2006/documentManagement/types"/>
    <ds:schemaRef ds:uri="http://purl.org/dc/terms/"/>
    <ds:schemaRef ds:uri="71af3243-3dd4-4a8d-8c0d-dd76da1f02a5"/>
    <ds:schemaRef ds:uri="http://www.w3.org/XML/1998/namespace"/>
    <ds:schemaRef ds:uri="http://schemas.microsoft.com/office/infopath/2007/PartnerControls"/>
    <ds:schemaRef ds:uri="http://schemas.microsoft.com/sharepoint/v3"/>
    <ds:schemaRef ds:uri="http://schemas.openxmlformats.org/package/2006/metadata/core-properties"/>
    <ds:schemaRef ds:uri="16c05727-aa75-4e4a-9b5f-8a80a1165891"/>
    <ds:schemaRef ds:uri="http://purl.org/dc/elements/1.1/"/>
  </ds:schemaRefs>
</ds:datastoreItem>
</file>

<file path=customXml/itemProps2.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{026FB613-2917-4438-B0F0-6B51BDEC9AA8}tf67061901_win32</Template>
  <TotalTime>812</TotalTime>
  <Words>2417</Words>
  <Application>Microsoft Office PowerPoint</Application>
  <PresentationFormat>Widescreen</PresentationFormat>
  <Paragraphs>294</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Daytona Condensed Light</vt:lpstr>
      <vt:lpstr>Helvetica Neue</vt:lpstr>
      <vt:lpstr>Posterama</vt:lpstr>
      <vt:lpstr>Wingdings</vt:lpstr>
      <vt:lpstr>Office Theme</vt:lpstr>
      <vt:lpstr>e- Commerce  Customer Retention</vt:lpstr>
      <vt:lpstr>Agenda</vt:lpstr>
      <vt:lpstr>Introduction</vt:lpstr>
      <vt:lpstr>Problem statement</vt:lpstr>
      <vt:lpstr>EDA Approach &amp;Outcome</vt:lpstr>
      <vt:lpstr>Hedonic Value(HV) Analysis</vt:lpstr>
      <vt:lpstr>Hedonic Value(HV)  Analysis</vt:lpstr>
      <vt:lpstr>Hedonic Value(HV)  Analysis</vt:lpstr>
      <vt:lpstr>“Hedonic Value(HV)”  Observations</vt:lpstr>
      <vt:lpstr>Utilitarian Value(UV) Analysis</vt:lpstr>
      <vt:lpstr>Utilitarian Value(UV) Analysis</vt:lpstr>
      <vt:lpstr>“Utilitarian Value(UV)”  Observations</vt:lpstr>
      <vt:lpstr>Perceived Risks Analysis</vt:lpstr>
      <vt:lpstr>“Perceived risks(UV)”  Observations</vt:lpstr>
      <vt:lpstr>Customer Analysis</vt:lpstr>
      <vt:lpstr>“customer” Observations</vt:lpstr>
      <vt:lpstr>Other factor Analysis service quality, system quality, information quality, trust and net benefit.</vt:lpstr>
      <vt:lpstr>   “Other Factors”Observations service quality, system quality, information quality, trust and net benefit.</vt:lpstr>
      <vt:lpstr>Correlation with HV </vt:lpstr>
      <vt:lpstr>   “HV Correlation” Observations </vt:lpstr>
      <vt:lpstr>Correlation with UV </vt:lpstr>
      <vt:lpstr>   “UV Correlation” Observations </vt:lpstr>
      <vt:lpstr>Correlation with HV &amp; UV Based on chi-square test ( P-value) </vt:lpstr>
      <vt:lpstr>   “HV &amp; UV COrrelation”Observations </vt:lpstr>
      <vt:lpstr>Analysis</vt:lpstr>
      <vt:lpstr>Conclusion</vt:lpstr>
      <vt:lpstr>How we  got there</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RameshPyru</dc:title>
  <dc:creator>admin</dc:creator>
  <cp:lastModifiedBy>admin</cp:lastModifiedBy>
  <cp:revision>91</cp:revision>
  <dcterms:created xsi:type="dcterms:W3CDTF">2023-01-09T20:30:47Z</dcterms:created>
  <dcterms:modified xsi:type="dcterms:W3CDTF">2023-01-11T10:45:14Z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