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sldIdLst>
    <p:sldId id="294" r:id="rId3"/>
    <p:sldId id="266" r:id="rId4"/>
    <p:sldId id="268" r:id="rId5"/>
    <p:sldId id="276" r:id="rId6"/>
    <p:sldId id="265" r:id="rId7"/>
    <p:sldId id="318" r:id="rId8"/>
    <p:sldId id="282" r:id="rId9"/>
    <p:sldId id="267" r:id="rId10"/>
    <p:sldId id="280" r:id="rId11"/>
    <p:sldId id="319" r:id="rId12"/>
    <p:sldId id="269" r:id="rId13"/>
    <p:sldId id="285" r:id="rId14"/>
  </p:sldIdLst>
  <p:sldSz cx="12192000" cy="6858000"/>
  <p:notesSz cx="6858000" cy="9144000"/>
  <p:embeddedFontLst>
    <p:embeddedFont>
      <p:font typeface="方正宋刻本秀楷简体" panose="02000000000000000000" pitchFamily="2" charset="-122"/>
      <p:regular r:id="rId15"/>
    </p:embeddedFont>
    <p:embeddedFont>
      <p:font typeface="碳纤维正中黑简体" panose="02010601030101010101" pitchFamily="2" charset="-122"/>
      <p:regular r:id="rId16"/>
    </p:embeddedFont>
    <p:embeddedFont>
      <p:font typeface="幼圆" panose="02010509060101010101" pitchFamily="49" charset="-122"/>
      <p:regular r:id="rId17"/>
    </p:embeddedFont>
    <p:embeddedFont>
      <p:font typeface="等线" panose="02010600030101010101" pitchFamily="2" charset="-122"/>
      <p:regular r:id="rId18"/>
      <p:bold r:id="rId19"/>
    </p:embeddedFont>
    <p:embeddedFont>
      <p:font typeface="等线 Light" panose="02010600030101010101" pitchFamily="2" charset="-122"/>
      <p:regular r:id="rId20"/>
    </p:embeddedFont>
    <p:embeddedFont>
      <p:font typeface="华文隶书" panose="02010800040101010101" pitchFamily="2" charset="-122"/>
      <p:regular r:id="rId21"/>
    </p:embeddedFont>
    <p:embeddedFont>
      <p:font typeface="华文宋体" panose="02010600040101010101" pitchFamily="2" charset="-122"/>
      <p:regular r:id="rId22"/>
    </p:embeddedFont>
    <p:embeddedFont>
      <p:font typeface="微软雅黑" panose="020B0503020204020204" pitchFamily="34" charset="-122"/>
      <p:regular r:id="rId23"/>
      <p:bold r:id="rId24"/>
    </p:embeddedFont>
    <p:embeddedFont>
      <p:font typeface="Microsoft YaHei UI" panose="020B0503020204020204" pitchFamily="34" charset="-122"/>
      <p:regular r:id="rId25"/>
      <p:bold r:id="rId26"/>
    </p:embeddedFont>
    <p:embeddedFont>
      <p:font typeface="Tw Cen MT Condensed" panose="020B0606020104020203" pitchFamily="34" charset="0"/>
      <p:regular r:id="rId27"/>
      <p:bold r:id="rId28"/>
    </p:embeddedFont>
    <p:embeddedFont>
      <p:font typeface="Tw Cen MT Condensed Extra Bold" panose="020B0602020104020603" pitchFamily="34" charset="0"/>
      <p:regular r:id="rId29"/>
      <p:bold r:id="rId3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056"/>
    <a:srgbClr val="0B8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howGuides="1">
      <p:cViewPr varScale="1">
        <p:scale>
          <a:sx n="121" d="100"/>
          <a:sy n="121" d="100"/>
        </p:scale>
        <p:origin x="744" y="1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A5DF391-C7C7-45FD-9C11-539A1B550E1A}" type="datetimeFigureOut">
              <a:rPr lang="zh-CN" altLang="en-US" smtClean="0"/>
              <a:t>2023/6/29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454744-3E8A-4ABC-A6A8-29635DAB4F0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A5DF391-C7C7-45FD-9C11-539A1B550E1A}" type="datetimeFigureOut">
              <a:rPr lang="zh-CN" altLang="en-US" smtClean="0"/>
              <a:t>2023/6/29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454744-3E8A-4ABC-A6A8-29635DAB4F0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A5DF391-C7C7-45FD-9C11-539A1B550E1A}" type="datetimeFigureOut">
              <a:rPr lang="zh-CN" altLang="en-US" smtClean="0"/>
              <a:t>2023/6/29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454744-3E8A-4ABC-A6A8-29635DAB4F0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A5DF391-C7C7-45FD-9C11-539A1B550E1A}" type="datetimeFigureOut">
              <a:rPr lang="zh-CN" altLang="en-US" smtClean="0"/>
              <a:t>2023/6/29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454744-3E8A-4ABC-A6A8-29635DAB4F0C}"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A5DF391-C7C7-45FD-9C11-539A1B550E1A}" type="datetimeFigureOut">
              <a:rPr lang="zh-CN" altLang="en-US" smtClean="0"/>
              <a:t>2023/6/29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454744-3E8A-4ABC-A6A8-29635DAB4F0C}"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A5DF391-C7C7-45FD-9C11-539A1B550E1A}" type="datetimeFigureOut">
              <a:rPr lang="zh-CN" altLang="en-US" smtClean="0"/>
              <a:t>2023/6/29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454744-3E8A-4ABC-A6A8-29635DAB4F0C}"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A5DF391-C7C7-45FD-9C11-539A1B550E1A}" type="datetimeFigureOut">
              <a:rPr lang="zh-CN" altLang="en-US" smtClean="0"/>
              <a:t>2023/6/29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454744-3E8A-4ABC-A6A8-29635DAB4F0C}"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A5DF391-C7C7-45FD-9C11-539A1B550E1A}" type="datetimeFigureOut">
              <a:rPr lang="zh-CN" altLang="en-US" smtClean="0"/>
              <a:t>2023/6/29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454744-3E8A-4ABC-A6A8-29635DAB4F0C}"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A5DF391-C7C7-45FD-9C11-539A1B550E1A}" type="datetimeFigureOut">
              <a:rPr lang="zh-CN" altLang="en-US" smtClean="0"/>
              <a:t>2023/6/29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454744-3E8A-4ABC-A6A8-29635DAB4F0C}"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5DF391-C7C7-45FD-9C11-539A1B550E1A}" type="datetimeFigureOut">
              <a:rPr lang="zh-CN" altLang="en-US" smtClean="0"/>
              <a:t>2023/6/29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454744-3E8A-4ABC-A6A8-29635DAB4F0C}"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A5DF391-C7C7-45FD-9C11-539A1B550E1A}" type="datetimeFigureOut">
              <a:rPr lang="zh-CN" altLang="en-US" smtClean="0"/>
              <a:t>2023/6/29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454744-3E8A-4ABC-A6A8-29635DAB4F0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A5DF391-C7C7-45FD-9C11-539A1B550E1A}" type="datetimeFigureOut">
              <a:rPr lang="zh-CN" altLang="en-US" smtClean="0"/>
              <a:t>2023/6/29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454744-3E8A-4ABC-A6A8-29635DAB4F0C}"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A5DF391-C7C7-45FD-9C11-539A1B550E1A}" type="datetimeFigureOut">
              <a:rPr lang="zh-CN" altLang="en-US" smtClean="0"/>
              <a:t>2023/6/29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454744-3E8A-4ABC-A6A8-29635DAB4F0C}"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A5DF391-C7C7-45FD-9C11-539A1B550E1A}" type="datetimeFigureOut">
              <a:rPr lang="zh-CN" altLang="en-US" smtClean="0"/>
              <a:t>2023/6/29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454744-3E8A-4ABC-A6A8-29635DAB4F0C}"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A5DF391-C7C7-45FD-9C11-539A1B550E1A}" type="datetimeFigureOut">
              <a:rPr lang="zh-CN" altLang="en-US" smtClean="0"/>
              <a:t>2023/6/29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454744-3E8A-4ABC-A6A8-29635DAB4F0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A5DF391-C7C7-45FD-9C11-539A1B550E1A}" type="datetimeFigureOut">
              <a:rPr lang="zh-CN" altLang="en-US" smtClean="0"/>
              <a:t>2023/6/29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454744-3E8A-4ABC-A6A8-29635DAB4F0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A5DF391-C7C7-45FD-9C11-539A1B550E1A}" type="datetimeFigureOut">
              <a:rPr lang="zh-CN" altLang="en-US" smtClean="0"/>
              <a:t>2023/6/29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454744-3E8A-4ABC-A6A8-29635DAB4F0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A5DF391-C7C7-45FD-9C11-539A1B550E1A}" type="datetimeFigureOut">
              <a:rPr lang="zh-CN" altLang="en-US" smtClean="0"/>
              <a:t>2023/6/29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454744-3E8A-4ABC-A6A8-29635DAB4F0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A5DF391-C7C7-45FD-9C11-539A1B550E1A}" type="datetimeFigureOut">
              <a:rPr lang="zh-CN" altLang="en-US" smtClean="0"/>
              <a:t>2023/6/29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454744-3E8A-4ABC-A6A8-29635DAB4F0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5DF391-C7C7-45FD-9C11-539A1B550E1A}" type="datetimeFigureOut">
              <a:rPr lang="zh-CN" altLang="en-US" smtClean="0"/>
              <a:t>2023/6/29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454744-3E8A-4ABC-A6A8-29635DAB4F0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A5DF391-C7C7-45FD-9C11-539A1B550E1A}" type="datetimeFigureOut">
              <a:rPr lang="zh-CN" altLang="en-US" smtClean="0"/>
              <a:t>2023/6/29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454744-3E8A-4ABC-A6A8-29635DAB4F0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A5DF391-C7C7-45FD-9C11-539A1B550E1A}" type="datetimeFigureOut">
              <a:rPr lang="zh-CN" altLang="en-US" smtClean="0"/>
              <a:t>2023/6/29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454744-3E8A-4ABC-A6A8-29635DAB4F0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DF391-C7C7-45FD-9C11-539A1B550E1A}" type="datetimeFigureOut">
              <a:rPr lang="zh-CN" altLang="en-US" smtClean="0"/>
              <a:t>2023/6/29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54744-3E8A-4ABC-A6A8-29635DAB4F0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DF391-C7C7-45FD-9C11-539A1B550E1A}" type="datetimeFigureOut">
              <a:rPr lang="zh-CN" altLang="en-US" smtClean="0"/>
              <a:t>2023/6/29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54744-3E8A-4ABC-A6A8-29635DAB4F0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8.xml"/><Relationship Id="rId5" Type="http://schemas.microsoft.com/office/2007/relationships/hdphoto" Target="../media/hdphoto1.wdp"/><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8.xml"/><Relationship Id="rId5" Type="http://schemas.microsoft.com/office/2007/relationships/hdphoto" Target="../media/hdphoto1.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cxnSp>
        <p:nvCxnSpPr>
          <p:cNvPr id="4" name="直接连接符 3"/>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42925" y="604952"/>
            <a:ext cx="160935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CROSS BORDER</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E-COMMERCE</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8" name="直接连接符 7"/>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311856" y="6207165"/>
            <a:ext cx="669925" cy="30670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SEPT.</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p:cNvSpPr txBox="1"/>
          <p:nvPr/>
        </p:nvSpPr>
        <p:spPr>
          <a:xfrm>
            <a:off x="10791389" y="5791666"/>
            <a:ext cx="93472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23</a:t>
            </a:r>
          </a:p>
        </p:txBody>
      </p:sp>
      <p:sp>
        <p:nvSpPr>
          <p:cNvPr id="9" name="矩形 8"/>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3" name="组合 2"/>
          <p:cNvGrpSpPr/>
          <p:nvPr/>
        </p:nvGrpSpPr>
        <p:grpSpPr>
          <a:xfrm>
            <a:off x="1880239" y="2179861"/>
            <a:ext cx="8719515" cy="1497330"/>
            <a:chOff x="1654146" y="2284329"/>
            <a:chExt cx="8719515" cy="1497330"/>
          </a:xfrm>
        </p:grpSpPr>
        <p:sp>
          <p:nvSpPr>
            <p:cNvPr id="10" name="文本框 9"/>
            <p:cNvSpPr txBox="1"/>
            <p:nvPr/>
          </p:nvSpPr>
          <p:spPr>
            <a:xfrm>
              <a:off x="1925926" y="2284329"/>
              <a:ext cx="8447735" cy="132207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8000" b="1" i="0"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微软雅黑" panose="020B0503020204020204" pitchFamily="34" charset="-122"/>
                  <a:cs typeface="+mn-cs"/>
                </a:rPr>
                <a:t>Finfe</a:t>
              </a:r>
              <a:r>
                <a:rPr kumimoji="0" lang="en-US" altLang="zh-CN" sz="4800" b="1" i="0"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微软雅黑" panose="020B0503020204020204" pitchFamily="34" charset="-122"/>
                  <a:cs typeface="+mn-cs"/>
                </a:rPr>
                <a:t>t的继任者：GAA晶体管</a:t>
              </a:r>
            </a:p>
          </p:txBody>
        </p:sp>
        <p:sp>
          <p:nvSpPr>
            <p:cNvPr id="2" name="文本框 1"/>
            <p:cNvSpPr txBox="1"/>
            <p:nvPr/>
          </p:nvSpPr>
          <p:spPr>
            <a:xfrm>
              <a:off x="1654146" y="3074904"/>
              <a:ext cx="7708265" cy="70675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solidFill>
                  <a:effectLst/>
                  <a:uLnTx/>
                  <a:uFillTx/>
                  <a:latin typeface="Microsoft YaHei UI" panose="020B0503020204020204" charset="-122"/>
                  <a:ea typeface="Microsoft YaHei UI" panose="020B0503020204020204" charset="-122"/>
                  <a:cs typeface="Microsoft YaHei UI" panose="020B0503020204020204" charset="-122"/>
                </a:rPr>
                <a:t>Finfet</a:t>
              </a:r>
              <a:r>
                <a:rPr kumimoji="0" lang="zh-CN" altLang="en-US" sz="4000" b="0" i="0" u="none" strike="noStrike" kern="1200" cap="none" spc="0" normalizeH="0" baseline="0" noProof="0" dirty="0">
                  <a:ln>
                    <a:noFill/>
                  </a:ln>
                  <a:solidFill>
                    <a:prstClr val="black"/>
                  </a:solidFill>
                  <a:effectLst/>
                  <a:uLnTx/>
                  <a:uFillTx/>
                  <a:latin typeface="Microsoft YaHei UI" panose="020B0503020204020204" charset="-122"/>
                  <a:ea typeface="Microsoft YaHei UI" panose="020B0503020204020204" charset="-122"/>
                  <a:cs typeface="Microsoft YaHei UI" panose="020B0503020204020204" charset="-122"/>
                </a:rPr>
                <a:t>的继任者：</a:t>
              </a:r>
              <a:r>
                <a:rPr kumimoji="0" lang="en-US" altLang="zh-CN" sz="4000" b="0" i="0" u="none" strike="noStrike" kern="1200" cap="none" spc="0" normalizeH="0" baseline="0" noProof="0" dirty="0">
                  <a:ln>
                    <a:noFill/>
                  </a:ln>
                  <a:solidFill>
                    <a:prstClr val="black"/>
                  </a:solidFill>
                  <a:effectLst/>
                  <a:uLnTx/>
                  <a:uFillTx/>
                  <a:latin typeface="Microsoft YaHei UI" panose="020B0503020204020204" charset="-122"/>
                  <a:ea typeface="Microsoft YaHei UI" panose="020B0503020204020204" charset="-122"/>
                  <a:cs typeface="Microsoft YaHei UI" panose="020B0503020204020204" charset="-122"/>
                </a:rPr>
                <a:t>GAA</a:t>
              </a:r>
              <a:r>
                <a:rPr kumimoji="0" lang="zh-CN" altLang="en-US" sz="4000" b="0" i="0" u="none" strike="noStrike" kern="1200" cap="none" spc="0" normalizeH="0" baseline="0" noProof="0" dirty="0">
                  <a:ln>
                    <a:noFill/>
                  </a:ln>
                  <a:solidFill>
                    <a:prstClr val="black"/>
                  </a:solidFill>
                  <a:effectLst/>
                  <a:uLnTx/>
                  <a:uFillTx/>
                  <a:latin typeface="Microsoft YaHei UI" panose="020B0503020204020204" charset="-122"/>
                  <a:ea typeface="Microsoft YaHei UI" panose="020B0503020204020204" charset="-122"/>
                  <a:cs typeface="Microsoft YaHei UI" panose="020B0503020204020204" charset="-122"/>
                </a:rPr>
                <a:t>晶</a:t>
              </a:r>
              <a:r>
                <a:rPr kumimoji="0" lang="zh-CN" altLang="en-US" sz="4000" i="0" u="none" strike="noStrike" kern="1200" cap="none" spc="0" normalizeH="0" baseline="0" noProof="0" dirty="0">
                  <a:ln>
                    <a:noFill/>
                  </a:ln>
                  <a:solidFill>
                    <a:prstClr val="black"/>
                  </a:solidFill>
                  <a:effectLst/>
                  <a:uLnTx/>
                  <a:uFillTx/>
                  <a:latin typeface="Microsoft YaHei UI" panose="020B0503020204020204" charset="-122"/>
                  <a:ea typeface="Microsoft YaHei UI" panose="020B0503020204020204" charset="-122"/>
                  <a:cs typeface="Microsoft YaHei UI" panose="020B0503020204020204" charset="-122"/>
                </a:rPr>
                <a:t>体</a:t>
              </a:r>
              <a:r>
                <a:rPr kumimoji="0" lang="zh-CN" altLang="en-US" sz="4000" b="0" i="0" u="none" strike="noStrike" kern="1200" cap="none" spc="0" normalizeH="0" baseline="0" noProof="0" dirty="0">
                  <a:ln>
                    <a:noFill/>
                  </a:ln>
                  <a:solidFill>
                    <a:prstClr val="black"/>
                  </a:solidFill>
                  <a:effectLst/>
                  <a:uLnTx/>
                  <a:uFillTx/>
                  <a:latin typeface="Microsoft YaHei UI" panose="020B0503020204020204" charset="-122"/>
                  <a:ea typeface="Microsoft YaHei UI" panose="020B0503020204020204" charset="-122"/>
                  <a:cs typeface="Microsoft YaHei UI" panose="020B0503020204020204" charset="-122"/>
                </a:rPr>
                <a:t>管</a:t>
              </a:r>
            </a:p>
          </p:txBody>
        </p:sp>
      </p:grpSp>
      <p:sp>
        <p:nvSpPr>
          <p:cNvPr id="12" name="文本框 11"/>
          <p:cNvSpPr txBox="1"/>
          <p:nvPr/>
        </p:nvSpPr>
        <p:spPr>
          <a:xfrm>
            <a:off x="4858456" y="4751452"/>
            <a:ext cx="2140242" cy="368300"/>
          </a:xfrm>
          <a:prstGeom prst="rect">
            <a:avLst/>
          </a:prstGeom>
          <a:noFill/>
        </p:spPr>
        <p:txBody>
          <a:bodyPr wrap="square" rtlCol="0">
            <a:spAutoFit/>
          </a:bodyPr>
          <a:lstStyle/>
          <a:p>
            <a:pPr marL="285750" marR="0" lvl="0" indent="-285750" algn="ctr" defTabSz="914400" rtl="0" eaLnBrk="1" fontAlgn="auto" latinLnBrk="0" hangingPunct="1">
              <a:lnSpc>
                <a:spcPct val="100000"/>
              </a:lnSpc>
              <a:spcBef>
                <a:spcPts val="0"/>
              </a:spcBef>
              <a:spcAft>
                <a:spcPts val="0"/>
              </a:spcAft>
              <a:buClrTx/>
              <a:buSzTx/>
              <a:buFont typeface="Wingdings" panose="05000000000000000000" pitchFamily="2" charset="2"/>
              <a:buChar char="p"/>
              <a:defRPr/>
            </a:pP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p:cNvSpPr txBox="1"/>
          <p:nvPr/>
        </p:nvSpPr>
        <p:spPr>
          <a:xfrm>
            <a:off x="8257881" y="4751452"/>
            <a:ext cx="2138520" cy="368300"/>
          </a:xfrm>
          <a:prstGeom prst="rect">
            <a:avLst/>
          </a:prstGeom>
          <a:noFill/>
        </p:spPr>
        <p:txBody>
          <a:bodyPr wrap="square" rtlCol="0">
            <a:spAutoFit/>
          </a:bodyPr>
          <a:lstStyle/>
          <a:p>
            <a:pPr marL="285750" marR="0" lvl="0" indent="-285750" algn="r" defTabSz="914400" rtl="0" eaLnBrk="1" fontAlgn="auto" latinLnBrk="0" hangingPunct="1">
              <a:lnSpc>
                <a:spcPct val="100000"/>
              </a:lnSpc>
              <a:spcBef>
                <a:spcPts val="0"/>
              </a:spcBef>
              <a:spcAft>
                <a:spcPts val="0"/>
              </a:spcAft>
              <a:buClrTx/>
              <a:buSzTx/>
              <a:buFont typeface="Wingdings" panose="05000000000000000000" pitchFamily="2" charset="2"/>
              <a:buChar char="p"/>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2022.9.23</a:t>
            </a:r>
          </a:p>
        </p:txBody>
      </p:sp>
      <p:sp>
        <p:nvSpPr>
          <p:cNvPr id="16" name="文本框 15"/>
          <p:cNvSpPr txBox="1"/>
          <p:nvPr/>
        </p:nvSpPr>
        <p:spPr>
          <a:xfrm>
            <a:off x="1387475" y="4751705"/>
            <a:ext cx="2729865" cy="36830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信息与电子工程学院</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grpSp>
        <p:nvGrpSpPr>
          <p:cNvPr id="13" name="组合 12"/>
          <p:cNvGrpSpPr/>
          <p:nvPr/>
        </p:nvGrpSpPr>
        <p:grpSpPr>
          <a:xfrm>
            <a:off x="587375" y="621626"/>
            <a:ext cx="1664690" cy="429895"/>
            <a:chOff x="514384" y="883622"/>
            <a:chExt cx="1664690" cy="429895"/>
          </a:xfrm>
        </p:grpSpPr>
        <p:sp>
          <p:nvSpPr>
            <p:cNvPr id="2" name="文本框 1"/>
            <p:cNvSpPr txBox="1"/>
            <p:nvPr/>
          </p:nvSpPr>
          <p:spPr>
            <a:xfrm>
              <a:off x="514384" y="883622"/>
              <a:ext cx="534670" cy="42989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charset="-122"/>
                  <a:cs typeface="+mn-cs"/>
                </a:rPr>
                <a:t>3.2</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charset="-122"/>
                <a:cs typeface="+mn-cs"/>
              </a:endParaRPr>
            </a:p>
          </p:txBody>
        </p:sp>
        <p:sp>
          <p:nvSpPr>
            <p:cNvPr id="3" name="文本框 2"/>
            <p:cNvSpPr txBox="1"/>
            <p:nvPr/>
          </p:nvSpPr>
          <p:spPr>
            <a:xfrm>
              <a:off x="977654" y="914399"/>
              <a:ext cx="120142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华文宋体" panose="02010600040101010101" charset="-122"/>
                  <a:ea typeface="华文宋体" panose="02010600040101010101" charset="-122"/>
                  <a:cs typeface="+mn-cs"/>
                </a:rPr>
                <a:t>制造难点</a:t>
              </a:r>
            </a:p>
          </p:txBody>
        </p:sp>
      </p:grpSp>
      <p:sp>
        <p:nvSpPr>
          <p:cNvPr id="4" name="文本框 3"/>
          <p:cNvSpPr txBox="1"/>
          <p:nvPr/>
        </p:nvSpPr>
        <p:spPr>
          <a:xfrm>
            <a:off x="10285033" y="5811559"/>
            <a:ext cx="130556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制造概述</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2571" y="0"/>
            <a:ext cx="6330462" cy="6858000"/>
          </a:xfrm>
          <a:prstGeom prst="rect">
            <a:avLst/>
          </a:prstGeom>
        </p:spPr>
      </p:pic>
      <p:cxnSp>
        <p:nvCxnSpPr>
          <p:cNvPr id="8" name="直接连接符 7"/>
          <p:cNvCxnSpPr>
            <a:stCxn id="4" idx="1"/>
          </p:cNvCxnSpPr>
          <p:nvPr/>
        </p:nvCxnSpPr>
        <p:spPr>
          <a:xfrm flipH="1">
            <a:off x="8796338" y="6010979"/>
            <a:ext cx="148869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925861" y="6088558"/>
            <a:ext cx="367876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charset="-122"/>
                <a:cs typeface="+mn-cs"/>
              </a:rPr>
              <a:t>LITERATURE REVIEW</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charset="-122"/>
              <a:cs typeface="+mn-cs"/>
            </a:endParaRPr>
          </a:p>
        </p:txBody>
      </p:sp>
      <p:sp>
        <p:nvSpPr>
          <p:cNvPr id="11" name="矩形 10"/>
          <p:cNvSpPr/>
          <p:nvPr/>
        </p:nvSpPr>
        <p:spPr>
          <a:xfrm>
            <a:off x="10945503" y="441325"/>
            <a:ext cx="659122" cy="659122"/>
          </a:xfrm>
          <a:prstGeom prst="rect">
            <a:avLst/>
          </a:prstGeom>
          <a:blipFill dpi="0" rotWithShape="1">
            <a:blip r:embed="rId4">
              <a:biLevel thresh="50000"/>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12" name="直接连接符 11"/>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940435" y="1581150"/>
            <a:ext cx="2343785" cy="368300"/>
          </a:xfrm>
          <a:prstGeom prst="rect">
            <a:avLst/>
          </a:prstGeom>
          <a:noFill/>
        </p:spPr>
        <p:txBody>
          <a:bodyPr wrap="square" rtlCol="0">
            <a:spAutoFit/>
          </a:bodyPr>
          <a:lstStyle/>
          <a:p>
            <a:r>
              <a:rPr lang="zh-CN" altLang="en-US" b="1">
                <a:latin typeface="幼圆" panose="02010509060101010101" charset="-122"/>
                <a:ea typeface="幼圆" panose="02010509060101010101" charset="-122"/>
              </a:rPr>
              <a:t>制造方面的挑战</a:t>
            </a:r>
          </a:p>
        </p:txBody>
      </p:sp>
      <p:sp>
        <p:nvSpPr>
          <p:cNvPr id="17" name="文本框 16"/>
          <p:cNvSpPr txBox="1"/>
          <p:nvPr/>
        </p:nvSpPr>
        <p:spPr>
          <a:xfrm>
            <a:off x="1411605" y="1840230"/>
            <a:ext cx="9226550" cy="3415030"/>
          </a:xfrm>
          <a:prstGeom prst="rect">
            <a:avLst/>
          </a:prstGeom>
          <a:noFill/>
        </p:spPr>
        <p:txBody>
          <a:bodyPr wrap="square" rtlCol="0">
            <a:spAutoFit/>
          </a:bodyPr>
          <a:lstStyle/>
          <a:p>
            <a:pPr fontAlgn="auto">
              <a:lnSpc>
                <a:spcPct val="200000"/>
              </a:lnSpc>
            </a:pPr>
            <a:r>
              <a:rPr lang="zh-CN" altLang="en-US"/>
              <a:t>尽管纳米薄片的概念很简单，但它却给实际制造带来了诸多新挑战，其中有些制造难题源于结构制成，其他则与满足PPAC缩放目标所需的新材料有关。</a:t>
            </a:r>
          </a:p>
          <a:p>
            <a:pPr fontAlgn="auto">
              <a:lnSpc>
                <a:spcPct val="200000"/>
              </a:lnSpc>
            </a:pPr>
            <a:r>
              <a:rPr lang="zh-CN" altLang="en-US"/>
              <a:t>具体而言，在构建方面的主要挑战源于结构的复杂性。要制造GAA晶体管首先需要用Si和SiGe外延层交替构成超晶格并用其作为纳米薄片结构的基础，之后则需要将电介质隔离层沉入内部（用于保护源极/漏极和确定栅极宽度）并通过刻蚀去除通道的牺牲层。去除牺牲层之后留下的空间，包括纳米片之间的空间，都需要用电介质和金属构成的栅极填补。</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23" name="平行四边形 22"/>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4" name="平行四边形 23"/>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平行四边形 24"/>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平行四边形 25"/>
          <p:cNvSpPr/>
          <p:nvPr/>
        </p:nvSpPr>
        <p:spPr>
          <a:xfrm>
            <a:off x="5950247"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13" name="文本框 12"/>
          <p:cNvSpPr txBox="1"/>
          <p:nvPr/>
        </p:nvSpPr>
        <p:spPr>
          <a:xfrm>
            <a:off x="642294" y="3839943"/>
            <a:ext cx="1519968" cy="369332"/>
          </a:xfrm>
          <a:prstGeom prst="rect">
            <a:avLst/>
          </a:prstGeom>
          <a:noFill/>
        </p:spPr>
        <p:txBody>
          <a:bodyPr wrap="non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INTRODUCTION</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14" name="文本框 13"/>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16" name="文本框 15"/>
          <p:cNvSpPr txBox="1"/>
          <p:nvPr/>
        </p:nvSpPr>
        <p:spPr>
          <a:xfrm>
            <a:off x="2409083" y="3839943"/>
            <a:ext cx="1611284" cy="645160"/>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 </a:t>
            </a: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17" name="文本框 16"/>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19" name="文本框 18"/>
          <p:cNvSpPr txBox="1"/>
          <p:nvPr/>
        </p:nvSpPr>
        <p:spPr>
          <a:xfrm>
            <a:off x="4154706" y="3839943"/>
            <a:ext cx="1724311" cy="368300"/>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manufacture </a:t>
            </a:r>
          </a:p>
        </p:txBody>
      </p:sp>
      <p:sp>
        <p:nvSpPr>
          <p:cNvPr id="20" name="文本框 19"/>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22" name="文本框 21"/>
          <p:cNvSpPr txBox="1"/>
          <p:nvPr/>
        </p:nvSpPr>
        <p:spPr>
          <a:xfrm>
            <a:off x="5962888" y="3839943"/>
            <a:ext cx="1675072" cy="368300"/>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enlightenment</a:t>
            </a:r>
          </a:p>
        </p:txBody>
      </p:sp>
      <p:sp>
        <p:nvSpPr>
          <p:cNvPr id="31" name="文本框 30"/>
          <p:cNvSpPr txBox="1"/>
          <p:nvPr/>
        </p:nvSpPr>
        <p:spPr>
          <a:xfrm>
            <a:off x="10852496" y="58115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目录</a:t>
            </a:r>
          </a:p>
        </p:txBody>
      </p:sp>
      <p:sp>
        <p:nvSpPr>
          <p:cNvPr id="35" name="文本框 34"/>
          <p:cNvSpPr txBox="1"/>
          <p:nvPr/>
        </p:nvSpPr>
        <p:spPr>
          <a:xfrm>
            <a:off x="9626198" y="6068873"/>
            <a:ext cx="197842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charset="-122"/>
                <a:cs typeface="+mn-cs"/>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charset="-122"/>
              <a:cs typeface="+mn-cs"/>
            </a:endParaRPr>
          </a:p>
        </p:txBody>
      </p:sp>
      <p:sp>
        <p:nvSpPr>
          <p:cNvPr id="36" name="文本框 35"/>
          <p:cNvSpPr txBox="1"/>
          <p:nvPr/>
        </p:nvSpPr>
        <p:spPr>
          <a:xfrm>
            <a:off x="600716" y="652403"/>
            <a:ext cx="120396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整体框架</a:t>
            </a:r>
          </a:p>
        </p:txBody>
      </p:sp>
      <p:cxnSp>
        <p:nvCxnSpPr>
          <p:cNvPr id="37" name="直接连接符 36"/>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39" name="直接连接符 38"/>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7" name="文本框 46"/>
          <p:cNvSpPr txBox="1"/>
          <p:nvPr/>
        </p:nvSpPr>
        <p:spPr>
          <a:xfrm>
            <a:off x="2547156" y="3199028"/>
            <a:ext cx="15199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1" spc="200" baseline="0" noProof="0" dirty="0">
                <a:ln>
                  <a:noFill/>
                </a:ln>
                <a:solidFill>
                  <a:prstClr val="black"/>
                </a:solidFill>
                <a:effectLst/>
                <a:uLnTx/>
                <a:uFillTx/>
                <a:latin typeface="华文隶书" panose="02010800040101010101" charset="-122"/>
                <a:ea typeface="华文隶书" panose="02010800040101010101" charset="-122"/>
                <a:cs typeface="+mn-cs"/>
              </a:rPr>
              <a:t>结构演变</a:t>
            </a:r>
          </a:p>
        </p:txBody>
      </p:sp>
      <p:sp>
        <p:nvSpPr>
          <p:cNvPr id="48" name="文本框 47"/>
          <p:cNvSpPr txBox="1"/>
          <p:nvPr/>
        </p:nvSpPr>
        <p:spPr>
          <a:xfrm>
            <a:off x="4335893" y="3199028"/>
            <a:ext cx="15199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1" spc="200" baseline="0" noProof="0" dirty="0">
                <a:ln>
                  <a:noFill/>
                </a:ln>
                <a:solidFill>
                  <a:prstClr val="black"/>
                </a:solidFill>
                <a:effectLst/>
                <a:uLnTx/>
                <a:uFillTx/>
                <a:latin typeface="华文隶书" panose="02010800040101010101" charset="-122"/>
                <a:ea typeface="华文隶书" panose="02010800040101010101" charset="-122"/>
                <a:cs typeface="+mn-cs"/>
              </a:rPr>
              <a:t>制造概述</a:t>
            </a:r>
          </a:p>
        </p:txBody>
      </p:sp>
      <p:sp>
        <p:nvSpPr>
          <p:cNvPr id="49" name="文本框 48"/>
          <p:cNvSpPr txBox="1"/>
          <p:nvPr/>
        </p:nvSpPr>
        <p:spPr>
          <a:xfrm>
            <a:off x="742685" y="3199028"/>
            <a:ext cx="15199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1" spc="200" baseline="0" noProof="0" dirty="0">
                <a:ln>
                  <a:noFill/>
                </a:ln>
                <a:solidFill>
                  <a:prstClr val="black"/>
                </a:solidFill>
                <a:effectLst/>
                <a:uLnTx/>
                <a:uFillTx/>
                <a:latin typeface="华文隶书" panose="02010800040101010101" charset="-122"/>
                <a:ea typeface="华文隶书" panose="02010800040101010101" charset="-122"/>
                <a:cs typeface="+mn-cs"/>
              </a:rPr>
              <a:t>背景介绍</a:t>
            </a:r>
          </a:p>
        </p:txBody>
      </p:sp>
      <p:sp>
        <p:nvSpPr>
          <p:cNvPr id="50" name="文本框 49"/>
          <p:cNvSpPr txBox="1"/>
          <p:nvPr/>
        </p:nvSpPr>
        <p:spPr>
          <a:xfrm>
            <a:off x="6167230" y="3199028"/>
            <a:ext cx="15199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1" spc="200" baseline="0" noProof="0" dirty="0">
                <a:ln>
                  <a:noFill/>
                </a:ln>
                <a:solidFill>
                  <a:prstClr val="black"/>
                </a:solidFill>
                <a:effectLst/>
                <a:uLnTx/>
                <a:uFillTx/>
                <a:latin typeface="华文隶书" panose="02010800040101010101" charset="-122"/>
                <a:ea typeface="华文隶书" panose="02010800040101010101" charset="-122"/>
                <a:cs typeface="+mn-cs"/>
              </a:rPr>
              <a:t>思考启示</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grpSp>
        <p:nvGrpSpPr>
          <p:cNvPr id="13" name="组合 12"/>
          <p:cNvGrpSpPr/>
          <p:nvPr/>
        </p:nvGrpSpPr>
        <p:grpSpPr>
          <a:xfrm>
            <a:off x="587375" y="621626"/>
            <a:ext cx="1667230" cy="429895"/>
            <a:chOff x="514384" y="883622"/>
            <a:chExt cx="1667230" cy="429895"/>
          </a:xfrm>
        </p:grpSpPr>
        <p:sp>
          <p:nvSpPr>
            <p:cNvPr id="2" name="文本框 1"/>
            <p:cNvSpPr txBox="1"/>
            <p:nvPr/>
          </p:nvSpPr>
          <p:spPr>
            <a:xfrm>
              <a:off x="514384" y="883622"/>
              <a:ext cx="534670" cy="42989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charset="-122"/>
                  <a:cs typeface="+mn-cs"/>
                </a:rPr>
                <a:t>4.1</a:t>
              </a:r>
            </a:p>
          </p:txBody>
        </p:sp>
        <p:sp>
          <p:nvSpPr>
            <p:cNvPr id="3" name="文本框 2"/>
            <p:cNvSpPr txBox="1"/>
            <p:nvPr/>
          </p:nvSpPr>
          <p:spPr>
            <a:xfrm>
              <a:off x="977654" y="914399"/>
              <a:ext cx="120396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思考启示</a:t>
              </a:r>
            </a:p>
          </p:txBody>
        </p:sp>
      </p:grpSp>
      <p:sp>
        <p:nvSpPr>
          <p:cNvPr id="4" name="文本框 3"/>
          <p:cNvSpPr txBox="1"/>
          <p:nvPr/>
        </p:nvSpPr>
        <p:spPr>
          <a:xfrm>
            <a:off x="10285033" y="5811559"/>
            <a:ext cx="130556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思考启示</a:t>
            </a:r>
          </a:p>
        </p:txBody>
      </p:sp>
      <p:cxnSp>
        <p:nvCxnSpPr>
          <p:cNvPr id="8" name="直接连接符 7"/>
          <p:cNvCxnSpPr>
            <a:stCxn id="4" idx="1"/>
          </p:cNvCxnSpPr>
          <p:nvPr/>
        </p:nvCxnSpPr>
        <p:spPr>
          <a:xfrm flipH="1">
            <a:off x="8796339" y="6010979"/>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12" name="直接连接符 11"/>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平行四边形 15"/>
          <p:cNvSpPr/>
          <p:nvPr/>
        </p:nvSpPr>
        <p:spPr>
          <a:xfrm>
            <a:off x="686365" y="1567542"/>
            <a:ext cx="3442575" cy="3970987"/>
          </a:xfrm>
          <a:prstGeom prst="parallelogram">
            <a:avLst>
              <a:gd name="adj" fmla="val 355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7" name="平行四边形 16"/>
          <p:cNvSpPr/>
          <p:nvPr/>
        </p:nvSpPr>
        <p:spPr>
          <a:xfrm>
            <a:off x="4374712" y="1567542"/>
            <a:ext cx="3442575" cy="3970987"/>
          </a:xfrm>
          <a:prstGeom prst="parallelogram">
            <a:avLst>
              <a:gd name="adj" fmla="val 355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平行四边形 17"/>
          <p:cNvSpPr/>
          <p:nvPr/>
        </p:nvSpPr>
        <p:spPr>
          <a:xfrm>
            <a:off x="8063059" y="1567542"/>
            <a:ext cx="3442575" cy="3970987"/>
          </a:xfrm>
          <a:prstGeom prst="parallelogram">
            <a:avLst>
              <a:gd name="adj" fmla="val 355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7" name="平行四边形 26"/>
          <p:cNvSpPr/>
          <p:nvPr/>
        </p:nvSpPr>
        <p:spPr>
          <a:xfrm>
            <a:off x="2087245" y="1336040"/>
            <a:ext cx="1860550" cy="461645"/>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31" name="平行四边形 30"/>
          <p:cNvSpPr/>
          <p:nvPr/>
        </p:nvSpPr>
        <p:spPr>
          <a:xfrm>
            <a:off x="5773420" y="1336040"/>
            <a:ext cx="1860550" cy="461645"/>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34" name="平行四边形 33"/>
          <p:cNvSpPr/>
          <p:nvPr/>
        </p:nvSpPr>
        <p:spPr>
          <a:xfrm>
            <a:off x="9460230" y="1336040"/>
            <a:ext cx="1860550" cy="461645"/>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37" name="文本框 36"/>
          <p:cNvSpPr txBox="1"/>
          <p:nvPr/>
        </p:nvSpPr>
        <p:spPr>
          <a:xfrm>
            <a:off x="931862" y="2870327"/>
            <a:ext cx="2896732" cy="1529715"/>
          </a:xfrm>
          <a:prstGeom prst="rect">
            <a:avLst/>
          </a:prstGeom>
          <a:noFill/>
        </p:spPr>
        <p:txBody>
          <a:bodyPr wrap="square" rtlCol="0">
            <a:spAutoFit/>
          </a:bodyPr>
          <a:lstStyle/>
          <a:p>
            <a:pPr marL="342900" marR="0" lvl="0" indent="-3429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lang="zh-CN" altLang="en-US" b="1"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sym typeface="+mn-ea"/>
              </a:rPr>
              <a:t>半导体行业还没有到极限</a:t>
            </a:r>
            <a:r>
              <a:rPr lang="zh-CN" altLang="en-US"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sym typeface="+mn-ea"/>
              </a:rPr>
              <a:t>，</a:t>
            </a:r>
            <a:r>
              <a:rPr lang="en-US" altLang="zh-CN"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sym typeface="+mn-ea"/>
              </a:rPr>
              <a:t>GAA</a:t>
            </a:r>
            <a:r>
              <a:rPr lang="zh-CN" altLang="en-US"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sym typeface="+mn-ea"/>
              </a:rPr>
              <a:t>在</a:t>
            </a:r>
            <a:r>
              <a:rPr lang="en-US" altLang="zh-CN"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sym typeface="+mn-ea"/>
              </a:rPr>
              <a:t>Finfet</a:t>
            </a:r>
            <a:r>
              <a:rPr lang="zh-CN" altLang="en-US"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sym typeface="+mn-ea"/>
              </a:rPr>
              <a:t>的基础上继续推进五纳米之后的半导体制造。</a:t>
            </a:r>
            <a:endParaRPr kumimoji="0" lang="en-US" altLang="zh-CN"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41" name="文本框 40"/>
          <p:cNvSpPr txBox="1"/>
          <p:nvPr/>
        </p:nvSpPr>
        <p:spPr>
          <a:xfrm>
            <a:off x="4648077" y="2870327"/>
            <a:ext cx="2896732" cy="1889760"/>
          </a:xfrm>
          <a:prstGeom prst="rect">
            <a:avLst/>
          </a:prstGeom>
          <a:noFill/>
        </p:spPr>
        <p:txBody>
          <a:bodyPr wrap="square" rtlCol="0">
            <a:spAutoFit/>
          </a:bodyPr>
          <a:lstStyle/>
          <a:p>
            <a:pPr marL="342900" marR="0" lvl="0" indent="-3429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lang="en-US" altLang="zh-CN" noProof="0">
                <a:ln>
                  <a:noFill/>
                </a:ln>
                <a:solidFill>
                  <a:prstClr val="black"/>
                </a:solidFill>
                <a:effectLst/>
                <a:uLnTx/>
                <a:uFillTx/>
                <a:latin typeface="方正宋刻本秀楷简体" panose="02000000000000000000" pitchFamily="2" charset="-122"/>
                <a:ea typeface="方正宋刻本秀楷简体" panose="02000000000000000000" pitchFamily="2" charset="-122"/>
                <a:sym typeface="+mn-ea"/>
              </a:rPr>
              <a:t>GAA晶体管终将取代FinFET</a:t>
            </a:r>
            <a:r>
              <a:rPr lang="zh-CN" altLang="en-US" noProof="0">
                <a:ln>
                  <a:noFill/>
                </a:ln>
                <a:solidFill>
                  <a:prstClr val="black"/>
                </a:solidFill>
                <a:effectLst/>
                <a:uLnTx/>
                <a:uFillTx/>
                <a:latin typeface="方正宋刻本秀楷简体" panose="02000000000000000000" pitchFamily="2" charset="-122"/>
                <a:ea typeface="方正宋刻本秀楷简体" panose="02000000000000000000" pitchFamily="2" charset="-122"/>
                <a:sym typeface="+mn-ea"/>
              </a:rPr>
              <a:t>。</a:t>
            </a:r>
            <a:endParaRPr kumimoji="0" lang="en-US" altLang="zh-CN" b="0" i="0" u="none" strike="noStrike" kern="1200" cap="none" spc="0" normalizeH="0" baseline="0" noProof="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a:p>
            <a:pPr marL="342900" marR="0" lvl="0" indent="-3429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lang="en-US" altLang="zh-CN" noProof="0">
                <a:ln>
                  <a:noFill/>
                </a:ln>
                <a:solidFill>
                  <a:prstClr val="black"/>
                </a:solidFill>
                <a:effectLst/>
                <a:uLnTx/>
                <a:uFillTx/>
                <a:latin typeface="方正宋刻本秀楷简体" panose="02000000000000000000" pitchFamily="2" charset="-122"/>
                <a:ea typeface="方正宋刻本秀楷简体" panose="02000000000000000000" pitchFamily="2" charset="-122"/>
                <a:sym typeface="+mn-ea"/>
              </a:rPr>
              <a:t>而GAA结构</a:t>
            </a:r>
            <a:r>
              <a:rPr lang="zh-CN" altLang="en-US" noProof="0">
                <a:ln>
                  <a:noFill/>
                </a:ln>
                <a:solidFill>
                  <a:prstClr val="black"/>
                </a:solidFill>
                <a:effectLst/>
                <a:uLnTx/>
                <a:uFillTx/>
                <a:latin typeface="方正宋刻本秀楷简体" panose="02000000000000000000" pitchFamily="2" charset="-122"/>
                <a:ea typeface="方正宋刻本秀楷简体" panose="02000000000000000000" pitchFamily="2" charset="-122"/>
                <a:sym typeface="+mn-ea"/>
              </a:rPr>
              <a:t>将</a:t>
            </a:r>
            <a:r>
              <a:rPr lang="en-US" altLang="zh-CN" noProof="0">
                <a:ln>
                  <a:noFill/>
                </a:ln>
                <a:solidFill>
                  <a:prstClr val="black"/>
                </a:solidFill>
                <a:effectLst/>
                <a:uLnTx/>
                <a:uFillTx/>
                <a:latin typeface="方正宋刻本秀楷简体" panose="02000000000000000000" pitchFamily="2" charset="-122"/>
                <a:ea typeface="方正宋刻本秀楷简体" panose="02000000000000000000" pitchFamily="2" charset="-122"/>
                <a:sym typeface="+mn-ea"/>
              </a:rPr>
              <a:t>适用于当前已经纳入规划的所有先进工艺节点。</a:t>
            </a:r>
            <a:endParaRPr kumimoji="0" lang="en-US" altLang="zh-CN"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45" name="文本框 44"/>
          <p:cNvSpPr txBox="1"/>
          <p:nvPr/>
        </p:nvSpPr>
        <p:spPr>
          <a:xfrm>
            <a:off x="8363406" y="2870327"/>
            <a:ext cx="2896732" cy="2249170"/>
          </a:xfrm>
          <a:prstGeom prst="rect">
            <a:avLst/>
          </a:prstGeom>
          <a:noFill/>
        </p:spPr>
        <p:txBody>
          <a:bodyPr wrap="square" rtlCol="0">
            <a:spAutoFit/>
          </a:bodyPr>
          <a:lstStyle/>
          <a:p>
            <a:pPr marL="342900" marR="0" lvl="0" indent="-3429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lang="en-US" altLang="zh-CN" noProof="0">
                <a:ln>
                  <a:noFill/>
                </a:ln>
                <a:solidFill>
                  <a:prstClr val="black"/>
                </a:solidFill>
                <a:effectLst/>
                <a:uLnTx/>
                <a:uFillTx/>
                <a:latin typeface="方正宋刻本秀楷简体" panose="02000000000000000000" pitchFamily="2" charset="-122"/>
                <a:ea typeface="方正宋刻本秀楷简体" panose="02000000000000000000" pitchFamily="2" charset="-122"/>
                <a:sym typeface="+mn-ea"/>
              </a:rPr>
              <a:t>随着制程技术越来越接近物理极限，想要把芯片继续做薄做小，</a:t>
            </a:r>
            <a:r>
              <a:rPr lang="zh-CN" altLang="en-US" noProof="0">
                <a:ln>
                  <a:noFill/>
                </a:ln>
                <a:solidFill>
                  <a:prstClr val="black"/>
                </a:solidFill>
                <a:effectLst/>
                <a:uLnTx/>
                <a:uFillTx/>
                <a:latin typeface="方正宋刻本秀楷简体" panose="02000000000000000000" pitchFamily="2" charset="-122"/>
                <a:ea typeface="方正宋刻本秀楷简体" panose="02000000000000000000" pitchFamily="2" charset="-122"/>
                <a:sym typeface="+mn-ea"/>
              </a:rPr>
              <a:t>除了</a:t>
            </a:r>
            <a:r>
              <a:rPr lang="en-US" altLang="zh-CN" noProof="0">
                <a:ln>
                  <a:noFill/>
                </a:ln>
                <a:solidFill>
                  <a:prstClr val="black"/>
                </a:solidFill>
                <a:effectLst/>
                <a:uLnTx/>
                <a:uFillTx/>
                <a:latin typeface="方正宋刻本秀楷简体" panose="02000000000000000000" pitchFamily="2" charset="-122"/>
                <a:ea typeface="方正宋刻本秀楷简体" panose="02000000000000000000" pitchFamily="2" charset="-122"/>
                <a:sym typeface="+mn-ea"/>
              </a:rPr>
              <a:t>先进制程</a:t>
            </a:r>
            <a:r>
              <a:rPr lang="zh-CN" altLang="en-US" noProof="0">
                <a:ln>
                  <a:noFill/>
                </a:ln>
                <a:solidFill>
                  <a:prstClr val="black"/>
                </a:solidFill>
                <a:effectLst/>
                <a:uLnTx/>
                <a:uFillTx/>
                <a:latin typeface="方正宋刻本秀楷简体" panose="02000000000000000000" pitchFamily="2" charset="-122"/>
                <a:ea typeface="方正宋刻本秀楷简体" panose="02000000000000000000" pitchFamily="2" charset="-122"/>
                <a:sym typeface="+mn-ea"/>
              </a:rPr>
              <a:t>，</a:t>
            </a:r>
            <a:r>
              <a:rPr lang="en-US" altLang="zh-CN" noProof="0">
                <a:ln>
                  <a:noFill/>
                </a:ln>
                <a:solidFill>
                  <a:prstClr val="black"/>
                </a:solidFill>
                <a:effectLst/>
                <a:uLnTx/>
                <a:uFillTx/>
                <a:latin typeface="方正宋刻本秀楷简体" panose="02000000000000000000" pitchFamily="2" charset="-122"/>
                <a:ea typeface="方正宋刻本秀楷简体" panose="02000000000000000000" pitchFamily="2" charset="-122"/>
                <a:sym typeface="+mn-ea"/>
              </a:rPr>
              <a:t>材料、封装等</a:t>
            </a:r>
            <a:r>
              <a:rPr lang="zh-CN" altLang="en-US" noProof="0">
                <a:ln>
                  <a:noFill/>
                </a:ln>
                <a:solidFill>
                  <a:prstClr val="black"/>
                </a:solidFill>
                <a:effectLst/>
                <a:uLnTx/>
                <a:uFillTx/>
                <a:latin typeface="方正宋刻本秀楷简体" panose="02000000000000000000" pitchFamily="2" charset="-122"/>
                <a:ea typeface="方正宋刻本秀楷简体" panose="02000000000000000000" pitchFamily="2" charset="-122"/>
                <a:sym typeface="+mn-ea"/>
              </a:rPr>
              <a:t>是否也</a:t>
            </a:r>
            <a:r>
              <a:rPr lang="en-US" altLang="zh-CN" noProof="0">
                <a:ln>
                  <a:noFill/>
                </a:ln>
                <a:solidFill>
                  <a:prstClr val="black"/>
                </a:solidFill>
                <a:effectLst/>
                <a:uLnTx/>
                <a:uFillTx/>
                <a:latin typeface="方正宋刻本秀楷简体" panose="02000000000000000000" pitchFamily="2" charset="-122"/>
                <a:ea typeface="方正宋刻本秀楷简体" panose="02000000000000000000" pitchFamily="2" charset="-122"/>
                <a:sym typeface="+mn-ea"/>
              </a:rPr>
              <a:t>可以</a:t>
            </a:r>
            <a:r>
              <a:rPr lang="zh-CN" altLang="en-US" noProof="0">
                <a:ln>
                  <a:noFill/>
                </a:ln>
                <a:solidFill>
                  <a:prstClr val="black"/>
                </a:solidFill>
                <a:effectLst/>
                <a:uLnTx/>
                <a:uFillTx/>
                <a:latin typeface="方正宋刻本秀楷简体" panose="02000000000000000000" pitchFamily="2" charset="-122"/>
                <a:ea typeface="方正宋刻本秀楷简体" panose="02000000000000000000" pitchFamily="2" charset="-122"/>
                <a:sym typeface="+mn-ea"/>
              </a:rPr>
              <a:t>成</a:t>
            </a:r>
            <a:r>
              <a:rPr lang="en-US" altLang="zh-CN" noProof="0">
                <a:ln>
                  <a:noFill/>
                </a:ln>
                <a:solidFill>
                  <a:prstClr val="black"/>
                </a:solidFill>
                <a:effectLst/>
                <a:uLnTx/>
                <a:uFillTx/>
                <a:latin typeface="方正宋刻本秀楷简体" panose="02000000000000000000" pitchFamily="2" charset="-122"/>
                <a:ea typeface="方正宋刻本秀楷简体" panose="02000000000000000000" pitchFamily="2" charset="-122"/>
                <a:sym typeface="+mn-ea"/>
              </a:rPr>
              <a:t>为突破</a:t>
            </a:r>
            <a:r>
              <a:rPr lang="zh-CN" altLang="en-US" noProof="0">
                <a:ln>
                  <a:noFill/>
                </a:ln>
                <a:solidFill>
                  <a:prstClr val="black"/>
                </a:solidFill>
                <a:effectLst/>
                <a:uLnTx/>
                <a:uFillTx/>
                <a:latin typeface="方正宋刻本秀楷简体" panose="02000000000000000000" pitchFamily="2" charset="-122"/>
                <a:ea typeface="方正宋刻本秀楷简体" panose="02000000000000000000" pitchFamily="2" charset="-122"/>
                <a:sym typeface="+mn-ea"/>
              </a:rPr>
              <a:t>点？</a:t>
            </a:r>
            <a:endParaRPr kumimoji="0" lang="en-US" altLang="zh-CN"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23" name="平行四边形 22"/>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4" name="平行四边形 23"/>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平行四边形 24"/>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平行四边形 25"/>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charset="-122"/>
                <a:cs typeface="+mn-cs"/>
              </a:rPr>
              <a:t>01</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charset="-122"/>
              <a:cs typeface="+mn-cs"/>
            </a:endParaRPr>
          </a:p>
        </p:txBody>
      </p:sp>
      <p:sp>
        <p:nvSpPr>
          <p:cNvPr id="14" name="文本框 13"/>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charset="-122"/>
                <a:cs typeface="+mn-cs"/>
              </a:rPr>
              <a:t>02</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charset="-122"/>
              <a:cs typeface="+mn-cs"/>
            </a:endParaRPr>
          </a:p>
        </p:txBody>
      </p:sp>
      <p:sp>
        <p:nvSpPr>
          <p:cNvPr id="17" name="文本框 16"/>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charset="-122"/>
                <a:cs typeface="+mn-cs"/>
              </a:rPr>
              <a:t>03</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charset="-122"/>
              <a:cs typeface="+mn-cs"/>
            </a:endParaRPr>
          </a:p>
        </p:txBody>
      </p:sp>
      <p:sp>
        <p:nvSpPr>
          <p:cNvPr id="20" name="文本框 19"/>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charset="-122"/>
                <a:cs typeface="+mn-cs"/>
              </a:rPr>
              <a:t>04</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charset="-122"/>
              <a:cs typeface="+mn-cs"/>
            </a:endParaRPr>
          </a:p>
        </p:txBody>
      </p:sp>
      <p:sp>
        <p:nvSpPr>
          <p:cNvPr id="35" name="文本框 34"/>
          <p:cNvSpPr txBox="1"/>
          <p:nvPr/>
        </p:nvSpPr>
        <p:spPr>
          <a:xfrm>
            <a:off x="10852496" y="58115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目录</a:t>
            </a:r>
          </a:p>
        </p:txBody>
      </p:sp>
      <p:sp>
        <p:nvSpPr>
          <p:cNvPr id="36" name="文本框 35"/>
          <p:cNvSpPr txBox="1"/>
          <p:nvPr/>
        </p:nvSpPr>
        <p:spPr>
          <a:xfrm>
            <a:off x="9626198" y="6088558"/>
            <a:ext cx="197842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charset="-122"/>
                <a:cs typeface="+mn-cs"/>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charset="-122"/>
              <a:cs typeface="+mn-cs"/>
            </a:endParaRPr>
          </a:p>
        </p:txBody>
      </p:sp>
      <p:sp>
        <p:nvSpPr>
          <p:cNvPr id="39" name="文本框 38"/>
          <p:cNvSpPr txBox="1"/>
          <p:nvPr/>
        </p:nvSpPr>
        <p:spPr>
          <a:xfrm>
            <a:off x="600716" y="652403"/>
            <a:ext cx="120396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整体框架</a:t>
            </a:r>
          </a:p>
        </p:txBody>
      </p:sp>
      <p:cxnSp>
        <p:nvCxnSpPr>
          <p:cNvPr id="40" name="直接连接符 39"/>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42" name="直接连接符 41"/>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642294" y="3839943"/>
            <a:ext cx="1519968" cy="369332"/>
          </a:xfrm>
          <a:prstGeom prst="rect">
            <a:avLst/>
          </a:prstGeom>
          <a:noFill/>
        </p:spPr>
        <p:txBody>
          <a:bodyPr wrap="non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INTRODUCTION</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3" name="文本框 2"/>
          <p:cNvSpPr txBox="1"/>
          <p:nvPr/>
        </p:nvSpPr>
        <p:spPr>
          <a:xfrm>
            <a:off x="2409083" y="3839943"/>
            <a:ext cx="1611284" cy="645160"/>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 </a:t>
            </a: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4" name="文本框 3"/>
          <p:cNvSpPr txBox="1"/>
          <p:nvPr/>
        </p:nvSpPr>
        <p:spPr>
          <a:xfrm>
            <a:off x="4154706" y="3839943"/>
            <a:ext cx="1724311" cy="368300"/>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manufacture </a:t>
            </a:r>
          </a:p>
        </p:txBody>
      </p:sp>
      <p:sp>
        <p:nvSpPr>
          <p:cNvPr id="5" name="文本框 4"/>
          <p:cNvSpPr txBox="1"/>
          <p:nvPr/>
        </p:nvSpPr>
        <p:spPr>
          <a:xfrm>
            <a:off x="5962888" y="3839943"/>
            <a:ext cx="1675072" cy="368300"/>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enlightenment</a:t>
            </a:r>
          </a:p>
        </p:txBody>
      </p:sp>
      <p:sp>
        <p:nvSpPr>
          <p:cNvPr id="47" name="文本框 46"/>
          <p:cNvSpPr txBox="1"/>
          <p:nvPr/>
        </p:nvSpPr>
        <p:spPr>
          <a:xfrm>
            <a:off x="2547156" y="3199028"/>
            <a:ext cx="15199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1" spc="200" baseline="0" noProof="0" dirty="0">
                <a:ln>
                  <a:noFill/>
                </a:ln>
                <a:solidFill>
                  <a:prstClr val="black"/>
                </a:solidFill>
                <a:effectLst/>
                <a:uLnTx/>
                <a:uFillTx/>
                <a:latin typeface="华文隶书" panose="02010800040101010101" charset="-122"/>
                <a:ea typeface="华文隶书" panose="02010800040101010101" charset="-122"/>
                <a:cs typeface="+mn-cs"/>
              </a:rPr>
              <a:t>结构演变</a:t>
            </a:r>
          </a:p>
        </p:txBody>
      </p:sp>
      <p:sp>
        <p:nvSpPr>
          <p:cNvPr id="48" name="文本框 47"/>
          <p:cNvSpPr txBox="1"/>
          <p:nvPr/>
        </p:nvSpPr>
        <p:spPr>
          <a:xfrm>
            <a:off x="4335893" y="3199028"/>
            <a:ext cx="15199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1" spc="200" baseline="0" noProof="0" dirty="0">
                <a:ln>
                  <a:noFill/>
                </a:ln>
                <a:solidFill>
                  <a:prstClr val="black"/>
                </a:solidFill>
                <a:effectLst/>
                <a:uLnTx/>
                <a:uFillTx/>
                <a:latin typeface="华文隶书" panose="02010800040101010101" charset="-122"/>
                <a:ea typeface="华文隶书" panose="02010800040101010101" charset="-122"/>
                <a:cs typeface="+mn-cs"/>
              </a:rPr>
              <a:t>制造概述</a:t>
            </a:r>
          </a:p>
        </p:txBody>
      </p:sp>
      <p:sp>
        <p:nvSpPr>
          <p:cNvPr id="49" name="文本框 48"/>
          <p:cNvSpPr txBox="1"/>
          <p:nvPr/>
        </p:nvSpPr>
        <p:spPr>
          <a:xfrm>
            <a:off x="742685" y="3199028"/>
            <a:ext cx="15199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1" spc="200" baseline="0" noProof="0" dirty="0">
                <a:ln>
                  <a:noFill/>
                </a:ln>
                <a:solidFill>
                  <a:prstClr val="black"/>
                </a:solidFill>
                <a:effectLst/>
                <a:uLnTx/>
                <a:uFillTx/>
                <a:latin typeface="华文隶书" panose="02010800040101010101" charset="-122"/>
                <a:ea typeface="华文隶书" panose="02010800040101010101" charset="-122"/>
                <a:cs typeface="+mn-cs"/>
              </a:rPr>
              <a:t>背景介绍</a:t>
            </a:r>
          </a:p>
        </p:txBody>
      </p:sp>
      <p:sp>
        <p:nvSpPr>
          <p:cNvPr id="50" name="文本框 49"/>
          <p:cNvSpPr txBox="1"/>
          <p:nvPr/>
        </p:nvSpPr>
        <p:spPr>
          <a:xfrm>
            <a:off x="6167230" y="3199028"/>
            <a:ext cx="15199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1" spc="200" baseline="0" noProof="0" dirty="0">
                <a:ln>
                  <a:noFill/>
                </a:ln>
                <a:solidFill>
                  <a:prstClr val="black"/>
                </a:solidFill>
                <a:effectLst/>
                <a:uLnTx/>
                <a:uFillTx/>
                <a:latin typeface="华文隶书" panose="02010800040101010101" charset="-122"/>
                <a:ea typeface="华文隶书" panose="02010800040101010101" charset="-122"/>
                <a:cs typeface="+mn-cs"/>
              </a:rPr>
              <a:t>思考启示</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23" name="平行四边形 22"/>
          <p:cNvSpPr/>
          <p:nvPr/>
        </p:nvSpPr>
        <p:spPr>
          <a:xfrm>
            <a:off x="525701"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4" name="平行四边形 23"/>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平行四边形 24"/>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平行四边形 25"/>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14" name="文本框 13"/>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17" name="文本框 16"/>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20" name="文本框 19"/>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31" name="文本框 30"/>
          <p:cNvSpPr txBox="1"/>
          <p:nvPr/>
        </p:nvSpPr>
        <p:spPr>
          <a:xfrm>
            <a:off x="10852496" y="58115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目录</a:t>
            </a:r>
          </a:p>
        </p:txBody>
      </p:sp>
      <p:sp>
        <p:nvSpPr>
          <p:cNvPr id="35" name="文本框 34"/>
          <p:cNvSpPr txBox="1"/>
          <p:nvPr/>
        </p:nvSpPr>
        <p:spPr>
          <a:xfrm>
            <a:off x="9626198" y="6088558"/>
            <a:ext cx="197842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charset="-122"/>
                <a:cs typeface="+mn-cs"/>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charset="-122"/>
              <a:cs typeface="+mn-cs"/>
            </a:endParaRPr>
          </a:p>
        </p:txBody>
      </p:sp>
      <p:sp>
        <p:nvSpPr>
          <p:cNvPr id="36" name="文本框 35"/>
          <p:cNvSpPr txBox="1"/>
          <p:nvPr/>
        </p:nvSpPr>
        <p:spPr>
          <a:xfrm>
            <a:off x="600716" y="652403"/>
            <a:ext cx="120396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整体框架</a:t>
            </a:r>
          </a:p>
        </p:txBody>
      </p:sp>
      <p:cxnSp>
        <p:nvCxnSpPr>
          <p:cNvPr id="37" name="直接连接符 36"/>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39" name="直接连接符 38"/>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642294" y="3839943"/>
            <a:ext cx="1519968" cy="369332"/>
          </a:xfrm>
          <a:prstGeom prst="rect">
            <a:avLst/>
          </a:prstGeom>
          <a:noFill/>
        </p:spPr>
        <p:txBody>
          <a:bodyPr wrap="non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INTRODUCTION</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3" name="文本框 2"/>
          <p:cNvSpPr txBox="1"/>
          <p:nvPr/>
        </p:nvSpPr>
        <p:spPr>
          <a:xfrm>
            <a:off x="2409083" y="3839943"/>
            <a:ext cx="1611284" cy="645160"/>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 </a:t>
            </a: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4" name="文本框 3"/>
          <p:cNvSpPr txBox="1"/>
          <p:nvPr/>
        </p:nvSpPr>
        <p:spPr>
          <a:xfrm>
            <a:off x="4154706" y="3839943"/>
            <a:ext cx="1724311" cy="368300"/>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manufacture </a:t>
            </a:r>
          </a:p>
        </p:txBody>
      </p:sp>
      <p:sp>
        <p:nvSpPr>
          <p:cNvPr id="5" name="文本框 4"/>
          <p:cNvSpPr txBox="1"/>
          <p:nvPr/>
        </p:nvSpPr>
        <p:spPr>
          <a:xfrm>
            <a:off x="5962888" y="3839943"/>
            <a:ext cx="1675072" cy="368300"/>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enlightenment</a:t>
            </a:r>
          </a:p>
        </p:txBody>
      </p:sp>
      <p:sp>
        <p:nvSpPr>
          <p:cNvPr id="47" name="文本框 46"/>
          <p:cNvSpPr txBox="1"/>
          <p:nvPr/>
        </p:nvSpPr>
        <p:spPr>
          <a:xfrm>
            <a:off x="2547156" y="3199028"/>
            <a:ext cx="15199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1" spc="200" baseline="0" noProof="0" dirty="0">
                <a:ln>
                  <a:noFill/>
                </a:ln>
                <a:solidFill>
                  <a:prstClr val="black"/>
                </a:solidFill>
                <a:effectLst/>
                <a:uLnTx/>
                <a:uFillTx/>
                <a:latin typeface="华文隶书" panose="02010800040101010101" charset="-122"/>
                <a:ea typeface="华文隶书" panose="02010800040101010101" charset="-122"/>
                <a:cs typeface="+mn-cs"/>
              </a:rPr>
              <a:t>结构演变</a:t>
            </a:r>
          </a:p>
        </p:txBody>
      </p:sp>
      <p:sp>
        <p:nvSpPr>
          <p:cNvPr id="48" name="文本框 47"/>
          <p:cNvSpPr txBox="1"/>
          <p:nvPr/>
        </p:nvSpPr>
        <p:spPr>
          <a:xfrm>
            <a:off x="4335893" y="3199028"/>
            <a:ext cx="15199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1" spc="200" baseline="0" noProof="0" dirty="0">
                <a:ln>
                  <a:noFill/>
                </a:ln>
                <a:solidFill>
                  <a:prstClr val="black"/>
                </a:solidFill>
                <a:effectLst/>
                <a:uLnTx/>
                <a:uFillTx/>
                <a:latin typeface="华文隶书" panose="02010800040101010101" charset="-122"/>
                <a:ea typeface="华文隶书" panose="02010800040101010101" charset="-122"/>
                <a:cs typeface="+mn-cs"/>
              </a:rPr>
              <a:t>制造概述</a:t>
            </a:r>
          </a:p>
        </p:txBody>
      </p:sp>
      <p:sp>
        <p:nvSpPr>
          <p:cNvPr id="49" name="文本框 48"/>
          <p:cNvSpPr txBox="1"/>
          <p:nvPr/>
        </p:nvSpPr>
        <p:spPr>
          <a:xfrm>
            <a:off x="742685" y="3199028"/>
            <a:ext cx="15199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1" spc="200" baseline="0" noProof="0" dirty="0">
                <a:ln>
                  <a:noFill/>
                </a:ln>
                <a:solidFill>
                  <a:prstClr val="black"/>
                </a:solidFill>
                <a:effectLst/>
                <a:uLnTx/>
                <a:uFillTx/>
                <a:latin typeface="华文隶书" panose="02010800040101010101" charset="-122"/>
                <a:ea typeface="华文隶书" panose="02010800040101010101" charset="-122"/>
                <a:cs typeface="+mn-cs"/>
              </a:rPr>
              <a:t>背景介绍</a:t>
            </a:r>
          </a:p>
        </p:txBody>
      </p:sp>
      <p:sp>
        <p:nvSpPr>
          <p:cNvPr id="50" name="文本框 49"/>
          <p:cNvSpPr txBox="1"/>
          <p:nvPr/>
        </p:nvSpPr>
        <p:spPr>
          <a:xfrm>
            <a:off x="6167230" y="3199028"/>
            <a:ext cx="15199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1" spc="200" baseline="0" noProof="0" dirty="0">
                <a:ln>
                  <a:noFill/>
                </a:ln>
                <a:solidFill>
                  <a:prstClr val="black"/>
                </a:solidFill>
                <a:effectLst/>
                <a:uLnTx/>
                <a:uFillTx/>
                <a:latin typeface="华文隶书" panose="02010800040101010101" charset="-122"/>
                <a:ea typeface="华文隶书" panose="02010800040101010101" charset="-122"/>
                <a:cs typeface="+mn-cs"/>
              </a:rPr>
              <a:t>思考启示</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grpSp>
        <p:nvGrpSpPr>
          <p:cNvPr id="2" name="组合 1"/>
          <p:cNvGrpSpPr/>
          <p:nvPr/>
        </p:nvGrpSpPr>
        <p:grpSpPr>
          <a:xfrm>
            <a:off x="587375" y="621626"/>
            <a:ext cx="1156690" cy="430887"/>
            <a:chOff x="514384" y="883622"/>
            <a:chExt cx="1156690" cy="430887"/>
          </a:xfrm>
        </p:grpSpPr>
        <p:sp>
          <p:nvSpPr>
            <p:cNvPr id="3" name="文本框 2"/>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charset="-122"/>
                  <a:cs typeface="+mn-cs"/>
                </a:rPr>
                <a:t>1.1</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charset="-122"/>
                <a:cs typeface="+mn-cs"/>
              </a:endParaRPr>
            </a:p>
          </p:txBody>
        </p:sp>
        <p:sp>
          <p:nvSpPr>
            <p:cNvPr id="4" name="文本框 3"/>
            <p:cNvSpPr txBox="1"/>
            <p:nvPr/>
          </p:nvSpPr>
          <p:spPr>
            <a:xfrm>
              <a:off x="977654" y="914399"/>
              <a:ext cx="69342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背景</a:t>
              </a:r>
            </a:p>
          </p:txBody>
        </p:sp>
      </p:grpSp>
      <p:sp>
        <p:nvSpPr>
          <p:cNvPr id="5" name="文本框 4"/>
          <p:cNvSpPr txBox="1"/>
          <p:nvPr/>
        </p:nvSpPr>
        <p:spPr>
          <a:xfrm>
            <a:off x="10671521" y="5811559"/>
            <a:ext cx="977554"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引</a:t>
            </a:r>
            <a:r>
              <a:rPr kumimoji="0" lang="zh-CN" altLang="en-US" sz="2000" b="1" i="1" u="none" strike="noStrike" kern="1200" cap="none" spc="200" normalizeH="0" baseline="0" noProof="0" dirty="0">
                <a:ln>
                  <a:noFill/>
                </a:ln>
                <a:solidFill>
                  <a:srgbClr val="FECB00"/>
                </a:solidFill>
                <a:effectLst/>
                <a:uLnTx/>
                <a:uFillTx/>
                <a:latin typeface="碳纤维正中黑简体" panose="02010601030101010101" pitchFamily="2" charset="-122"/>
                <a:ea typeface="碳纤维正中黑简体" panose="02010601030101010101" pitchFamily="2" charset="-122"/>
                <a:cs typeface="+mn-cs"/>
              </a:rPr>
              <a:t> </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言</a:t>
            </a:r>
          </a:p>
        </p:txBody>
      </p:sp>
      <p:cxnSp>
        <p:nvCxnSpPr>
          <p:cNvPr id="7" name="直接连接符 6"/>
          <p:cNvCxnSpPr>
            <a:stCxn id="5" idx="1"/>
          </p:cNvCxnSpPr>
          <p:nvPr/>
        </p:nvCxnSpPr>
        <p:spPr>
          <a:xfrm flipH="1">
            <a:off x="9182827"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925861" y="6088558"/>
            <a:ext cx="3678764"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charset="-122"/>
                <a:cs typeface="+mn-cs"/>
              </a:rPr>
              <a:t>INTRODUCTION</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charset="-122"/>
              <a:cs typeface="+mn-cs"/>
            </a:endParaRPr>
          </a:p>
        </p:txBody>
      </p:sp>
      <p:sp>
        <p:nvSpPr>
          <p:cNvPr id="9" name="矩形 8"/>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10" name="直接连接符 9"/>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2" name="直接连接符 11"/>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931534" y="621629"/>
            <a:ext cx="10955792"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华文宋体" panose="02010600040101010101" charset="-122"/>
                <a:ea typeface="华文宋体" panose="02010600040101010101" charset="-122"/>
                <a:cs typeface="+mn-cs"/>
              </a:rPr>
              <a:t>半导体技术发展史的本质就是就是晶体管尺寸的缩小史。</a:t>
            </a:r>
          </a:p>
        </p:txBody>
      </p:sp>
      <p:sp>
        <p:nvSpPr>
          <p:cNvPr id="14" name="iconfont-11180-4674648"/>
          <p:cNvSpPr>
            <a:spLocks noChangeAspect="1"/>
          </p:cNvSpPr>
          <p:nvPr/>
        </p:nvSpPr>
        <p:spPr bwMode="auto">
          <a:xfrm>
            <a:off x="2341713" y="1140314"/>
            <a:ext cx="409393" cy="409393"/>
          </a:xfrm>
          <a:custGeom>
            <a:avLst/>
            <a:gdLst>
              <a:gd name="T0" fmla="*/ 6903 w 13303"/>
              <a:gd name="T1" fmla="*/ 13303 h 13303"/>
              <a:gd name="T2" fmla="*/ 990 w 13303"/>
              <a:gd name="T3" fmla="*/ 9352 h 13303"/>
              <a:gd name="T4" fmla="*/ 2378 w 13303"/>
              <a:gd name="T5" fmla="*/ 2378 h 13303"/>
              <a:gd name="T6" fmla="*/ 9352 w 13303"/>
              <a:gd name="T7" fmla="*/ 990 h 13303"/>
              <a:gd name="T8" fmla="*/ 13303 w 13303"/>
              <a:gd name="T9" fmla="*/ 6903 h 13303"/>
              <a:gd name="T10" fmla="*/ 11428 w 13303"/>
              <a:gd name="T11" fmla="*/ 11428 h 13303"/>
              <a:gd name="T12" fmla="*/ 6903 w 13303"/>
              <a:gd name="T13" fmla="*/ 13303 h 13303"/>
              <a:gd name="T14" fmla="*/ 10243 w 13303"/>
              <a:gd name="T15" fmla="*/ 4852 h 13303"/>
              <a:gd name="T16" fmla="*/ 9597 w 13303"/>
              <a:gd name="T17" fmla="*/ 4852 h 13303"/>
              <a:gd name="T18" fmla="*/ 6041 w 13303"/>
              <a:gd name="T19" fmla="*/ 8405 h 13303"/>
              <a:gd name="T20" fmla="*/ 4209 w 13303"/>
              <a:gd name="T21" fmla="*/ 6574 h 13303"/>
              <a:gd name="T22" fmla="*/ 3572 w 13303"/>
              <a:gd name="T23" fmla="*/ 6583 h 13303"/>
              <a:gd name="T24" fmla="*/ 3563 w 13303"/>
              <a:gd name="T25" fmla="*/ 7220 h 13303"/>
              <a:gd name="T26" fmla="*/ 5718 w 13303"/>
              <a:gd name="T27" fmla="*/ 9378 h 13303"/>
              <a:gd name="T28" fmla="*/ 6364 w 13303"/>
              <a:gd name="T29" fmla="*/ 9378 h 13303"/>
              <a:gd name="T30" fmla="*/ 10243 w 13303"/>
              <a:gd name="T31" fmla="*/ 5498 h 13303"/>
              <a:gd name="T32" fmla="*/ 10243 w 13303"/>
              <a:gd name="T33" fmla="*/ 4852 h 13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03" h="13303">
                <a:moveTo>
                  <a:pt x="6903" y="13303"/>
                </a:moveTo>
                <a:cubicBezTo>
                  <a:pt x="4314" y="13303"/>
                  <a:pt x="1981" y="11744"/>
                  <a:pt x="990" y="9352"/>
                </a:cubicBezTo>
                <a:cubicBezTo>
                  <a:pt x="0" y="6961"/>
                  <a:pt x="547" y="4208"/>
                  <a:pt x="2378" y="2378"/>
                </a:cubicBezTo>
                <a:cubicBezTo>
                  <a:pt x="4208" y="547"/>
                  <a:pt x="6961" y="0"/>
                  <a:pt x="9352" y="990"/>
                </a:cubicBezTo>
                <a:cubicBezTo>
                  <a:pt x="11744" y="1981"/>
                  <a:pt x="13303" y="4314"/>
                  <a:pt x="13303" y="6903"/>
                </a:cubicBezTo>
                <a:cubicBezTo>
                  <a:pt x="13303" y="8600"/>
                  <a:pt x="12629" y="10228"/>
                  <a:pt x="11428" y="11428"/>
                </a:cubicBezTo>
                <a:cubicBezTo>
                  <a:pt x="10228" y="12629"/>
                  <a:pt x="8600" y="13303"/>
                  <a:pt x="6903" y="13303"/>
                </a:cubicBezTo>
                <a:close/>
                <a:moveTo>
                  <a:pt x="10243" y="4852"/>
                </a:moveTo>
                <a:cubicBezTo>
                  <a:pt x="10065" y="4672"/>
                  <a:pt x="9775" y="4672"/>
                  <a:pt x="9597" y="4852"/>
                </a:cubicBezTo>
                <a:lnTo>
                  <a:pt x="6041" y="8405"/>
                </a:lnTo>
                <a:lnTo>
                  <a:pt x="4209" y="6574"/>
                </a:lnTo>
                <a:cubicBezTo>
                  <a:pt x="4029" y="6404"/>
                  <a:pt x="3747" y="6408"/>
                  <a:pt x="3572" y="6583"/>
                </a:cubicBezTo>
                <a:cubicBezTo>
                  <a:pt x="3397" y="6758"/>
                  <a:pt x="3393" y="7040"/>
                  <a:pt x="3563" y="7220"/>
                </a:cubicBezTo>
                <a:lnTo>
                  <a:pt x="5718" y="9378"/>
                </a:lnTo>
                <a:cubicBezTo>
                  <a:pt x="5897" y="9554"/>
                  <a:pt x="6185" y="9554"/>
                  <a:pt x="6364" y="9378"/>
                </a:cubicBezTo>
                <a:lnTo>
                  <a:pt x="10243" y="5498"/>
                </a:lnTo>
                <a:cubicBezTo>
                  <a:pt x="10421" y="5320"/>
                  <a:pt x="10421" y="5030"/>
                  <a:pt x="10243" y="4852"/>
                </a:cubicBezTo>
                <a:close/>
              </a:path>
            </a:pathLst>
          </a:custGeom>
          <a:solidFill>
            <a:schemeClr val="bg1">
              <a:lumMod val="65000"/>
            </a:schemeClr>
          </a:solidFill>
          <a:ln>
            <a:noFill/>
          </a:ln>
        </p:spPr>
      </p:sp>
      <p:sp>
        <p:nvSpPr>
          <p:cNvPr id="17" name="文本框 16"/>
          <p:cNvSpPr txBox="1"/>
          <p:nvPr/>
        </p:nvSpPr>
        <p:spPr>
          <a:xfrm>
            <a:off x="1493520" y="1600200"/>
            <a:ext cx="216598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Moore's law</a:t>
            </a:r>
          </a:p>
        </p:txBody>
      </p:sp>
      <p:cxnSp>
        <p:nvCxnSpPr>
          <p:cNvPr id="18" name="直接连接符 17"/>
          <p:cNvCxnSpPr>
            <a:stCxn id="19" idx="1"/>
            <a:endCxn id="23" idx="3"/>
          </p:cNvCxnSpPr>
          <p:nvPr/>
        </p:nvCxnSpPr>
        <p:spPr>
          <a:xfrm flipV="1">
            <a:off x="1762166" y="2037993"/>
            <a:ext cx="8416290" cy="3302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矩形: 圆角 18"/>
          <p:cNvSpPr/>
          <p:nvPr/>
        </p:nvSpPr>
        <p:spPr>
          <a:xfrm>
            <a:off x="1762166" y="2048153"/>
            <a:ext cx="1568486" cy="45719"/>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4" name="文本框 23"/>
          <p:cNvSpPr txBox="1"/>
          <p:nvPr/>
        </p:nvSpPr>
        <p:spPr>
          <a:xfrm>
            <a:off x="421005" y="2200275"/>
            <a:ext cx="4511675" cy="25533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Moore's law is that </a:t>
            </a:r>
            <a:r>
              <a:rPr kumimoji="0" lang="en-US" altLang="zh-CN" sz="2000" b="1" i="0" u="sng" strike="noStrike" kern="1200" cap="none" spc="0" normalizeH="0" baseline="0" noProof="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the number of transistors on integrated circuits doubles about every two years</a:t>
            </a:r>
            <a:r>
              <a:rPr kumimoji="0" lang="en-US" altLang="zh-CN" sz="2000" b="0" i="0" u="sng" strike="noStrike" kern="1200" cap="none" spc="0" normalizeH="0" baseline="0" noProof="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a:t>
            </a:r>
            <a:r>
              <a:rPr kumimoji="0" lang="en-US" altLang="zh-CN" sz="2000" b="0" i="0" u="none" strike="noStrike" kern="1200" cap="none" spc="0" normalizeH="0" baseline="0" noProof="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 Intel executive David House said the period was "18 months". He predicted that period for a doubling in chip performance: a combination of the effect of more transistors and their being faster. </a:t>
            </a:r>
          </a:p>
        </p:txBody>
      </p:sp>
      <p:pic>
        <p:nvPicPr>
          <p:cNvPr id="6" name="图片 5" descr="Moore's_Law_Transistor_Count_1970-2020"/>
          <p:cNvPicPr>
            <a:picLocks noChangeAspect="1"/>
          </p:cNvPicPr>
          <p:nvPr/>
        </p:nvPicPr>
        <p:blipFill>
          <a:blip r:embed="rId5"/>
          <a:stretch>
            <a:fillRect/>
          </a:stretch>
        </p:blipFill>
        <p:spPr>
          <a:xfrm>
            <a:off x="5927090" y="1140460"/>
            <a:ext cx="5265420" cy="3896360"/>
          </a:xfrm>
          <a:prstGeom prst="rect">
            <a:avLst/>
          </a:prstGeom>
        </p:spPr>
      </p:pic>
      <p:sp>
        <p:nvSpPr>
          <p:cNvPr id="27" name="文本框 26"/>
          <p:cNvSpPr txBox="1"/>
          <p:nvPr/>
        </p:nvSpPr>
        <p:spPr>
          <a:xfrm>
            <a:off x="2042795" y="5226050"/>
            <a:ext cx="6571615" cy="1198880"/>
          </a:xfrm>
          <a:prstGeom prst="rect">
            <a:avLst/>
          </a:prstGeom>
          <a:noFill/>
        </p:spPr>
        <p:txBody>
          <a:bodyPr wrap="square" rtlCol="0">
            <a:spAutoFit/>
          </a:bodyPr>
          <a:lstStyle/>
          <a:p>
            <a:r>
              <a:rPr lang="zh-CN" altLang="en-US" b="1">
                <a:sym typeface="+mn-ea"/>
              </a:rPr>
              <a:t>平面晶体管</a:t>
            </a:r>
            <a:r>
              <a:rPr lang="zh-CN" altLang="en-US">
                <a:sym typeface="+mn-ea"/>
              </a:rPr>
              <a:t>主导了整个半导体工业已经好长一段时间。随着尺寸愈做愈小，出现了短通道效应，特别是</a:t>
            </a:r>
            <a:r>
              <a:rPr lang="zh-CN" altLang="en-US" b="1">
                <a:sym typeface="+mn-ea"/>
              </a:rPr>
              <a:t>漏电流</a:t>
            </a:r>
            <a:r>
              <a:rPr lang="zh-CN" altLang="en-US">
                <a:sym typeface="+mn-ea"/>
              </a:rPr>
              <a:t>，这类使得元件耗电的因素。</a:t>
            </a:r>
            <a:endParaRPr lang="zh-CN" altLang="en-US"/>
          </a:p>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23" name="平行四边形 22"/>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4" name="平行四边形 23"/>
          <p:cNvSpPr/>
          <p:nvPr/>
        </p:nvSpPr>
        <p:spPr>
          <a:xfrm>
            <a:off x="2333883"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平行四边形 24"/>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平行四边形 25"/>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14" name="文本框 13"/>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17" name="文本框 16"/>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20" name="文本框 19"/>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31" name="文本框 30"/>
          <p:cNvSpPr txBox="1"/>
          <p:nvPr/>
        </p:nvSpPr>
        <p:spPr>
          <a:xfrm>
            <a:off x="10852496" y="58115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目录</a:t>
            </a:r>
          </a:p>
        </p:txBody>
      </p:sp>
      <p:sp>
        <p:nvSpPr>
          <p:cNvPr id="35" name="文本框 34"/>
          <p:cNvSpPr txBox="1"/>
          <p:nvPr/>
        </p:nvSpPr>
        <p:spPr>
          <a:xfrm>
            <a:off x="9626198" y="6088558"/>
            <a:ext cx="197842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charset="-122"/>
                <a:cs typeface="+mn-cs"/>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charset="-122"/>
              <a:cs typeface="+mn-cs"/>
            </a:endParaRPr>
          </a:p>
        </p:txBody>
      </p:sp>
      <p:sp>
        <p:nvSpPr>
          <p:cNvPr id="36" name="文本框 35"/>
          <p:cNvSpPr txBox="1"/>
          <p:nvPr/>
        </p:nvSpPr>
        <p:spPr>
          <a:xfrm>
            <a:off x="600716" y="652403"/>
            <a:ext cx="120396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整体框架</a:t>
            </a:r>
          </a:p>
        </p:txBody>
      </p:sp>
      <p:cxnSp>
        <p:nvCxnSpPr>
          <p:cNvPr id="37" name="直接连接符 36"/>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39" name="直接连接符 38"/>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642294" y="3839943"/>
            <a:ext cx="1519968" cy="369332"/>
          </a:xfrm>
          <a:prstGeom prst="rect">
            <a:avLst/>
          </a:prstGeom>
          <a:noFill/>
        </p:spPr>
        <p:txBody>
          <a:bodyPr wrap="non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INTRODUCTION</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3" name="文本框 2"/>
          <p:cNvSpPr txBox="1"/>
          <p:nvPr/>
        </p:nvSpPr>
        <p:spPr>
          <a:xfrm>
            <a:off x="2409083" y="3839943"/>
            <a:ext cx="1611284" cy="645160"/>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 </a:t>
            </a: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4" name="文本框 3"/>
          <p:cNvSpPr txBox="1"/>
          <p:nvPr/>
        </p:nvSpPr>
        <p:spPr>
          <a:xfrm>
            <a:off x="4154706" y="3839943"/>
            <a:ext cx="1724311" cy="368300"/>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manufacture </a:t>
            </a:r>
          </a:p>
        </p:txBody>
      </p:sp>
      <p:sp>
        <p:nvSpPr>
          <p:cNvPr id="5" name="文本框 4"/>
          <p:cNvSpPr txBox="1"/>
          <p:nvPr/>
        </p:nvSpPr>
        <p:spPr>
          <a:xfrm>
            <a:off x="5962888" y="3839943"/>
            <a:ext cx="1675072" cy="368300"/>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enlightenment</a:t>
            </a:r>
          </a:p>
        </p:txBody>
      </p:sp>
      <p:sp>
        <p:nvSpPr>
          <p:cNvPr id="47" name="文本框 46"/>
          <p:cNvSpPr txBox="1"/>
          <p:nvPr/>
        </p:nvSpPr>
        <p:spPr>
          <a:xfrm>
            <a:off x="2547156" y="3199028"/>
            <a:ext cx="15199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1" spc="200" baseline="0" noProof="0" dirty="0">
                <a:ln>
                  <a:noFill/>
                </a:ln>
                <a:solidFill>
                  <a:prstClr val="black"/>
                </a:solidFill>
                <a:effectLst/>
                <a:uLnTx/>
                <a:uFillTx/>
                <a:latin typeface="华文隶书" panose="02010800040101010101" charset="-122"/>
                <a:ea typeface="华文隶书" panose="02010800040101010101" charset="-122"/>
                <a:cs typeface="+mn-cs"/>
              </a:rPr>
              <a:t>结构演变</a:t>
            </a:r>
          </a:p>
        </p:txBody>
      </p:sp>
      <p:sp>
        <p:nvSpPr>
          <p:cNvPr id="48" name="文本框 47"/>
          <p:cNvSpPr txBox="1"/>
          <p:nvPr/>
        </p:nvSpPr>
        <p:spPr>
          <a:xfrm>
            <a:off x="4335893" y="3199028"/>
            <a:ext cx="15199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1" spc="200" baseline="0" noProof="0" dirty="0">
                <a:ln>
                  <a:noFill/>
                </a:ln>
                <a:solidFill>
                  <a:prstClr val="black"/>
                </a:solidFill>
                <a:effectLst/>
                <a:uLnTx/>
                <a:uFillTx/>
                <a:latin typeface="华文隶书" panose="02010800040101010101" charset="-122"/>
                <a:ea typeface="华文隶书" panose="02010800040101010101" charset="-122"/>
                <a:cs typeface="+mn-cs"/>
              </a:rPr>
              <a:t>制造概述</a:t>
            </a:r>
          </a:p>
        </p:txBody>
      </p:sp>
      <p:sp>
        <p:nvSpPr>
          <p:cNvPr id="49" name="文本框 48"/>
          <p:cNvSpPr txBox="1"/>
          <p:nvPr/>
        </p:nvSpPr>
        <p:spPr>
          <a:xfrm>
            <a:off x="742685" y="3199028"/>
            <a:ext cx="15199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1" spc="200" baseline="0" noProof="0" dirty="0">
                <a:ln>
                  <a:noFill/>
                </a:ln>
                <a:solidFill>
                  <a:prstClr val="black"/>
                </a:solidFill>
                <a:effectLst/>
                <a:uLnTx/>
                <a:uFillTx/>
                <a:latin typeface="华文隶书" panose="02010800040101010101" charset="-122"/>
                <a:ea typeface="华文隶书" panose="02010800040101010101" charset="-122"/>
                <a:cs typeface="+mn-cs"/>
              </a:rPr>
              <a:t>背景介绍</a:t>
            </a:r>
          </a:p>
        </p:txBody>
      </p:sp>
      <p:sp>
        <p:nvSpPr>
          <p:cNvPr id="50" name="文本框 49"/>
          <p:cNvSpPr txBox="1"/>
          <p:nvPr/>
        </p:nvSpPr>
        <p:spPr>
          <a:xfrm>
            <a:off x="6167230" y="3199028"/>
            <a:ext cx="15199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1" spc="200" baseline="0" noProof="0" dirty="0">
                <a:ln>
                  <a:noFill/>
                </a:ln>
                <a:solidFill>
                  <a:prstClr val="black"/>
                </a:solidFill>
                <a:effectLst/>
                <a:uLnTx/>
                <a:uFillTx/>
                <a:latin typeface="华文隶书" panose="02010800040101010101" charset="-122"/>
                <a:ea typeface="华文隶书" panose="02010800040101010101" charset="-122"/>
                <a:cs typeface="+mn-cs"/>
              </a:rPr>
              <a:t>思考启示</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grpSp>
        <p:nvGrpSpPr>
          <p:cNvPr id="13" name="组合 12"/>
          <p:cNvGrpSpPr/>
          <p:nvPr/>
        </p:nvGrpSpPr>
        <p:grpSpPr>
          <a:xfrm>
            <a:off x="587375" y="621626"/>
            <a:ext cx="1655165" cy="429895"/>
            <a:chOff x="514384" y="883622"/>
            <a:chExt cx="1655165" cy="429895"/>
          </a:xfrm>
        </p:grpSpPr>
        <p:sp>
          <p:nvSpPr>
            <p:cNvPr id="2" name="文本框 1"/>
            <p:cNvSpPr txBox="1"/>
            <p:nvPr/>
          </p:nvSpPr>
          <p:spPr>
            <a:xfrm>
              <a:off x="514384" y="883622"/>
              <a:ext cx="534670" cy="42989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charset="-122"/>
                  <a:cs typeface="+mn-cs"/>
                </a:rPr>
                <a:t>2.1</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charset="-122"/>
                <a:cs typeface="+mn-cs"/>
              </a:endParaRPr>
            </a:p>
          </p:txBody>
        </p:sp>
        <p:sp>
          <p:nvSpPr>
            <p:cNvPr id="3" name="文本框 2"/>
            <p:cNvSpPr txBox="1"/>
            <p:nvPr/>
          </p:nvSpPr>
          <p:spPr>
            <a:xfrm>
              <a:off x="968129" y="914399"/>
              <a:ext cx="120142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华文宋体" panose="02010600040101010101" charset="-122"/>
                  <a:ea typeface="华文宋体" panose="02010600040101010101" charset="-122"/>
                  <a:cs typeface="+mn-cs"/>
                </a:rPr>
                <a:t>结构演变</a:t>
              </a:r>
            </a:p>
          </p:txBody>
        </p:sp>
      </p:grpSp>
      <p:sp>
        <p:nvSpPr>
          <p:cNvPr id="4" name="文本框 3"/>
          <p:cNvSpPr txBox="1"/>
          <p:nvPr/>
        </p:nvSpPr>
        <p:spPr>
          <a:xfrm>
            <a:off x="10285033" y="5811559"/>
            <a:ext cx="130302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1" u="none" strike="noStrike" kern="1200" cap="none" spc="200" normalizeH="0" baseline="0" noProof="0" dirty="0">
                <a:ln>
                  <a:noFill/>
                </a:ln>
                <a:solidFill>
                  <a:prstClr val="black"/>
                </a:solidFill>
                <a:effectLst/>
                <a:uLnTx/>
                <a:uFillTx/>
                <a:latin typeface="华文宋体" panose="02010600040101010101" charset="-122"/>
                <a:ea typeface="华文宋体" panose="02010600040101010101" charset="-122"/>
                <a:cs typeface="+mn-cs"/>
              </a:rPr>
              <a:t>结构演变</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2571" y="0"/>
            <a:ext cx="6330462" cy="6858000"/>
          </a:xfrm>
          <a:prstGeom prst="rect">
            <a:avLst/>
          </a:prstGeom>
        </p:spPr>
      </p:pic>
      <p:cxnSp>
        <p:nvCxnSpPr>
          <p:cNvPr id="8" name="直接连接符 7"/>
          <p:cNvCxnSpPr>
            <a:stCxn id="4" idx="1"/>
          </p:cNvCxnSpPr>
          <p:nvPr/>
        </p:nvCxnSpPr>
        <p:spPr>
          <a:xfrm flipH="1">
            <a:off x="8796339" y="6010979"/>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627802" y="6088558"/>
            <a:ext cx="5976823"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charset="-122"/>
                <a:cs typeface="+mn-cs"/>
              </a:rPr>
              <a:t>CONCLUSIONS &amp; ENLIGHTMENTS</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charset="-122"/>
              <a:cs typeface="+mn-cs"/>
            </a:endParaRPr>
          </a:p>
        </p:txBody>
      </p:sp>
      <p:sp>
        <p:nvSpPr>
          <p:cNvPr id="11" name="矩形 10"/>
          <p:cNvSpPr/>
          <p:nvPr/>
        </p:nvSpPr>
        <p:spPr>
          <a:xfrm>
            <a:off x="10945503" y="441325"/>
            <a:ext cx="659122" cy="659122"/>
          </a:xfrm>
          <a:prstGeom prst="rect">
            <a:avLst/>
          </a:prstGeom>
          <a:blipFill dpi="0" rotWithShape="1">
            <a:blip r:embed="rId4">
              <a:biLevel thresh="50000"/>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12" name="直接连接符 11"/>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050646" y="1285875"/>
            <a:ext cx="2235480" cy="1322537"/>
            <a:chOff x="1050646" y="1285875"/>
            <a:chExt cx="2235480" cy="1428751"/>
          </a:xfrm>
        </p:grpSpPr>
        <p:grpSp>
          <p:nvGrpSpPr>
            <p:cNvPr id="39" name="组合 38"/>
            <p:cNvGrpSpPr/>
            <p:nvPr/>
          </p:nvGrpSpPr>
          <p:grpSpPr>
            <a:xfrm>
              <a:off x="1050646" y="1285875"/>
              <a:ext cx="2235480" cy="1428751"/>
              <a:chOff x="2909102" y="2702719"/>
              <a:chExt cx="2283652" cy="1452562"/>
            </a:xfrm>
          </p:grpSpPr>
          <p:sp>
            <p:nvSpPr>
              <p:cNvPr id="43" name="任意多边形: 形状 42"/>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4" name="平行四边形 43"/>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5" name="平行四边形 44"/>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6" name="平行四边形 45"/>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41" name="文本框 40"/>
            <p:cNvSpPr txBox="1"/>
            <p:nvPr/>
          </p:nvSpPr>
          <p:spPr>
            <a:xfrm>
              <a:off x="1522451" y="1446398"/>
              <a:ext cx="1661160" cy="8965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charset="-122"/>
                  <a:cs typeface="+mn-cs"/>
                </a:rPr>
                <a:t>平面双闸极晶体管</a:t>
              </a:r>
            </a:p>
          </p:txBody>
        </p:sp>
      </p:grpSp>
      <p:grpSp>
        <p:nvGrpSpPr>
          <p:cNvPr id="9" name="组合 8"/>
          <p:cNvGrpSpPr/>
          <p:nvPr/>
        </p:nvGrpSpPr>
        <p:grpSpPr>
          <a:xfrm>
            <a:off x="1050646" y="2834342"/>
            <a:ext cx="2235480" cy="1322537"/>
            <a:chOff x="1050646" y="2781300"/>
            <a:chExt cx="2235480" cy="1428751"/>
          </a:xfrm>
        </p:grpSpPr>
        <p:grpSp>
          <p:nvGrpSpPr>
            <p:cNvPr id="47" name="组合 46"/>
            <p:cNvGrpSpPr/>
            <p:nvPr/>
          </p:nvGrpSpPr>
          <p:grpSpPr>
            <a:xfrm>
              <a:off x="1050646" y="2781300"/>
              <a:ext cx="2235480" cy="1428751"/>
              <a:chOff x="2909102" y="2702719"/>
              <a:chExt cx="2283652" cy="1452562"/>
            </a:xfrm>
          </p:grpSpPr>
          <p:sp>
            <p:nvSpPr>
              <p:cNvPr id="48" name="任意多边形: 形状 47"/>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9" name="平行四边形 48"/>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0" name="平行四边形 49"/>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1" name="平行四边形 50"/>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53" name="文本框 52"/>
            <p:cNvSpPr txBox="1"/>
            <p:nvPr/>
          </p:nvSpPr>
          <p:spPr>
            <a:xfrm>
              <a:off x="1603038" y="3174646"/>
              <a:ext cx="894715" cy="4973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charset="-122"/>
                  <a:cs typeface="+mn-cs"/>
                </a:rPr>
                <a:t>FinFET</a:t>
              </a:r>
            </a:p>
          </p:txBody>
        </p:sp>
      </p:grpSp>
      <p:grpSp>
        <p:nvGrpSpPr>
          <p:cNvPr id="63" name="组合 62"/>
          <p:cNvGrpSpPr/>
          <p:nvPr/>
        </p:nvGrpSpPr>
        <p:grpSpPr>
          <a:xfrm>
            <a:off x="1050646" y="4382808"/>
            <a:ext cx="2235480" cy="1322537"/>
            <a:chOff x="1050646" y="4382808"/>
            <a:chExt cx="2235480" cy="1428751"/>
          </a:xfrm>
        </p:grpSpPr>
        <p:grpSp>
          <p:nvGrpSpPr>
            <p:cNvPr id="55" name="组合 54"/>
            <p:cNvGrpSpPr/>
            <p:nvPr/>
          </p:nvGrpSpPr>
          <p:grpSpPr>
            <a:xfrm>
              <a:off x="1050646" y="4382808"/>
              <a:ext cx="2235480" cy="1428751"/>
              <a:chOff x="2909102" y="2702719"/>
              <a:chExt cx="2283652" cy="1452562"/>
            </a:xfrm>
          </p:grpSpPr>
          <p:sp>
            <p:nvSpPr>
              <p:cNvPr id="56" name="任意多边形: 形状 55"/>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7" name="平行四边形 56"/>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8" name="平行四边形 57"/>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9" name="平行四边形 58"/>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61" name="文本框 60"/>
            <p:cNvSpPr txBox="1"/>
            <p:nvPr/>
          </p:nvSpPr>
          <p:spPr>
            <a:xfrm>
              <a:off x="1603038" y="4848721"/>
              <a:ext cx="1119505" cy="4973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charset="-122"/>
                  <a:cs typeface="+mn-cs"/>
                </a:rPr>
                <a:t>GAA FET</a:t>
              </a:r>
            </a:p>
          </p:txBody>
        </p:sp>
      </p:grpSp>
      <p:cxnSp>
        <p:nvCxnSpPr>
          <p:cNvPr id="64" name="直接箭头连接符 63"/>
          <p:cNvCxnSpPr/>
          <p:nvPr/>
        </p:nvCxnSpPr>
        <p:spPr>
          <a:xfrm>
            <a:off x="3519013" y="1945006"/>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3519013" y="3488056"/>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3519013" y="5024756"/>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4673228" y="1483341"/>
            <a:ext cx="6931397" cy="922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华文宋体" panose="02010600040101010101" charset="-122"/>
                <a:ea typeface="华文宋体" panose="02010600040101010101" charset="-122"/>
                <a:cs typeface="华文宋体" panose="02010600040101010101" charset="-122"/>
              </a:rPr>
              <a:t>在平面双闸极晶体管里，源极/汲极通道像三明治一样被包裹在两个独立的氧堆叠闸极之间。建造这种结构的困难处在于如何让上下两个闸极能够自动地彼此对准。</a:t>
            </a:r>
          </a:p>
        </p:txBody>
      </p:sp>
      <p:sp>
        <p:nvSpPr>
          <p:cNvPr id="69" name="文本框 68"/>
          <p:cNvSpPr txBox="1"/>
          <p:nvPr/>
        </p:nvSpPr>
        <p:spPr>
          <a:xfrm>
            <a:off x="4673228" y="3026391"/>
            <a:ext cx="6931397" cy="922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FinFET主要的特色在于将导电通道包裹在硅“鳍”里面。源极和汲极之间的距离决定了这个元件的等效通道长度。一般来说，FinFET被用在那些有“鳍”特征的晶体管上，并不在乎它确实有几个闸极存在。</a:t>
            </a:r>
          </a:p>
        </p:txBody>
      </p:sp>
      <p:sp>
        <p:nvSpPr>
          <p:cNvPr id="70" name="文本框 69"/>
          <p:cNvSpPr txBox="1"/>
          <p:nvPr/>
        </p:nvSpPr>
        <p:spPr>
          <a:xfrm>
            <a:off x="4673228" y="4569441"/>
            <a:ext cx="6931397"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a:t>
            </a:r>
            <a:r>
              <a:rPr kumimoji="0" lang="en-US" altLang="zh-CN" sz="1800" b="0" i="0" u="none" strike="noStrike" kern="1200" cap="none" spc="0" normalizeH="0" baseline="0" noProof="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Gate-all-around</a:t>
            </a:r>
            <a:r>
              <a:rPr kumimoji="0" lang="zh-CN" altLang="en-US" sz="1800" b="0" i="0" u="none" strike="noStrike" kern="1200" cap="none" spc="0" normalizeH="0" baseline="0" noProof="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），或称为“环绕式结构FET”，和FinFET有相同的概念，不同之处在于</a:t>
            </a:r>
            <a:r>
              <a:rPr kumimoji="0" lang="zh-CN" altLang="en-US" sz="1800" b="1" i="0" u="none" strike="noStrike" kern="1200" cap="none" spc="0" normalizeH="0" baseline="0" noProof="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此元件闸极围绕了整个载子通道</a:t>
            </a:r>
            <a:r>
              <a:rPr kumimoji="0" lang="zh-CN" altLang="en-US" sz="1800" b="0" i="0" u="none" strike="noStrike" kern="1200" cap="none" spc="0" normalizeH="0" baseline="0" noProof="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。依设计的不同，GAAFET可以以2个或4个等效闸极。此元件已经借着利用硅奈米线和蚀刻砷化镓铟（InGaAs）纳米线被建造成功。</a:t>
            </a:r>
          </a:p>
        </p:txBody>
      </p:sp>
      <p:sp>
        <p:nvSpPr>
          <p:cNvPr id="5" name="文本框 4"/>
          <p:cNvSpPr txBox="1"/>
          <p:nvPr/>
        </p:nvSpPr>
        <p:spPr>
          <a:xfrm>
            <a:off x="3081655" y="240030"/>
            <a:ext cx="7561580" cy="922020"/>
          </a:xfrm>
          <a:prstGeom prst="rect">
            <a:avLst/>
          </a:prstGeom>
          <a:noFill/>
        </p:spPr>
        <p:txBody>
          <a:bodyPr wrap="square" rtlCol="0">
            <a:spAutoFit/>
          </a:bodyPr>
          <a:lstStyle/>
          <a:p>
            <a:r>
              <a:rPr lang="zh-CN" altLang="en-US" b="1"/>
              <a:t>多闸极晶体管</a:t>
            </a:r>
            <a:r>
              <a:rPr lang="zh-CN" altLang="en-US"/>
              <a:t>的载子通道受到接触各平面的闸极控制。因此提供了一个更好的方法可以控制漏电流。</a:t>
            </a:r>
            <a:r>
              <a:rPr lang="zh-CN" altLang="en-US" b="1"/>
              <a:t>立体的设计</a:t>
            </a:r>
            <a:r>
              <a:rPr lang="zh-CN" altLang="en-US"/>
              <a:t>也可以提高晶体管密度，进而发展需要高密度晶体管的微机电领域。</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grpSp>
        <p:nvGrpSpPr>
          <p:cNvPr id="13" name="组合 12"/>
          <p:cNvGrpSpPr/>
          <p:nvPr/>
        </p:nvGrpSpPr>
        <p:grpSpPr>
          <a:xfrm>
            <a:off x="587375" y="621626"/>
            <a:ext cx="1919325" cy="429895"/>
            <a:chOff x="514384" y="883622"/>
            <a:chExt cx="1919325" cy="429895"/>
          </a:xfrm>
        </p:grpSpPr>
        <p:sp>
          <p:nvSpPr>
            <p:cNvPr id="2" name="文本框 1"/>
            <p:cNvSpPr txBox="1"/>
            <p:nvPr/>
          </p:nvSpPr>
          <p:spPr>
            <a:xfrm>
              <a:off x="514384" y="883622"/>
              <a:ext cx="534670" cy="42989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charset="-122"/>
                  <a:cs typeface="+mn-cs"/>
                </a:rPr>
                <a:t>2.2</a:t>
              </a:r>
            </a:p>
          </p:txBody>
        </p:sp>
        <p:sp>
          <p:nvSpPr>
            <p:cNvPr id="3" name="文本框 2"/>
            <p:cNvSpPr txBox="1"/>
            <p:nvPr/>
          </p:nvSpPr>
          <p:spPr>
            <a:xfrm>
              <a:off x="977654" y="914399"/>
              <a:ext cx="1456055"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华文宋体" panose="02010600040101010101" charset="-122"/>
                  <a:ea typeface="华文宋体" panose="02010600040101010101" charset="-122"/>
                  <a:cs typeface="+mn-cs"/>
                </a:rPr>
                <a:t>结构的演变</a:t>
              </a:r>
            </a:p>
          </p:txBody>
        </p:sp>
      </p:grpSp>
      <p:sp>
        <p:nvSpPr>
          <p:cNvPr id="4" name="文本框 3"/>
          <p:cNvSpPr txBox="1"/>
          <p:nvPr/>
        </p:nvSpPr>
        <p:spPr>
          <a:xfrm>
            <a:off x="10285033" y="5811559"/>
            <a:ext cx="131959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理论</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分析</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2571" y="0"/>
            <a:ext cx="6330462" cy="6858000"/>
          </a:xfrm>
          <a:prstGeom prst="rect">
            <a:avLst/>
          </a:prstGeom>
        </p:spPr>
      </p:pic>
      <p:cxnSp>
        <p:nvCxnSpPr>
          <p:cNvPr id="8" name="直接连接符 7"/>
          <p:cNvCxnSpPr>
            <a:stCxn id="4" idx="1"/>
          </p:cNvCxnSpPr>
          <p:nvPr/>
        </p:nvCxnSpPr>
        <p:spPr>
          <a:xfrm flipH="1">
            <a:off x="8796339"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340957" y="6088558"/>
            <a:ext cx="426366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charset="-122"/>
                <a:cs typeface="+mn-cs"/>
              </a:rPr>
              <a:t>THEORETICAL ANALYSIS</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charset="-122"/>
              <a:cs typeface="+mn-cs"/>
            </a:endParaRPr>
          </a:p>
        </p:txBody>
      </p:sp>
      <p:sp>
        <p:nvSpPr>
          <p:cNvPr id="11" name="矩形 10"/>
          <p:cNvSpPr/>
          <p:nvPr/>
        </p:nvSpPr>
        <p:spPr>
          <a:xfrm>
            <a:off x="10945503" y="441325"/>
            <a:ext cx="659122" cy="659122"/>
          </a:xfrm>
          <a:prstGeom prst="rect">
            <a:avLst/>
          </a:prstGeom>
          <a:blipFill dpi="0" rotWithShape="1">
            <a:blip r:embed="rId4">
              <a:biLevel thresh="50000"/>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12" name="直接连接符 11"/>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5160390" y="3429000"/>
            <a:ext cx="1871220" cy="1871220"/>
            <a:chOff x="5160390" y="3139126"/>
            <a:chExt cx="1871220" cy="1871220"/>
          </a:xfrm>
        </p:grpSpPr>
        <p:sp>
          <p:nvSpPr>
            <p:cNvPr id="17" name="椭圆 16"/>
            <p:cNvSpPr/>
            <p:nvPr/>
          </p:nvSpPr>
          <p:spPr>
            <a:xfrm>
              <a:off x="5160390" y="3139126"/>
              <a:ext cx="1871220" cy="187122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8" name="椭圆 17"/>
            <p:cNvSpPr/>
            <p:nvPr/>
          </p:nvSpPr>
          <p:spPr>
            <a:xfrm>
              <a:off x="5311219" y="3289955"/>
              <a:ext cx="1569562" cy="156956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9" name="椭圆 18"/>
            <p:cNvSpPr/>
            <p:nvPr/>
          </p:nvSpPr>
          <p:spPr>
            <a:xfrm>
              <a:off x="5450264" y="3429000"/>
              <a:ext cx="1291472" cy="12914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Tw Cen MT Condensed" panose="020B0606020104020203" pitchFamily="34" charset="0"/>
                  <a:ea typeface="等线" panose="02010600030101010101" charset="-122"/>
                  <a:cs typeface="+mn-cs"/>
                </a:rPr>
                <a:t>TEXT</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Tw Cen MT Condensed" panose="020B0606020104020203" pitchFamily="34" charset="0"/>
                  <a:ea typeface="等线" panose="02010600030101010101" charset="-122"/>
                  <a:cs typeface="+mn-cs"/>
                </a:rPr>
                <a:t>HERE</a:t>
              </a:r>
              <a:endParaRPr kumimoji="0" lang="zh-CN" altLang="en-US" sz="2400" b="1" i="0" u="none" strike="noStrike" kern="1200" cap="none" spc="0" normalizeH="0" baseline="0" noProof="0" dirty="0">
                <a:ln>
                  <a:noFill/>
                </a:ln>
                <a:solidFill>
                  <a:prstClr val="white"/>
                </a:solidFill>
                <a:effectLst/>
                <a:uLnTx/>
                <a:uFillTx/>
                <a:latin typeface="Tw Cen MT Condensed" panose="020B0606020104020203" pitchFamily="34" charset="0"/>
                <a:ea typeface="等线" panose="02010600030101010101" charset="-122"/>
                <a:cs typeface="+mn-cs"/>
              </a:endParaRPr>
            </a:p>
          </p:txBody>
        </p:sp>
      </p:grpSp>
      <p:sp>
        <p:nvSpPr>
          <p:cNvPr id="20" name="椭圆 19"/>
          <p:cNvSpPr/>
          <p:nvPr/>
        </p:nvSpPr>
        <p:spPr>
          <a:xfrm>
            <a:off x="5450264" y="1052513"/>
            <a:ext cx="1291472" cy="1291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1" name="椭圆 20"/>
          <p:cNvSpPr/>
          <p:nvPr/>
        </p:nvSpPr>
        <p:spPr>
          <a:xfrm>
            <a:off x="9622351" y="3718874"/>
            <a:ext cx="1291472" cy="1291472"/>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 name="椭圆 21"/>
          <p:cNvSpPr/>
          <p:nvPr/>
        </p:nvSpPr>
        <p:spPr>
          <a:xfrm>
            <a:off x="1278177" y="3718874"/>
            <a:ext cx="1291472" cy="1291472"/>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23" name="直接连接符 22"/>
          <p:cNvCxnSpPr/>
          <p:nvPr/>
        </p:nvCxnSpPr>
        <p:spPr>
          <a:xfrm>
            <a:off x="3379539" y="4364610"/>
            <a:ext cx="1134745" cy="0"/>
          </a:xfrm>
          <a:prstGeom prst="line">
            <a:avLst/>
          </a:prstGeom>
          <a:ln>
            <a:solidFill>
              <a:schemeClr val="bg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841500" y="4364610"/>
            <a:ext cx="970961" cy="0"/>
          </a:xfrm>
          <a:prstGeom prst="line">
            <a:avLst/>
          </a:prstGeom>
          <a:ln>
            <a:solidFill>
              <a:schemeClr val="bg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612265" y="3949065"/>
            <a:ext cx="729615"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Tw Cen MT Condensed" panose="020B0606020104020203" pitchFamily="34" charset="0"/>
                <a:ea typeface="等线" panose="02010600030101010101" charset="-122"/>
                <a:cs typeface="+mn-cs"/>
              </a:rPr>
              <a:t>TEXT</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Tw Cen MT Condensed" panose="020B0606020104020203" pitchFamily="34" charset="0"/>
                <a:ea typeface="等线" panose="02010600030101010101" charset="-122"/>
                <a:cs typeface="+mn-cs"/>
              </a:rPr>
              <a:t>HERE</a:t>
            </a:r>
            <a:endParaRPr kumimoji="0" lang="zh-CN" altLang="en-US" sz="2400" b="0" i="0" u="none" strike="noStrike" kern="1200" cap="none" spc="0" normalizeH="0" baseline="0" noProof="0" dirty="0">
              <a:ln>
                <a:noFill/>
              </a:ln>
              <a:solidFill>
                <a:prstClr val="black"/>
              </a:solidFill>
              <a:effectLst/>
              <a:uLnTx/>
              <a:uFillTx/>
              <a:latin typeface="Tw Cen MT Condensed" panose="020B0606020104020203" pitchFamily="34" charset="0"/>
              <a:ea typeface="等线" panose="02010600030101010101" charset="-122"/>
              <a:cs typeface="+mn-cs"/>
            </a:endParaRPr>
          </a:p>
        </p:txBody>
      </p:sp>
      <p:sp>
        <p:nvSpPr>
          <p:cNvPr id="29" name="文本框 28"/>
          <p:cNvSpPr txBox="1"/>
          <p:nvPr/>
        </p:nvSpPr>
        <p:spPr>
          <a:xfrm>
            <a:off x="9973088" y="3949111"/>
            <a:ext cx="623889"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Tw Cen MT Condensed" panose="020B0606020104020203" pitchFamily="34" charset="0"/>
                <a:ea typeface="等线" panose="02010600030101010101" charset="-122"/>
                <a:cs typeface="+mn-cs"/>
              </a:rPr>
              <a:t>TEXT</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Tw Cen MT Condensed" panose="020B0606020104020203" pitchFamily="34" charset="0"/>
                <a:ea typeface="等线" panose="02010600030101010101" charset="-122"/>
                <a:cs typeface="+mn-cs"/>
              </a:rPr>
              <a:t>HERE</a:t>
            </a:r>
            <a:endParaRPr kumimoji="0" lang="zh-CN" altLang="en-US" sz="2400" b="0" i="0" u="none" strike="noStrike" kern="1200" cap="none" spc="0" normalizeH="0" baseline="0" noProof="0" dirty="0">
              <a:ln>
                <a:noFill/>
              </a:ln>
              <a:solidFill>
                <a:prstClr val="black"/>
              </a:solidFill>
              <a:effectLst/>
              <a:uLnTx/>
              <a:uFillTx/>
              <a:latin typeface="Tw Cen MT Condensed" panose="020B0606020104020203" pitchFamily="34" charset="0"/>
              <a:ea typeface="等线" panose="02010600030101010101" charset="-122"/>
              <a:cs typeface="+mn-cs"/>
            </a:endParaRPr>
          </a:p>
        </p:txBody>
      </p:sp>
      <p:sp>
        <p:nvSpPr>
          <p:cNvPr id="30" name="文本框 29"/>
          <p:cNvSpPr txBox="1"/>
          <p:nvPr/>
        </p:nvSpPr>
        <p:spPr>
          <a:xfrm>
            <a:off x="5450045" y="1468170"/>
            <a:ext cx="12750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Tw Cen MT Condensed" panose="020B0606020104020203" pitchFamily="34" charset="0"/>
                <a:ea typeface="等线" panose="02010600030101010101" charset="-122"/>
                <a:cs typeface="+mn-cs"/>
              </a:rPr>
              <a:t>Moore's law</a:t>
            </a:r>
          </a:p>
        </p:txBody>
      </p:sp>
      <p:pic>
        <p:nvPicPr>
          <p:cNvPr id="5" name="图片 4" descr="v2-6bc517a3b2c9c14b6ad730e61aec773e_r"/>
          <p:cNvPicPr>
            <a:picLocks noChangeAspect="1"/>
          </p:cNvPicPr>
          <p:nvPr/>
        </p:nvPicPr>
        <p:blipFill>
          <a:blip r:embed="rId6"/>
          <a:srcRect l="35961" r="31914"/>
          <a:stretch>
            <a:fillRect/>
          </a:stretch>
        </p:blipFill>
        <p:spPr>
          <a:xfrm>
            <a:off x="9031605" y="2753995"/>
            <a:ext cx="2228215" cy="2546350"/>
          </a:xfrm>
          <a:prstGeom prst="rect">
            <a:avLst/>
          </a:prstGeom>
        </p:spPr>
      </p:pic>
      <p:pic>
        <p:nvPicPr>
          <p:cNvPr id="7" name="图片 6" descr="v2-6bc517a3b2c9c14b6ad730e61aec773e_r"/>
          <p:cNvPicPr>
            <a:picLocks noChangeAspect="1"/>
          </p:cNvPicPr>
          <p:nvPr/>
        </p:nvPicPr>
        <p:blipFill>
          <a:blip r:embed="rId6"/>
          <a:srcRect r="62684"/>
          <a:stretch>
            <a:fillRect/>
          </a:stretch>
        </p:blipFill>
        <p:spPr>
          <a:xfrm>
            <a:off x="4752975" y="3090545"/>
            <a:ext cx="2588260" cy="2546350"/>
          </a:xfrm>
          <a:prstGeom prst="rect">
            <a:avLst/>
          </a:prstGeom>
        </p:spPr>
      </p:pic>
      <p:pic>
        <p:nvPicPr>
          <p:cNvPr id="9" name="图片 8" descr="v2-91c78bc098ad84de25425daa35d3a195_r"/>
          <p:cNvPicPr>
            <a:picLocks noChangeAspect="1"/>
          </p:cNvPicPr>
          <p:nvPr/>
        </p:nvPicPr>
        <p:blipFill>
          <a:blip r:embed="rId7"/>
          <a:srcRect r="49134"/>
          <a:stretch>
            <a:fillRect/>
          </a:stretch>
        </p:blipFill>
        <p:spPr>
          <a:xfrm>
            <a:off x="433705" y="3090545"/>
            <a:ext cx="2945765" cy="24326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23" name="平行四边形 22"/>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4" name="平行四边形 23"/>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平行四边形 24"/>
          <p:cNvSpPr/>
          <p:nvPr/>
        </p:nvSpPr>
        <p:spPr>
          <a:xfrm>
            <a:off x="4142065"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平行四边形 25"/>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14" name="文本框 13"/>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17" name="文本框 16"/>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20" name="文本框 19"/>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31" name="文本框 30"/>
          <p:cNvSpPr txBox="1"/>
          <p:nvPr/>
        </p:nvSpPr>
        <p:spPr>
          <a:xfrm>
            <a:off x="10852496" y="58115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目录</a:t>
            </a:r>
          </a:p>
        </p:txBody>
      </p:sp>
      <p:sp>
        <p:nvSpPr>
          <p:cNvPr id="35" name="文本框 34"/>
          <p:cNvSpPr txBox="1"/>
          <p:nvPr/>
        </p:nvSpPr>
        <p:spPr>
          <a:xfrm>
            <a:off x="9626198" y="6088558"/>
            <a:ext cx="197842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charset="-122"/>
                <a:cs typeface="+mn-cs"/>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charset="-122"/>
              <a:cs typeface="+mn-cs"/>
            </a:endParaRPr>
          </a:p>
        </p:txBody>
      </p:sp>
      <p:sp>
        <p:nvSpPr>
          <p:cNvPr id="36" name="文本框 35"/>
          <p:cNvSpPr txBox="1"/>
          <p:nvPr/>
        </p:nvSpPr>
        <p:spPr>
          <a:xfrm>
            <a:off x="600716" y="652403"/>
            <a:ext cx="120396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整体框架</a:t>
            </a:r>
          </a:p>
        </p:txBody>
      </p:sp>
      <p:cxnSp>
        <p:nvCxnSpPr>
          <p:cNvPr id="37" name="直接连接符 36"/>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39" name="直接连接符 38"/>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642294" y="3839943"/>
            <a:ext cx="1519968" cy="369332"/>
          </a:xfrm>
          <a:prstGeom prst="rect">
            <a:avLst/>
          </a:prstGeom>
          <a:noFill/>
        </p:spPr>
        <p:txBody>
          <a:bodyPr wrap="non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INTRODUCTION</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3" name="文本框 2"/>
          <p:cNvSpPr txBox="1"/>
          <p:nvPr/>
        </p:nvSpPr>
        <p:spPr>
          <a:xfrm>
            <a:off x="2409083" y="3839943"/>
            <a:ext cx="1611284" cy="645160"/>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 </a:t>
            </a: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endParaRPr>
          </a:p>
        </p:txBody>
      </p:sp>
      <p:sp>
        <p:nvSpPr>
          <p:cNvPr id="4" name="文本框 3"/>
          <p:cNvSpPr txBox="1"/>
          <p:nvPr/>
        </p:nvSpPr>
        <p:spPr>
          <a:xfrm>
            <a:off x="4154706" y="3839943"/>
            <a:ext cx="1724311" cy="368300"/>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manufacture </a:t>
            </a:r>
          </a:p>
        </p:txBody>
      </p:sp>
      <p:sp>
        <p:nvSpPr>
          <p:cNvPr id="5" name="文本框 4"/>
          <p:cNvSpPr txBox="1"/>
          <p:nvPr/>
        </p:nvSpPr>
        <p:spPr>
          <a:xfrm>
            <a:off x="5962888" y="3839943"/>
            <a:ext cx="1675072" cy="368300"/>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charset="-122"/>
                <a:cs typeface="+mn-cs"/>
              </a:rPr>
              <a:t>enlightenment</a:t>
            </a:r>
          </a:p>
        </p:txBody>
      </p:sp>
      <p:sp>
        <p:nvSpPr>
          <p:cNvPr id="47" name="文本框 46"/>
          <p:cNvSpPr txBox="1"/>
          <p:nvPr/>
        </p:nvSpPr>
        <p:spPr>
          <a:xfrm>
            <a:off x="2547156" y="3199028"/>
            <a:ext cx="15199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1" spc="200" baseline="0" noProof="0" dirty="0">
                <a:ln>
                  <a:noFill/>
                </a:ln>
                <a:solidFill>
                  <a:prstClr val="black"/>
                </a:solidFill>
                <a:effectLst/>
                <a:uLnTx/>
                <a:uFillTx/>
                <a:latin typeface="华文隶书" panose="02010800040101010101" charset="-122"/>
                <a:ea typeface="华文隶书" panose="02010800040101010101" charset="-122"/>
                <a:cs typeface="+mn-cs"/>
              </a:rPr>
              <a:t>结构演变</a:t>
            </a:r>
          </a:p>
        </p:txBody>
      </p:sp>
      <p:sp>
        <p:nvSpPr>
          <p:cNvPr id="48" name="文本框 47"/>
          <p:cNvSpPr txBox="1"/>
          <p:nvPr/>
        </p:nvSpPr>
        <p:spPr>
          <a:xfrm>
            <a:off x="4335893" y="3199028"/>
            <a:ext cx="15199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1" spc="200" baseline="0" noProof="0" dirty="0">
                <a:ln>
                  <a:noFill/>
                </a:ln>
                <a:solidFill>
                  <a:prstClr val="black"/>
                </a:solidFill>
                <a:effectLst/>
                <a:uLnTx/>
                <a:uFillTx/>
                <a:latin typeface="华文隶书" panose="02010800040101010101" charset="-122"/>
                <a:ea typeface="华文隶书" panose="02010800040101010101" charset="-122"/>
                <a:cs typeface="+mn-cs"/>
              </a:rPr>
              <a:t>制造概述</a:t>
            </a:r>
          </a:p>
        </p:txBody>
      </p:sp>
      <p:sp>
        <p:nvSpPr>
          <p:cNvPr id="49" name="文本框 48"/>
          <p:cNvSpPr txBox="1"/>
          <p:nvPr/>
        </p:nvSpPr>
        <p:spPr>
          <a:xfrm>
            <a:off x="742685" y="3199028"/>
            <a:ext cx="15199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1" spc="200" baseline="0" noProof="0" dirty="0">
                <a:ln>
                  <a:noFill/>
                </a:ln>
                <a:solidFill>
                  <a:prstClr val="black"/>
                </a:solidFill>
                <a:effectLst/>
                <a:uLnTx/>
                <a:uFillTx/>
                <a:latin typeface="华文隶书" panose="02010800040101010101" charset="-122"/>
                <a:ea typeface="华文隶书" panose="02010800040101010101" charset="-122"/>
                <a:cs typeface="+mn-cs"/>
              </a:rPr>
              <a:t>背景介绍</a:t>
            </a:r>
          </a:p>
        </p:txBody>
      </p:sp>
      <p:sp>
        <p:nvSpPr>
          <p:cNvPr id="50" name="文本框 49"/>
          <p:cNvSpPr txBox="1"/>
          <p:nvPr/>
        </p:nvSpPr>
        <p:spPr>
          <a:xfrm>
            <a:off x="6167230" y="3199028"/>
            <a:ext cx="15199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1" spc="200" baseline="0" noProof="0" dirty="0">
                <a:ln>
                  <a:noFill/>
                </a:ln>
                <a:solidFill>
                  <a:prstClr val="black"/>
                </a:solidFill>
                <a:effectLst/>
                <a:uLnTx/>
                <a:uFillTx/>
                <a:latin typeface="华文隶书" panose="02010800040101010101" charset="-122"/>
                <a:ea typeface="华文隶书" panose="02010800040101010101" charset="-122"/>
                <a:cs typeface="+mn-cs"/>
              </a:rPr>
              <a:t>思考启示</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grpSp>
        <p:nvGrpSpPr>
          <p:cNvPr id="13" name="组合 12"/>
          <p:cNvGrpSpPr/>
          <p:nvPr/>
        </p:nvGrpSpPr>
        <p:grpSpPr>
          <a:xfrm>
            <a:off x="587375" y="621626"/>
            <a:ext cx="1664690" cy="429895"/>
            <a:chOff x="514384" y="883622"/>
            <a:chExt cx="1664690" cy="429895"/>
          </a:xfrm>
        </p:grpSpPr>
        <p:sp>
          <p:nvSpPr>
            <p:cNvPr id="2" name="文本框 1"/>
            <p:cNvSpPr txBox="1"/>
            <p:nvPr/>
          </p:nvSpPr>
          <p:spPr>
            <a:xfrm>
              <a:off x="514384" y="883622"/>
              <a:ext cx="534670" cy="42989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charset="-122"/>
                  <a:cs typeface="+mn-cs"/>
                </a:rPr>
                <a:t>3.1</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charset="-122"/>
                <a:cs typeface="+mn-cs"/>
              </a:endParaRPr>
            </a:p>
          </p:txBody>
        </p:sp>
        <p:sp>
          <p:nvSpPr>
            <p:cNvPr id="3" name="文本框 2"/>
            <p:cNvSpPr txBox="1"/>
            <p:nvPr/>
          </p:nvSpPr>
          <p:spPr>
            <a:xfrm>
              <a:off x="977654" y="914399"/>
              <a:ext cx="120142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华文宋体" panose="02010600040101010101" charset="-122"/>
                  <a:ea typeface="华文宋体" panose="02010600040101010101" charset="-122"/>
                  <a:cs typeface="+mn-cs"/>
                </a:rPr>
                <a:t>制造概述</a:t>
              </a:r>
            </a:p>
          </p:txBody>
        </p:sp>
      </p:grpSp>
      <p:sp>
        <p:nvSpPr>
          <p:cNvPr id="4" name="文本框 3"/>
          <p:cNvSpPr txBox="1"/>
          <p:nvPr/>
        </p:nvSpPr>
        <p:spPr>
          <a:xfrm>
            <a:off x="10285033" y="5811559"/>
            <a:ext cx="130556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制造概述</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2571" y="0"/>
            <a:ext cx="6330462" cy="6858000"/>
          </a:xfrm>
          <a:prstGeom prst="rect">
            <a:avLst/>
          </a:prstGeom>
        </p:spPr>
      </p:pic>
      <p:cxnSp>
        <p:nvCxnSpPr>
          <p:cNvPr id="8" name="直接连接符 7"/>
          <p:cNvCxnSpPr>
            <a:stCxn id="4" idx="1"/>
          </p:cNvCxnSpPr>
          <p:nvPr/>
        </p:nvCxnSpPr>
        <p:spPr>
          <a:xfrm flipH="1">
            <a:off x="8796338" y="6010979"/>
            <a:ext cx="148869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925861" y="6088558"/>
            <a:ext cx="367876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charset="-122"/>
                <a:cs typeface="+mn-cs"/>
              </a:rPr>
              <a:t>LITERATURE REVIEW</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charset="-122"/>
              <a:cs typeface="+mn-cs"/>
            </a:endParaRPr>
          </a:p>
        </p:txBody>
      </p:sp>
      <p:sp>
        <p:nvSpPr>
          <p:cNvPr id="11" name="矩形 10"/>
          <p:cNvSpPr/>
          <p:nvPr/>
        </p:nvSpPr>
        <p:spPr>
          <a:xfrm>
            <a:off x="10945503" y="441325"/>
            <a:ext cx="659122" cy="659122"/>
          </a:xfrm>
          <a:prstGeom prst="rect">
            <a:avLst/>
          </a:prstGeom>
          <a:blipFill dpi="0" rotWithShape="1">
            <a:blip r:embed="rId4">
              <a:biLevel thresh="50000"/>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12" name="直接连接符 11"/>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648833" y="1289846"/>
            <a:ext cx="4933198" cy="4339916"/>
            <a:chOff x="648833" y="1289846"/>
            <a:chExt cx="4933198" cy="4339916"/>
          </a:xfrm>
        </p:grpSpPr>
        <p:sp>
          <p:nvSpPr>
            <p:cNvPr id="5" name="矩形: 圆角 4"/>
            <p:cNvSpPr/>
            <p:nvPr/>
          </p:nvSpPr>
          <p:spPr>
            <a:xfrm>
              <a:off x="648833" y="1289846"/>
              <a:ext cx="4933198" cy="4339916"/>
            </a:xfrm>
            <a:prstGeom prst="roundRect">
              <a:avLst>
                <a:gd name="adj" fmla="val 2914"/>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矩形: 圆角 6"/>
            <p:cNvSpPr/>
            <p:nvPr/>
          </p:nvSpPr>
          <p:spPr>
            <a:xfrm>
              <a:off x="1446933" y="5425079"/>
              <a:ext cx="3336998" cy="14307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矩形: 圆角 8"/>
            <p:cNvSpPr/>
            <p:nvPr/>
          </p:nvSpPr>
          <p:spPr>
            <a:xfrm>
              <a:off x="727383" y="1363009"/>
              <a:ext cx="4776098" cy="4193590"/>
            </a:xfrm>
            <a:prstGeom prst="roundRect">
              <a:avLst>
                <a:gd name="adj" fmla="val 2505"/>
              </a:avLst>
            </a:prstGeom>
            <a:noFill/>
            <a:ln>
              <a:solidFill>
                <a:schemeClr val="bg1">
                  <a:lumMod val="85000"/>
                </a:schemeClr>
              </a:solidFill>
            </a:ln>
            <a:effectLst>
              <a:outerShdw blurRad="63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19" name="组合 18"/>
          <p:cNvGrpSpPr/>
          <p:nvPr/>
        </p:nvGrpSpPr>
        <p:grpSpPr>
          <a:xfrm>
            <a:off x="6671427" y="1289846"/>
            <a:ext cx="4933198" cy="4339916"/>
            <a:chOff x="648833" y="1289846"/>
            <a:chExt cx="4933198" cy="4339916"/>
          </a:xfrm>
        </p:grpSpPr>
        <p:sp>
          <p:nvSpPr>
            <p:cNvPr id="20" name="矩形: 圆角 19"/>
            <p:cNvSpPr/>
            <p:nvPr/>
          </p:nvSpPr>
          <p:spPr>
            <a:xfrm>
              <a:off x="648833" y="1289846"/>
              <a:ext cx="4933198" cy="4339916"/>
            </a:xfrm>
            <a:prstGeom prst="roundRect">
              <a:avLst>
                <a:gd name="adj" fmla="val 2914"/>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1" name="矩形: 圆角 20"/>
            <p:cNvSpPr/>
            <p:nvPr/>
          </p:nvSpPr>
          <p:spPr>
            <a:xfrm>
              <a:off x="1446933" y="5425079"/>
              <a:ext cx="3336998" cy="143075"/>
            </a:xfrm>
            <a:prstGeom prst="roundRect">
              <a:avLst>
                <a:gd name="adj"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 name="矩形: 圆角 21"/>
            <p:cNvSpPr/>
            <p:nvPr/>
          </p:nvSpPr>
          <p:spPr>
            <a:xfrm>
              <a:off x="727383" y="1363009"/>
              <a:ext cx="4776098" cy="4193590"/>
            </a:xfrm>
            <a:prstGeom prst="roundRect">
              <a:avLst>
                <a:gd name="adj" fmla="val 2505"/>
              </a:avLst>
            </a:prstGeom>
            <a:noFill/>
            <a:ln>
              <a:solidFill>
                <a:schemeClr val="bg1">
                  <a:lumMod val="85000"/>
                </a:schemeClr>
              </a:solidFill>
            </a:ln>
            <a:effectLst>
              <a:outerShdw blurRad="63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grpSp>
      <p:sp>
        <p:nvSpPr>
          <p:cNvPr id="23" name="文本框 22"/>
          <p:cNvSpPr txBox="1"/>
          <p:nvPr/>
        </p:nvSpPr>
        <p:spPr>
          <a:xfrm>
            <a:off x="1606489" y="2220676"/>
            <a:ext cx="2926080" cy="4603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noProof="0">
                <a:ln>
                  <a:noFill/>
                </a:ln>
                <a:solidFill>
                  <a:prstClr val="black"/>
                </a:solidFill>
                <a:effectLst/>
                <a:uLnTx/>
                <a:uFillTx/>
                <a:latin typeface="方正宋刻本秀楷简体" panose="02000000000000000000" pitchFamily="2" charset="-122"/>
                <a:ea typeface="方正宋刻本秀楷简体" panose="02000000000000000000" pitchFamily="2" charset="-122"/>
                <a:sym typeface="+mn-ea"/>
              </a:rPr>
              <a:t>用纳米薄片代替鳍片</a:t>
            </a:r>
            <a:endParaRPr kumimoji="0" lang="zh-CN" altLang="en-US" sz="2400" b="1"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27" name="文本框 26"/>
          <p:cNvSpPr txBox="1"/>
          <p:nvPr/>
        </p:nvSpPr>
        <p:spPr>
          <a:xfrm>
            <a:off x="1355545" y="2859828"/>
            <a:ext cx="3517738" cy="25533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全包围栅极(GAA)是一种经过改良的晶体管结构，其中通道的所有面都与栅极接触，这样就可以实现连续缩放。采用这种结构的晶体管就被称为全包围栅极(GAA)晶体管，目前已   经出现多种该类晶体管的变体。</a:t>
            </a: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28" name="文本框 27"/>
          <p:cNvSpPr txBox="1"/>
          <p:nvPr/>
        </p:nvSpPr>
        <p:spPr>
          <a:xfrm>
            <a:off x="7469326" y="1463463"/>
            <a:ext cx="3517738" cy="40925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早期的GAA器件使用垂直堆叠纳米薄片的方法，即将水平放置的薄片相互分开地置入栅极之中。相对于FinFET，这种方法下的通道更容易控制。而且不同于FinFET必须并排多个鳍片才能提高电流，GAA晶体管只需多垂直堆叠几个纳米薄片并让栅极包裹通道就能够获得更强的载流能力。这样，只需要缩放这些纳米薄片就可以调整获得满足特定性能要求的晶体管尺寸。</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Office 主题​​">
  <a:themeElements>
    <a:clrScheme name="橙红色">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橙红色">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727</Words>
  <Application>Microsoft Macintosh PowerPoint</Application>
  <PresentationFormat>宽屏</PresentationFormat>
  <Paragraphs>158</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12</vt:i4>
      </vt:variant>
    </vt:vector>
  </HeadingPairs>
  <TitlesOfParts>
    <vt:vector size="27" baseType="lpstr">
      <vt:lpstr>Microsoft YaHei UI</vt:lpstr>
      <vt:lpstr>等线</vt:lpstr>
      <vt:lpstr>幼圆</vt:lpstr>
      <vt:lpstr>Tw Cen MT Condensed Extra Bold</vt:lpstr>
      <vt:lpstr>华文隶书</vt:lpstr>
      <vt:lpstr>Wingdings</vt:lpstr>
      <vt:lpstr>华文宋体</vt:lpstr>
      <vt:lpstr>微软雅黑</vt:lpstr>
      <vt:lpstr>等线 Light</vt:lpstr>
      <vt:lpstr>方正宋刻本秀楷简体</vt:lpstr>
      <vt:lpstr>Tw Cen MT Condensed</vt:lpstr>
      <vt:lpstr>碳纤维正中黑简体</vt:lpstr>
      <vt:lpstr>Arial</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石 奕琛</dc:creator>
  <cp:lastModifiedBy>叶炳涛</cp:lastModifiedBy>
  <cp:revision>15</cp:revision>
  <dcterms:created xsi:type="dcterms:W3CDTF">2020-03-14T11:10:00Z</dcterms:created>
  <dcterms:modified xsi:type="dcterms:W3CDTF">2023-06-29T06:49:26Z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