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371/journal.pcbi.1003833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plotly.com/python/" TargetMode="External" /><Relationship Id="rId3" Type="http://schemas.openxmlformats.org/officeDocument/2006/relationships/image" Target="../media/image4.sv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lotly.com/python/plotly-express/" TargetMode="External" /><Relationship Id="rId3" Type="http://schemas.openxmlformats.org/officeDocument/2006/relationships/hyperlink" Target="https://plotly.com/python-api-reference/index.html#submodule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pour les SHS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Moment 5 : Statistiques et visualisations</a:t>
            </a:r>
            <a:br/>
            <a:br/>
            <a:r>
              <a:rPr/>
              <a:t>Émilien Schultz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2024-05-28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Plusieurs solutions en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Sklearn : </a:t>
            </a:r>
            <a:r>
              <a:rPr>
                <a:latin typeface="Courier"/>
              </a:rPr>
              <a:t>sklearn.linear_model.LogisticRegression</a:t>
            </a:r>
          </a:p>
          <a:p>
            <a:pPr lvl="0"/>
            <a:r>
              <a:rPr/>
              <a:t>Statsmodel : </a:t>
            </a:r>
            <a:r>
              <a:rPr>
                <a:latin typeface="Courier"/>
              </a:rPr>
              <a:t>statsmodels.api.Logit</a:t>
            </a:r>
          </a:p>
          <a:p>
            <a:pPr lvl="0" indent="0" marL="0">
              <a:buNone/>
            </a:pPr>
            <a:r>
              <a:rPr/>
              <a:t>Regarder la documentation ; pas forcément parfaitement adapté à nos besoins.</a:t>
            </a:r>
          </a:p>
          <a:p>
            <a:pPr lvl="0"/>
            <a:r>
              <a:rPr/>
              <a:t>Contruire ses propres outils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Visualisations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Matplotlib comme brique 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Une “grammaire” graphique spécifique</a:t>
            </a:r>
          </a:p>
          <a:p>
            <a:pPr lvl="0"/>
            <a:r>
              <a:rPr/>
              <a:t>Pas forcément “évidente”</a:t>
            </a:r>
          </a:p>
          <a:p>
            <a:pPr lvl="0"/>
            <a:r>
              <a:rPr/>
              <a:t>Un équilibre à trouver entre :</a:t>
            </a:r>
          </a:p>
          <a:p>
            <a:pPr lvl="1"/>
            <a:r>
              <a:rPr/>
              <a:t>Rapidité (choix out of the box)</a:t>
            </a:r>
          </a:p>
          <a:p>
            <a:pPr lvl="1"/>
            <a:r>
              <a:rPr/>
              <a:t>Précision (contrôler tous les paramètres)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 repérer un peu</a:t>
            </a:r>
          </a:p>
        </p:txBody>
      </p:sp>
      <p:pic>
        <p:nvPicPr>
          <p:cNvPr descr="./img/visualis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1193800"/>
            <a:ext cx="4076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Nicolas Rougier, </a:t>
            </a:r>
            <a:r>
              <a:rPr i="1"/>
              <a:t>Scientific Visualization: Python + Matplotlib</a:t>
            </a:r>
            <a:r>
              <a:rPr/>
              <a:t>, p.19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Avoir une idée de ce qu’on peut faire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galeries :</a:t>
            </a:r>
          </a:p>
          <a:p>
            <a:pPr lvl="0"/>
            <a:r>
              <a:rPr/>
              <a:t>https://python-graph-gallery.com/</a:t>
            </a:r>
          </a:p>
          <a:p>
            <a:pPr lvl="0"/>
            <a:r>
              <a:rPr/>
              <a:t>https://matplotlib.org/2.0.2/gallery.html</a:t>
            </a:r>
          </a:p>
          <a:p>
            <a:pPr lvl="0" indent="0" marL="0">
              <a:buNone/>
            </a:pPr>
            <a:r>
              <a:rPr/>
              <a:t>Une ressource :</a:t>
            </a:r>
          </a:p>
          <a:p>
            <a:pPr lvl="0"/>
            <a:r>
              <a:rPr/>
              <a:t>Nicolas Rougier, </a:t>
            </a:r>
            <a:r>
              <a:rPr i="1"/>
              <a:t>Scientific Visualization: Python + Matplotlib</a:t>
            </a:r>
            <a:r>
              <a:rPr/>
              <a:t>, https://inria.hal.science/hal-03427242</a:t>
            </a:r>
          </a:p>
          <a:p>
            <a:pPr lvl="0" indent="0" marL="0">
              <a:buNone/>
            </a:pPr>
            <a:r>
              <a:rPr/>
              <a:t>Pratique de partir du code existant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 peut aller loin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Disposition spatiale (juxtaposition, différents graphiques, tailles, couleurs, …)</a:t>
            </a:r>
          </a:p>
          <a:p>
            <a:pPr lvl="0"/>
            <a:r>
              <a:rPr/>
              <a:t>Les éléments à afficher (possible de mettre point par point des éléments)</a:t>
            </a:r>
          </a:p>
          <a:p>
            <a:pPr lvl="0"/>
            <a:r>
              <a:rPr/>
              <a:t>Contrôler chaque élément (graduation, police, etc.)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img/exe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193800"/>
            <a:ext cx="3340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 de Matplotlib</a:t>
            </a:r>
          </a:p>
        </p:txBody>
      </p:sp>
      <p:pic>
        <p:nvPicPr>
          <p:cNvPr descr="./img/ana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900" y="1193800"/>
            <a:ext cx="337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Ça se complique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Création d’une figure :</a:t>
            </a:r>
          </a:p>
          <a:p>
            <a:pPr lvl="1"/>
            <a:r>
              <a:rPr/>
              <a:t>explicitement</a:t>
            </a:r>
          </a:p>
          <a:p>
            <a:pPr lvl="1"/>
            <a:r>
              <a:rPr/>
              <a:t>implicitement (crée un contexte de figure)</a:t>
            </a:r>
          </a:p>
          <a:p>
            <a:pPr lvl="0"/>
            <a:r>
              <a:rPr/>
              <a:t>Plusieurs manières “conventionnelles” d’usage</a:t>
            </a:r>
          </a:p>
          <a:p>
            <a:pPr lvl="0"/>
            <a:r>
              <a:rPr/>
              <a:t>Beaucoup, beaucoup d’options …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Démarche pour une belle figure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Partir de l’objectif, pas de ce que vous savez faire</a:t>
            </a:r>
          </a:p>
          <a:p>
            <a:pPr lvl="0"/>
            <a:r>
              <a:rPr/>
              <a:t>Itération</a:t>
            </a:r>
          </a:p>
          <a:p>
            <a:pPr lvl="0"/>
            <a:r>
              <a:rPr/>
              <a:t>Décomposer les éléments, et progressivement agréger</a:t>
            </a:r>
          </a:p>
          <a:p>
            <a:pPr lvl="0"/>
            <a:r>
              <a:rPr/>
              <a:t>Respecter des règles</a:t>
            </a:r>
          </a:p>
          <a:p>
            <a:pPr lvl="1"/>
            <a:r>
              <a:rPr/>
              <a:t>Générales de graphisme</a:t>
            </a:r>
          </a:p>
          <a:p>
            <a:pPr lvl="1"/>
            <a:r>
              <a:rPr/>
              <a:t>Spécifiques de la visualisation scientifique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Rougier NP, Droettboom M, Bourne PE (2014) Ten Simple Rules for Better Figures. PLoS Comput Biol 10(9): e1003833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Faire des traitements plus avancées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Pandas très bien pour la mise en forme</a:t>
            </a:r>
          </a:p>
          <a:p>
            <a:pPr lvl="0"/>
            <a:r>
              <a:rPr/>
              <a:t>Mais :</a:t>
            </a:r>
          </a:p>
          <a:p>
            <a:pPr lvl="1"/>
            <a:r>
              <a:rPr/>
              <a:t>Comment faire les statistiques habituelles (tableaux croisés, etc.)</a:t>
            </a:r>
          </a:p>
          <a:p>
            <a:pPr lvl="1"/>
            <a:r>
              <a:rPr/>
              <a:t>Comment faire des analyses plus poussées ?</a:t>
            </a:r>
          </a:p>
          <a:p>
            <a:pPr lvl="1"/>
            <a:r>
              <a:rPr/>
              <a:t>Comment mettre correctement en forme un graphique 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Intégrer le javascript et l’interactivité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D’autres solutions qui permettent de créer des visualisations interactives</a:t>
            </a:r>
          </a:p>
          <a:p>
            <a:pPr lvl="0"/>
            <a:r>
              <a:rPr/>
              <a:t>portabilité vers des supports internet</a:t>
            </a:r>
          </a:p>
          <a:p>
            <a:pPr lvl="0"/>
            <a:r>
              <a:rPr/>
              <a:t>d’autres grammaires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Exemple de Plotly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Plotly</a:t>
            </a:r>
            <a:r>
              <a:rPr/>
              <a:t> : des visualisations interractives</a:t>
            </a:r>
          </a:p>
          <a:p>
            <a:pPr lvl="0"/>
            <a:r>
              <a:rPr/>
              <a:t>“Plotly’s Python graphing library makes interactive, publication-quality graphs.”</a:t>
            </a:r>
          </a:p>
          <a:p>
            <a:pPr lvl="0"/>
            <a:r>
              <a:rPr/>
              <a:t>Sans trop d’effort (même si on peut faire des choses complexes)</a:t>
            </a:r>
          </a:p>
          <a:p>
            <a:pPr lvl="0"/>
            <a:r>
              <a:rPr/>
              <a:t>(également disponible en R, Julia, etc.)</a:t>
            </a:r>
          </a:p>
        </p:txBody>
      </p:sp>
      <p:pic>
        <p:nvPicPr>
          <p:cNvPr descr="./img/plotly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Plusieurs “niveaux” dans Plotly :</a:t>
            </a:r>
          </a:p>
          <a:p>
            <a:pPr lvl="1"/>
            <a:r>
              <a:rPr/>
              <a:t>de l’interface “haut-niveau” pour la visualisation (</a:t>
            </a:r>
            <a:r>
              <a:rPr>
                <a:hlinkClick r:id="rId2"/>
              </a:rPr>
              <a:t>plotly express</a:t>
            </a:r>
            <a:r>
              <a:rPr/>
              <a:t>)</a:t>
            </a:r>
          </a:p>
          <a:p>
            <a:pPr lvl="1"/>
            <a:r>
              <a:rPr/>
              <a:t>aux éléments “bas-niveau” pour triturer les figures</a:t>
            </a:r>
          </a:p>
          <a:p>
            <a:pPr lvl="0"/>
            <a:r>
              <a:rPr i="1"/>
              <a:t>i.e.</a:t>
            </a:r>
            <a:r>
              <a:rPr/>
              <a:t> : des </a:t>
            </a:r>
            <a:r>
              <a:rPr>
                <a:hlinkClick r:id="rId3"/>
              </a:rPr>
              <a:t>submlodules</a:t>
            </a:r>
            <a:r>
              <a:rPr/>
              <a:t> :</a:t>
            </a:r>
          </a:p>
          <a:p>
            <a:pPr lvl="1"/>
            <a:r>
              <a:rPr/>
              <a:t>plotly.express</a:t>
            </a:r>
          </a:p>
          <a:p>
            <a:pPr lvl="1"/>
            <a:r>
              <a:rPr/>
              <a:t>plotly.graph_objects</a:t>
            </a:r>
          </a:p>
          <a:p>
            <a:pPr lvl="1"/>
            <a:r>
              <a:rPr/>
              <a:t>plotly.subplots</a:t>
            </a:r>
          </a:p>
          <a:p>
            <a:pPr lvl="1"/>
            <a:r>
              <a:rPr/>
              <a:t>plotly.figure_factory</a:t>
            </a:r>
          </a:p>
          <a:p>
            <a:pPr lvl="1"/>
            <a:r>
              <a:rPr/>
              <a:t>plotly.io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Soyons honnêtes : plus laborieux que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Pas mal d’opérations vraiment </a:t>
            </a:r>
            <a:r>
              <a:rPr b="1"/>
              <a:t>statistiques</a:t>
            </a:r>
            <a:r>
              <a:rPr/>
              <a:t> sont plus laborieuses en Python qu’en R.</a:t>
            </a:r>
          </a:p>
          <a:p>
            <a:pPr lvl="0" indent="0" marL="0">
              <a:buNone/>
            </a:pPr>
            <a:r>
              <a:rPr/>
              <a:t>Pourquoi ?</a:t>
            </a:r>
          </a:p>
          <a:p>
            <a:pPr lvl="0"/>
            <a:r>
              <a:rPr/>
              <a:t>Moins de communautés “statistiques”</a:t>
            </a:r>
          </a:p>
          <a:p>
            <a:pPr lvl="0"/>
            <a:r>
              <a:rPr/>
              <a:t>Orientation plus “prédiction” que “description”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Statistiques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statistiques univariées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Les indicateurs sont facilement calculables avec Pandas</a:t>
            </a:r>
          </a:p>
          <a:p>
            <a:pPr lvl="0"/>
            <a:r>
              <a:rPr/>
              <a:t>Les tris à plat sont faciles à faire aussi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statistiques bivariées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Calculer une corrélation linéaire</a:t>
            </a:r>
          </a:p>
          <a:p>
            <a:pPr lvl="1"/>
            <a:r>
              <a:rPr/>
              <a:t>Pandas méthode </a:t>
            </a:r>
            <a:r>
              <a:rPr>
                <a:latin typeface="Courier"/>
              </a:rPr>
              <a:t>.corr</a:t>
            </a:r>
          </a:p>
          <a:p>
            <a:pPr lvl="1"/>
            <a:r>
              <a:rPr/>
              <a:t>Scipy </a:t>
            </a:r>
            <a:r>
              <a:rPr>
                <a:latin typeface="Courier"/>
              </a:rPr>
              <a:t>scipy.stats.pearsonr</a:t>
            </a:r>
          </a:p>
          <a:p>
            <a:pPr lvl="0"/>
            <a:r>
              <a:rPr/>
              <a:t>Calculer une ANOVA</a:t>
            </a:r>
          </a:p>
          <a:p>
            <a:pPr lvl="1"/>
            <a:r>
              <a:rPr/>
              <a:t>Scipy </a:t>
            </a:r>
            <a:r>
              <a:rPr>
                <a:latin typeface="Courier"/>
              </a:rPr>
              <a:t>scipy.statsf_oneway</a:t>
            </a:r>
          </a:p>
          <a:p>
            <a:pPr lvl="1"/>
            <a:r>
              <a:rPr/>
              <a:t>Pingouin </a:t>
            </a:r>
            <a:r>
              <a:rPr>
                <a:latin typeface="Courier"/>
              </a:rPr>
              <a:t>pingouin.anova</a:t>
            </a:r>
          </a:p>
          <a:p>
            <a:pPr lvl="0"/>
            <a:r>
              <a:rPr/>
              <a:t>Faire un tableau croisé</a:t>
            </a:r>
          </a:p>
          <a:p>
            <a:pPr lvl="1"/>
            <a:r>
              <a:rPr/>
              <a:t>Pandas méthode </a:t>
            </a:r>
            <a:r>
              <a:rPr>
                <a:latin typeface="Courier"/>
              </a:rPr>
              <a:t>.crosstab</a:t>
            </a:r>
          </a:p>
          <a:p>
            <a:pPr lvl="1"/>
            <a:r>
              <a:rPr/>
              <a:t>Test Scipy </a:t>
            </a:r>
            <a:r>
              <a:rPr>
                <a:latin typeface="Courier"/>
              </a:rPr>
              <a:t>scipy.stats.chi2_contingency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Manipuler des tableaux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Possibilité de construire ses tableaux</a:t>
            </a:r>
          </a:p>
          <a:p>
            <a:pPr lvl="0"/>
            <a:r>
              <a:rPr/>
              <a:t>Puis les combiner</a:t>
            </a:r>
          </a:p>
          <a:p>
            <a:pPr lvl="0"/>
            <a:r>
              <a:rPr/>
              <a:t>Exemple avec la méthode </a:t>
            </a:r>
            <a:r>
              <a:rPr>
                <a:latin typeface="Courier"/>
              </a:rPr>
              <a:t>pandas.concat</a:t>
            </a:r>
          </a:p>
          <a:p>
            <a:pPr lvl="0"/>
            <a:r>
              <a:rPr/>
              <a:t>Manque encore quelques outils (exemple de </a:t>
            </a:r>
            <a:r>
              <a:rPr>
                <a:latin typeface="Courier"/>
              </a:rPr>
              <a:t>PySHS</a:t>
            </a:r>
            <a:r>
              <a:rPr/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Statistiques avancées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Une diversité de traitements spécialisés</a:t>
            </a:r>
          </a:p>
          <a:p>
            <a:pPr lvl="0"/>
            <a:r>
              <a:rPr/>
              <a:t>Modélisation</a:t>
            </a:r>
          </a:p>
          <a:p>
            <a:pPr lvl="1"/>
            <a:r>
              <a:rPr/>
              <a:t>Régression linéaire, logistique, …</a:t>
            </a:r>
          </a:p>
          <a:p>
            <a:pPr lvl="0"/>
            <a:r>
              <a:rPr/>
              <a:t>Exploration</a:t>
            </a:r>
          </a:p>
          <a:p>
            <a:pPr lvl="1"/>
            <a:r>
              <a:rPr/>
              <a:t>ACP, ACM, …</a:t>
            </a:r>
          </a:p>
          <a:p>
            <a:pPr lvl="0"/>
            <a:r>
              <a:rPr/>
              <a:t>Classification</a:t>
            </a:r>
          </a:p>
          <a:p>
            <a:pPr lvl="1"/>
            <a:r>
              <a:rPr/>
              <a:t>KNN, …</a:t>
            </a:r>
          </a:p>
          <a:p>
            <a:pPr lvl="0" indent="0" marL="0">
              <a:buNone/>
            </a:pPr>
            <a:r>
              <a:rPr/>
              <a:t>Trouver la bonne bibliothèque pour faire le traitement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Régression logistique binomiale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Rappel : une régression logistique = modélisation d’une variable binaire où on régresse une fonction spécifique (la fonction logit) de la probabilité de la variable d’avoir les valeurs 1/0 comme une combinaison linéaire des variables indépendantes</a:t>
            </a:r>
          </a:p>
          <a:p>
            <a:pPr lvl="0" indent="0" marL="0">
              <a:buNone/>
            </a:pPr>
            <a:r>
              <a:rPr/>
              <a:t>il faut donc :</a:t>
            </a:r>
          </a:p>
          <a:p>
            <a:pPr lvl="0"/>
            <a:r>
              <a:rPr/>
              <a:t>une variable binaire</a:t>
            </a:r>
          </a:p>
          <a:p>
            <a:pPr lvl="0"/>
            <a:r>
              <a:rPr/>
              <a:t>des variables indépendantes catégorielles ou continues</a:t>
            </a:r>
          </a:p>
          <a:p>
            <a:pPr lvl="0"/>
            <a:r>
              <a:rPr/>
              <a:t>une fonction pour calculer les paramètres</a:t>
            </a:r>
          </a:p>
          <a:p>
            <a:pPr lvl="0"/>
            <a:r>
              <a:rPr/>
              <a:t>Les mettre en forme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pour les SHS</dc:title>
  <dc:creator>Émilien Schultz</dc:creator>
  <cp:keywords/>
  <dcterms:created xsi:type="dcterms:W3CDTF">2024-05-28T05:36:03Z</dcterms:created>
  <dcterms:modified xsi:type="dcterms:W3CDTF">2024-05-28T05:36:03Z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2024-05-28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Moment 5 : Statistiques et visualisations</vt:lpwstr>
  </property>
  <property fmtid="{D5CDD505-2E9C-101B-9397-08002B2CF9AE}" pid="11" name="toc-title">
    <vt:lpwstr>Table of contents</vt:lpwstr>
  </property>
</Properties>
</file>