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dimrehurek.com/gensim/models/word2vec.html" TargetMode="External" /><Relationship Id="rId3" Type="http://schemas.openxmlformats.org/officeDocument/2006/relationships/hyperlink" Target="https://fasttext.cc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pacy.io/models/fr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rchade/GLiNER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artengr.github.io/BERTopic/index.html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ds.linogaliana.fr/content/NLP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membert-model.fr/" TargetMode="External" /><Relationship Id="rId3" Type="http://schemas.openxmlformats.org/officeDocument/2006/relationships/hyperlink" Target="https://huggingface.co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Moment 6 - Notions de NLP</a:t>
            </a:r>
            <a:br/>
            <a:br/>
            <a:r>
              <a:rPr/>
              <a:t>Émilien Schultz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Histoire …</a:t>
            </a:r>
          </a:p>
        </p:txBody>
      </p:sp>
      <p:pic>
        <p:nvPicPr>
          <p:cNvPr descr="img/model_histo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https://blog.dataiku.com/nlp-metamorphosis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Attention, ça peut être lourd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modèles de grande taille</a:t>
            </a:r>
          </a:p>
          <a:p>
            <a:pPr lvl="0"/>
            <a:r>
              <a:rPr/>
              <a:t>Certains peuvent nécessiter des GPU</a:t>
            </a:r>
          </a:p>
          <a:p>
            <a:pPr lvl="0"/>
            <a:r>
              <a:rPr/>
              <a:t>Penser à utiliser des services dédiés si nécessaires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Préparer les textes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Plusieurs manières de faire (plus ou moins automatisée)</a:t>
            </a:r>
          </a:p>
          <a:p>
            <a:pPr lvl="0"/>
            <a:r>
              <a:rPr/>
              <a:t>tokenisation</a:t>
            </a:r>
          </a:p>
          <a:p>
            <a:pPr lvl="0"/>
            <a:r>
              <a:rPr/>
              <a:t>suppression des mots vides</a:t>
            </a:r>
          </a:p>
          <a:p>
            <a:pPr lvl="0"/>
            <a:r>
              <a:rPr/>
              <a:t>lemmatisation</a:t>
            </a:r>
          </a:p>
          <a:p>
            <a:pPr lvl="0" indent="0" marL="0">
              <a:buNone/>
            </a:pPr>
            <a:r>
              <a:rPr/>
              <a:t>Pour de nombreux besoins spécifiques, intéressant de maîtriser les manipulations de bas niveaux</a:t>
            </a:r>
          </a:p>
          <a:p>
            <a:pPr lvl="0"/>
            <a:r>
              <a:rPr/>
              <a:t>Par ex, remplacer certains noms composés par des tokens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bibliothèques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Avant, </a:t>
            </a:r>
            <a:r>
              <a:rPr>
                <a:latin typeface="Courier"/>
              </a:rPr>
              <a:t>NLTK</a:t>
            </a:r>
          </a:p>
          <a:p>
            <a:pPr lvl="0"/>
            <a:r>
              <a:rPr/>
              <a:t>Le plus pratique : </a:t>
            </a:r>
            <a:r>
              <a:rPr>
                <a:latin typeface="Courier"/>
              </a:rPr>
              <a:t>SpaCy</a:t>
            </a:r>
          </a:p>
          <a:p>
            <a:pPr lvl="0"/>
            <a:r>
              <a:rPr/>
              <a:t>Faire du ML avec </a:t>
            </a:r>
            <a:r>
              <a:rPr>
                <a:latin typeface="Courier"/>
              </a:rPr>
              <a:t>Scikit-learn</a:t>
            </a:r>
          </a:p>
          <a:p>
            <a:pPr lvl="0"/>
            <a:r>
              <a:rPr/>
              <a:t>Utiliser directement des modèles de HuggingFace avec </a:t>
            </a:r>
            <a:r>
              <a:rPr>
                <a:latin typeface="Courier"/>
              </a:rPr>
              <a:t>Transformers</a:t>
            </a:r>
          </a:p>
          <a:p>
            <a:pPr lvl="0"/>
            <a:r>
              <a:rPr/>
              <a:t>Ou des bibliothèques construites dessus …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0 : les expressions régulières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bibliothèque </a:t>
            </a:r>
            <a:r>
              <a:rPr>
                <a:latin typeface="Courier"/>
              </a:rPr>
              <a:t>re</a:t>
            </a:r>
            <a:r>
              <a:rPr/>
              <a:t> ou </a:t>
            </a:r>
            <a:r>
              <a:rPr>
                <a:latin typeface="Courier"/>
              </a:rPr>
              <a:t>regex</a:t>
            </a:r>
          </a:p>
          <a:p>
            <a:pPr lvl="0"/>
            <a:r>
              <a:rPr/>
              <a:t>un ensemble d’opérateurs pour construire des masques</a:t>
            </a:r>
          </a:p>
          <a:p>
            <a:pPr lvl="1"/>
            <a:r>
              <a:rPr>
                <a:latin typeface="Courier"/>
              </a:rPr>
              <a:t>\w</a:t>
            </a:r>
            <a:r>
              <a:rPr/>
              <a:t> pour un mot</a:t>
            </a:r>
          </a:p>
          <a:p>
            <a:pPr lvl="1"/>
            <a:r>
              <a:rPr>
                <a:latin typeface="Courier"/>
              </a:rPr>
              <a:t>*</a:t>
            </a:r>
            <a:r>
              <a:rPr/>
              <a:t> pour n’importe quel caractère…</a:t>
            </a:r>
          </a:p>
          <a:p>
            <a:pPr lvl="1"/>
            <a:r>
              <a:rPr/>
              <a:t>https://www.w3schools.com/python/python_regex.asp</a:t>
            </a:r>
          </a:p>
          <a:p>
            <a:pPr lvl="0"/>
            <a:r>
              <a:rPr/>
              <a:t>différentes fonctions pour chercher :</a:t>
            </a:r>
          </a:p>
          <a:p>
            <a:pPr lvl="1"/>
            <a:r>
              <a:rPr/>
              <a:t>le premier</a:t>
            </a:r>
          </a:p>
          <a:p>
            <a:pPr lvl="1"/>
            <a:r>
              <a:rPr/>
              <a:t>tous</a:t>
            </a:r>
          </a:p>
          <a:p>
            <a:pPr lvl="1"/>
            <a:r>
              <a:rPr/>
              <a:t>remplacer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1A : construire un Document-Term Matrice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Passer un texte en vecteur</a:t>
            </a:r>
          </a:p>
          <a:p>
            <a:pPr lvl="0"/>
            <a:r>
              <a:rPr/>
              <a:t>Prendre chaque document</a:t>
            </a:r>
          </a:p>
          <a:p>
            <a:pPr lvl="0"/>
            <a:r>
              <a:rPr/>
              <a:t>Réduire à un sac de mots</a:t>
            </a:r>
          </a:p>
          <a:p>
            <a:pPr lvl="0"/>
            <a:r>
              <a:rPr/>
              <a:t>Construire une matrice textes - mots</a:t>
            </a:r>
          </a:p>
          <a:p>
            <a:pPr lvl="0"/>
            <a:r>
              <a:rPr>
                <a:latin typeface="Courier"/>
              </a:rPr>
              <a:t>Scikit-learn</a:t>
            </a:r>
            <a:r>
              <a:rPr/>
              <a:t> avec </a:t>
            </a:r>
            <a:r>
              <a:rPr>
                <a:latin typeface="Courier"/>
              </a:rPr>
              <a:t>CountVectorizer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1B : transformation TF-IDF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Term Frequency-Inverse Document Frequency</a:t>
                </a:r>
              </a:p>
              <a:p>
                <a:pPr lvl="0"/>
                <a:r>
                  <a:rPr/>
                  <a:t>Amélioration du DTM</a:t>
                </a:r>
              </a:p>
              <a:p>
                <a:pPr lvl="0"/>
                <a:r>
                  <a:rPr/>
                  <a:t>Approche souvent utilisée pour mettre en valeur les mots les plus spécifiques</a:t>
                </a:r>
              </a:p>
              <a:p>
                <a:pPr lvl="0"/>
                <a:r>
                  <a:rPr>
                    <a:latin typeface="Courier"/>
                  </a:rPr>
                  <a:t>Scikit-learn</a:t>
                </a:r>
                <a:r>
                  <a:rPr/>
                  <a:t> a </a:t>
                </a:r>
                <a:r>
                  <a:rPr>
                    <a:latin typeface="Courier"/>
                  </a:rPr>
                  <a:t>TfidfVectorizer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TF-IDF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f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t>d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sty m:val="p"/>
                        </m:rPr>
                        <m:t>log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sSub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df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Et ensuite, facile de faire une classification par exemple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2 : plongement (Word2Vec, Fasttext, GloVe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Principe : créer une représentation vectorielle dense des mots sur la base d’un corpus</a:t>
            </a:r>
          </a:p>
          <a:p>
            <a:pPr lvl="1"/>
            <a:r>
              <a:rPr/>
              <a:t>Modèle entraîné à prédire les mots proches</a:t>
            </a:r>
          </a:p>
          <a:p>
            <a:pPr lvl="1"/>
            <a:r>
              <a:rPr/>
              <a:t>On garde la représentation numérique</a:t>
            </a:r>
          </a:p>
          <a:p>
            <a:pPr lvl="0"/>
            <a:r>
              <a:rPr/>
              <a:t>Des modèles pré-entraînés / entrainables</a:t>
            </a:r>
          </a:p>
          <a:p>
            <a:pPr lvl="1"/>
            <a:r>
              <a:rPr>
                <a:hlinkClick r:id="rId2"/>
              </a:rPr>
              <a:t>Word2vec</a:t>
            </a:r>
          </a:p>
          <a:p>
            <a:pPr lvl="1"/>
            <a:r>
              <a:rPr>
                <a:hlinkClick r:id="rId3"/>
              </a:rPr>
              <a:t>Fasttext</a:t>
            </a:r>
          </a:p>
          <a:p>
            <a:pPr lvl="0" indent="0" marL="0">
              <a:buNone/>
            </a:pPr>
            <a:r>
              <a:rPr/>
              <a:t>Non contextuel : </a:t>
            </a:r>
            <a:r>
              <a:rPr i="1"/>
              <a:t>L’embedding (la représentation vectorielle) de chaque document correspond à la moyenne des word-embeddings des mots qui le composent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3A : Name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SpaCy</a:t>
            </a:r>
            <a:r>
              <a:rPr/>
              <a:t> a des modèles entraînés pour les NER</a:t>
            </a:r>
          </a:p>
          <a:p>
            <a:pPr lvl="0"/>
            <a:r>
              <a:rPr/>
              <a:t>Par exemple pour le français, </a:t>
            </a:r>
            <a:r>
              <a:rPr>
                <a:hlinkClick r:id="rId2"/>
              </a:rPr>
              <a:t>plusieurs modèles sont disponibles</a:t>
            </a:r>
          </a:p>
          <a:p>
            <a:pPr lvl="1"/>
            <a:r>
              <a:rPr/>
              <a:t>Avec des architectures différentes</a:t>
            </a:r>
          </a:p>
          <a:p>
            <a:pPr lvl="0"/>
            <a:r>
              <a:rPr/>
              <a:t>Une bibliothèque qui donne un framework commun.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Natural Language Processing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3B : allons plus loin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Limites avec les modèles existant : existe-t-il des stratégies plus récentes ?</a:t>
            </a:r>
          </a:p>
          <a:p>
            <a:pPr lvl="0"/>
            <a:r>
              <a:rPr/>
              <a:t>Utilsons le modèle </a:t>
            </a:r>
            <a:r>
              <a:rPr>
                <a:hlinkClick r:id="rId2"/>
              </a:rPr>
              <a:t>GliNER disponible sur HuggingFace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gliner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4 : 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Différentes stratégies pour identifier des thématiques</a:t>
            </a:r>
          </a:p>
          <a:p>
            <a:pPr lvl="1"/>
            <a:r>
              <a:rPr/>
              <a:t>préhistoire : LDA</a:t>
            </a:r>
          </a:p>
          <a:p>
            <a:pPr lvl="1"/>
            <a:r>
              <a:rPr/>
              <a:t>pipelines comme </a:t>
            </a:r>
            <a:r>
              <a:rPr>
                <a:hlinkClick r:id="rId2"/>
              </a:rPr>
              <a:t>BERTOPIC</a:t>
            </a:r>
          </a:p>
          <a:p>
            <a:pPr lvl="0"/>
            <a:r>
              <a:rPr/>
              <a:t>Un enchaînement de transformations</a:t>
            </a:r>
          </a:p>
          <a:p>
            <a:pPr lvl="1"/>
            <a:r>
              <a:rPr/>
              <a:t>représentation</a:t>
            </a:r>
          </a:p>
          <a:p>
            <a:pPr lvl="1"/>
            <a:r>
              <a:rPr/>
              <a:t>réduction de dimensionalité</a:t>
            </a:r>
          </a:p>
          <a:p>
            <a:pPr lvl="1"/>
            <a:r>
              <a:rPr/>
              <a:t>classification</a:t>
            </a:r>
          </a:p>
          <a:p>
            <a:pPr lvl="1"/>
            <a:r>
              <a:rPr/>
              <a:t>synthèse</a:t>
            </a:r>
          </a:p>
          <a:p>
            <a:pPr lvl="0"/>
            <a:r>
              <a:rPr/>
              <a:t>A la main ou intégré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aller plus loin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le cours de Lino Galliana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grande famille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ensemble de techniques</a:t>
            </a:r>
          </a:p>
          <a:p>
            <a:pPr lvl="0"/>
            <a:r>
              <a:rPr b="1"/>
              <a:t>Lexicométrie</a:t>
            </a:r>
            <a:r>
              <a:rPr/>
              <a:t> (compter des mots)</a:t>
            </a:r>
          </a:p>
          <a:p>
            <a:pPr lvl="1"/>
            <a:r>
              <a:rPr/>
              <a:t>un peu </a:t>
            </a:r>
            <a:r>
              <a:rPr i="1"/>
              <a:t>old school</a:t>
            </a:r>
          </a:p>
          <a:p>
            <a:pPr lvl="0"/>
            <a:r>
              <a:rPr b="1"/>
              <a:t>Machine Learning</a:t>
            </a:r>
            <a:r>
              <a:rPr/>
              <a:t> sur données textuelles vectorisées</a:t>
            </a:r>
          </a:p>
          <a:p>
            <a:pPr lvl="0"/>
            <a:r>
              <a:rPr/>
              <a:t>Évolution vers les </a:t>
            </a:r>
            <a:r>
              <a:rPr b="1"/>
              <a:t>modèles de langage</a:t>
            </a:r>
          </a:p>
          <a:p>
            <a:pPr lvl="1"/>
            <a:r>
              <a:rPr/>
              <a:t>Approches potentiellement plus proche du langage naturel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Intérêt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 vous avez du texte</a:t>
            </a:r>
          </a:p>
          <a:p>
            <a:pPr lvl="0"/>
            <a:r>
              <a:rPr/>
              <a:t>se familiariser à des données peu structurées</a:t>
            </a:r>
          </a:p>
          <a:p>
            <a:pPr lvl="0"/>
            <a:r>
              <a:rPr/>
              <a:t>faire le lien avec les modèles fondationnels</a:t>
            </a:r>
          </a:p>
          <a:p>
            <a:pPr lvl="0" indent="0" marL="0">
              <a:buNone/>
            </a:pPr>
            <a:r>
              <a:rPr/>
              <a:t>Une introduction : un domaine très large, avec de nombreuses spécialités, ses multiples outils, ses controverses 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 de départ : du 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ensemble de caractères regroupés suivant des règles plus ou moins explicites dans une structure</a:t>
            </a:r>
          </a:p>
          <a:p>
            <a:pPr lvl="1"/>
            <a:r>
              <a:rPr/>
              <a:t>Avec des fautes, des problèmes d’OCRisation, etc.</a:t>
            </a:r>
          </a:p>
          <a:p>
            <a:pPr lvl="0"/>
            <a:r>
              <a:rPr/>
              <a:t>Différents de niveaux de lecture :</a:t>
            </a:r>
          </a:p>
          <a:p>
            <a:pPr lvl="1"/>
            <a:r>
              <a:rPr/>
              <a:t>Paragraphe</a:t>
            </a:r>
          </a:p>
          <a:p>
            <a:pPr lvl="1"/>
            <a:r>
              <a:rPr/>
              <a:t>Phrase</a:t>
            </a:r>
          </a:p>
          <a:p>
            <a:pPr lvl="1"/>
            <a:r>
              <a:rPr/>
              <a:t>Mot</a:t>
            </a:r>
          </a:p>
          <a:p>
            <a:pPr lvl="1"/>
            <a:r>
              <a:rPr/>
              <a:t>Token …</a:t>
            </a:r>
          </a:p>
          <a:p>
            <a:pPr lvl="0"/>
            <a:r>
              <a:rPr/>
              <a:t>(+ enjeux de spatialisation dans un document / photo)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 tâches différentes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Classifier des textes</a:t>
            </a:r>
          </a:p>
          <a:p>
            <a:pPr lvl="1"/>
            <a:r>
              <a:rPr/>
              <a:t>Faire des groupes</a:t>
            </a:r>
          </a:p>
          <a:p>
            <a:pPr lvl="1"/>
            <a:r>
              <a:rPr/>
              <a:t>Retrouver des éléments</a:t>
            </a:r>
          </a:p>
          <a:p>
            <a:pPr lvl="0"/>
            <a:r>
              <a:rPr/>
              <a:t>Identifier des éléments spécifiques</a:t>
            </a:r>
          </a:p>
          <a:p>
            <a:pPr lvl="1"/>
            <a:r>
              <a:rPr/>
              <a:t>Name Entity Recognition</a:t>
            </a:r>
          </a:p>
          <a:p>
            <a:pPr lvl="0"/>
            <a:r>
              <a:rPr/>
              <a:t>Générer des textes</a:t>
            </a:r>
          </a:p>
          <a:p>
            <a:pPr lvl="0" indent="0" marL="0">
              <a:buNone/>
            </a:pPr>
            <a:r>
              <a:rPr/>
              <a:t>Pour cela, il faut passer d’un texte à une représentation numérique.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Passage clé : représenter un 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 la présence de certains mots</a:t>
            </a:r>
          </a:p>
          <a:p>
            <a:pPr lvl="1"/>
            <a:r>
              <a:rPr/>
              <a:t>Approches par dictionnaires</a:t>
            </a:r>
          </a:p>
          <a:p>
            <a:pPr lvl="1"/>
            <a:r>
              <a:rPr/>
              <a:t>Ou par motifs : expressions régulières</a:t>
            </a:r>
          </a:p>
          <a:p>
            <a:pPr lvl="0"/>
            <a:r>
              <a:rPr/>
              <a:t>Par l’ensemble des mots</a:t>
            </a:r>
          </a:p>
          <a:p>
            <a:pPr lvl="1"/>
            <a:r>
              <a:rPr/>
              <a:t>Approches par </a:t>
            </a:r>
            <a:r>
              <a:rPr i="1"/>
              <a:t>sacs de mots</a:t>
            </a:r>
          </a:p>
          <a:p>
            <a:pPr lvl="1"/>
            <a:r>
              <a:rPr/>
              <a:t>méthodes spécifiques : TF/IDF</a:t>
            </a:r>
          </a:p>
          <a:p>
            <a:pPr lvl="0"/>
            <a:r>
              <a:rPr/>
              <a:t>Par encodage de la structure</a:t>
            </a:r>
          </a:p>
          <a:p>
            <a:pPr lvl="1"/>
            <a:r>
              <a:rPr/>
              <a:t>Approches par plongement (embeddings)</a:t>
            </a:r>
          </a:p>
          <a:p>
            <a:pPr lvl="1"/>
            <a:r>
              <a:rPr/>
              <a:t>+- contextuel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 des modèles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Outils pré-entrainés permettant la prédiction</a:t>
            </a:r>
          </a:p>
          <a:p>
            <a:pPr lvl="1"/>
            <a:r>
              <a:rPr/>
              <a:t>Importance du corpus d’entrainement</a:t>
            </a:r>
          </a:p>
          <a:p>
            <a:pPr lvl="1"/>
            <a:r>
              <a:rPr/>
              <a:t>Spécifiques à la langue / type de textes</a:t>
            </a:r>
          </a:p>
          <a:p>
            <a:pPr lvl="0"/>
            <a:r>
              <a:rPr/>
              <a:t>Sur une diversité de tâches</a:t>
            </a:r>
          </a:p>
          <a:p>
            <a:pPr lvl="1"/>
            <a:r>
              <a:rPr/>
              <a:t>Prédire la nature des entités (POS)</a:t>
            </a:r>
          </a:p>
          <a:p>
            <a:pPr lvl="1"/>
            <a:r>
              <a:rPr/>
              <a:t>Prédire le prochain mot (BERT)</a:t>
            </a:r>
          </a:p>
          <a:p>
            <a:pPr lvl="1"/>
            <a:r>
              <a:rPr/>
              <a:t>Prédire une entité (NER …)</a:t>
            </a:r>
          </a:p>
          <a:p>
            <a:pPr lvl="0"/>
            <a:r>
              <a:rPr/>
              <a:t>Dépendent de plusieurs niveaux</a:t>
            </a:r>
          </a:p>
          <a:p>
            <a:pPr lvl="1"/>
            <a:r>
              <a:rPr/>
              <a:t>Tokenisation</a:t>
            </a:r>
          </a:p>
          <a:p>
            <a:pPr lvl="1"/>
            <a:r>
              <a:rPr/>
              <a:t>Entrainement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multitude de modèles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Transformers</a:t>
            </a:r>
          </a:p>
          <a:p>
            <a:pPr lvl="1"/>
            <a:r>
              <a:rPr/>
              <a:t>BERT</a:t>
            </a:r>
          </a:p>
          <a:p>
            <a:pPr lvl="2"/>
            <a:r>
              <a:rPr/>
              <a:t>pour le français </a:t>
            </a:r>
            <a:r>
              <a:rPr>
                <a:hlinkClick r:id="rId2"/>
              </a:rPr>
              <a:t>CamemBert</a:t>
            </a:r>
          </a:p>
          <a:p>
            <a:pPr lvl="0"/>
            <a:r>
              <a:rPr/>
              <a:t>Explosion des LLM</a:t>
            </a:r>
          </a:p>
          <a:p>
            <a:pPr lvl="1"/>
            <a:r>
              <a:rPr/>
              <a:t>Dépasse le NLP (par exemple, Whisper)</a:t>
            </a:r>
          </a:p>
          <a:p>
            <a:pPr lvl="1"/>
            <a:r>
              <a:rPr>
                <a:hlinkClick r:id="rId3"/>
              </a:rPr>
              <a:t>HuggingFace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dcterms:created xsi:type="dcterms:W3CDTF">2024-05-28T05:37:50Z</dcterms:created>
  <dcterms:modified xsi:type="dcterms:W3CDTF">2024-05-28T05:37:50Z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2024-06-28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Moment 6 - Notions de NLP</vt:lpwstr>
  </property>
  <property fmtid="{D5CDD505-2E9C-101B-9397-08002B2CF9AE}" pid="11" name="toc-title">
    <vt:lpwstr>Table of contents</vt:lpwstr>
  </property>
</Properties>
</file>