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65" r:id="rId3"/>
    <p:sldId id="307" r:id="rId4"/>
    <p:sldId id="308" r:id="rId5"/>
    <p:sldId id="313" r:id="rId6"/>
    <p:sldId id="315" r:id="rId7"/>
    <p:sldId id="363" r:id="rId8"/>
    <p:sldId id="319" r:id="rId9"/>
    <p:sldId id="321" r:id="rId10"/>
    <p:sldId id="359" r:id="rId11"/>
    <p:sldId id="360" r:id="rId12"/>
    <p:sldId id="361" r:id="rId13"/>
    <p:sldId id="354" r:id="rId14"/>
    <p:sldId id="309" r:id="rId15"/>
    <p:sldId id="323" r:id="rId16"/>
    <p:sldId id="325" r:id="rId17"/>
    <p:sldId id="328" r:id="rId18"/>
    <p:sldId id="327" r:id="rId19"/>
    <p:sldId id="330" r:id="rId20"/>
    <p:sldId id="310" r:id="rId21"/>
    <p:sldId id="346" r:id="rId22"/>
    <p:sldId id="348" r:id="rId23"/>
    <p:sldId id="334" r:id="rId24"/>
    <p:sldId id="336" r:id="rId25"/>
    <p:sldId id="338" r:id="rId26"/>
    <p:sldId id="340" r:id="rId27"/>
    <p:sldId id="364" r:id="rId28"/>
    <p:sldId id="311" r:id="rId29"/>
    <p:sldId id="342" r:id="rId30"/>
    <p:sldId id="344" r:id="rId31"/>
  </p:sldIdLst>
  <p:sldSz cx="6858000" cy="9906000" type="A4"/>
  <p:notesSz cx="6858000" cy="931386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3" autoAdjust="0"/>
    <p:restoredTop sz="94711" autoAdjust="0"/>
  </p:normalViewPr>
  <p:slideViewPr>
    <p:cSldViewPr snapToGrid="0">
      <p:cViewPr varScale="1">
        <p:scale>
          <a:sx n="75" d="100"/>
          <a:sy n="75" d="100"/>
        </p:scale>
        <p:origin x="-1590" y="-102"/>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01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35319D24-8CF0-4CD3-A0C9-EA9418044408}" type="datetimeFigureOut">
              <a:rPr lang="en-US" smtClean="0"/>
              <a:pPr/>
              <a:t>8/16/2018</a:t>
            </a:fld>
            <a:endParaRPr lang="en-US"/>
          </a:p>
        </p:txBody>
      </p:sp>
      <p:sp>
        <p:nvSpPr>
          <p:cNvPr id="4" name="Footer Placeholder 3"/>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980C6C55-BC1A-434C-ABE9-28A8074DE67C}" type="slidenum">
              <a:rPr lang="en-US" smtClean="0"/>
              <a:pPr/>
              <a:t>‹#›</a:t>
            </a:fld>
            <a:endParaRPr lang="en-US"/>
          </a:p>
        </p:txBody>
      </p:sp>
    </p:spTree>
    <p:extLst>
      <p:ext uri="{BB962C8B-B14F-4D97-AF65-F5344CB8AC3E}">
        <p14:creationId xmlns:p14="http://schemas.microsoft.com/office/powerpoint/2010/main" xmlns="" val="231098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2EB6BF2E-C332-4CDC-A20D-64D84608A92C}" type="datetimeFigureOut">
              <a:rPr lang="en-US" smtClean="0"/>
              <a:pPr/>
              <a:t>8/16/2018</a:t>
            </a:fld>
            <a:endParaRPr lang="en-US"/>
          </a:p>
        </p:txBody>
      </p:sp>
      <p:sp>
        <p:nvSpPr>
          <p:cNvPr id="4" name="Slide Image Placeholder 3"/>
          <p:cNvSpPr>
            <a:spLocks noGrp="1" noRot="1" noChangeAspect="1"/>
          </p:cNvSpPr>
          <p:nvPr>
            <p:ph type="sldImg" idx="2"/>
          </p:nvPr>
        </p:nvSpPr>
        <p:spPr>
          <a:xfrm>
            <a:off x="2341563" y="1163638"/>
            <a:ext cx="2174875"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13"/>
            <a:ext cx="5486400" cy="3668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6725"/>
          </a:xfrm>
          <a:prstGeom prst="rect">
            <a:avLst/>
          </a:prstGeom>
        </p:spPr>
        <p:txBody>
          <a:bodyPr vert="horz" lIns="91440" tIns="45720" rIns="91440" bIns="45720" rtlCol="0" anchor="b"/>
          <a:lstStyle>
            <a:lvl1pPr algn="r">
              <a:defRPr sz="1200"/>
            </a:lvl1pPr>
          </a:lstStyle>
          <a:p>
            <a:fld id="{33D69109-AED2-4671-9D1A-7282ED7FBDC5}" type="slidenum">
              <a:rPr lang="en-US" smtClean="0"/>
              <a:pPr/>
              <a:t>‹#›</a:t>
            </a:fld>
            <a:endParaRPr lang="en-US"/>
          </a:p>
        </p:txBody>
      </p:sp>
    </p:spTree>
    <p:extLst>
      <p:ext uri="{BB962C8B-B14F-4D97-AF65-F5344CB8AC3E}">
        <p14:creationId xmlns:p14="http://schemas.microsoft.com/office/powerpoint/2010/main" xmlns="" val="15249632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D69109-AED2-4671-9D1A-7282ED7FBDC5}" type="slidenum">
              <a:rPr lang="en-US" smtClean="0"/>
              <a:pPr/>
              <a:t>1</a:t>
            </a:fld>
            <a:endParaRPr lang="en-US"/>
          </a:p>
        </p:txBody>
      </p:sp>
    </p:spTree>
    <p:extLst>
      <p:ext uri="{BB962C8B-B14F-4D97-AF65-F5344CB8AC3E}">
        <p14:creationId xmlns:p14="http://schemas.microsoft.com/office/powerpoint/2010/main" xmlns="" val="362917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Box 7"/>
          <p:cNvSpPr txBox="1"/>
          <p:nvPr userDrawn="1"/>
        </p:nvSpPr>
        <p:spPr>
          <a:xfrm>
            <a:off x="1879599" y="9305880"/>
            <a:ext cx="3066819" cy="338554"/>
          </a:xfrm>
          <a:prstGeom prst="rect">
            <a:avLst/>
          </a:prstGeom>
          <a:noFill/>
        </p:spPr>
        <p:txBody>
          <a:bodyPr wrap="square" rtlCol="0">
            <a:spAutoFit/>
          </a:bodyPr>
          <a:lstStyle/>
          <a:p>
            <a:r>
              <a:rPr lang="en-US" sz="1600" smtClean="0">
                <a:latin typeface="Times New Roman" panose="02020603050405020304" pitchFamily="18" charset="0"/>
                <a:cs typeface="Times New Roman" panose="02020603050405020304" pitchFamily="18" charset="0"/>
              </a:rPr>
              <a:t>Version V01 </a:t>
            </a:r>
            <a:r>
              <a:rPr lang="en-US" sz="1600" err="1" smtClean="0">
                <a:latin typeface="Times New Roman" panose="02020603050405020304" pitchFamily="18" charset="0"/>
                <a:cs typeface="Times New Roman" panose="02020603050405020304" pitchFamily="18" charset="0"/>
              </a:rPr>
              <a:t>lập</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ngày</a:t>
            </a:r>
            <a:r>
              <a:rPr lang="en-US" sz="1600" smtClean="0">
                <a:latin typeface="Times New Roman" panose="02020603050405020304" pitchFamily="18" charset="0"/>
                <a:cs typeface="Times New Roman" panose="02020603050405020304" pitchFamily="18" charset="0"/>
              </a:rPr>
              <a:t> 07/08/2018</a:t>
            </a:r>
            <a:endParaRPr lang="vi-VN" sz="1600" smtClean="0">
              <a:latin typeface="Times New Roman" panose="02020603050405020304" pitchFamily="18" charset="0"/>
              <a:cs typeface="Times New Roman" panose="02020603050405020304" pitchFamily="18" charset="0"/>
            </a:endParaRPr>
          </a:p>
        </p:txBody>
      </p:sp>
      <p:sp>
        <p:nvSpPr>
          <p:cNvPr id="9" name="TextBox 8"/>
          <p:cNvSpPr txBox="1"/>
          <p:nvPr userDrawn="1"/>
        </p:nvSpPr>
        <p:spPr>
          <a:xfrm>
            <a:off x="1076482" y="3754552"/>
            <a:ext cx="4716533" cy="584775"/>
          </a:xfrm>
          <a:prstGeom prst="rect">
            <a:avLst/>
          </a:prstGeom>
          <a:noFill/>
        </p:spPr>
        <p:txBody>
          <a:bodyPr wrap="square" rtlCol="0">
            <a:spAutoFit/>
          </a:bodyPr>
          <a:lstStyle/>
          <a:p>
            <a:r>
              <a:rPr lang="en-US" sz="3200" b="1" smtClean="0">
                <a:latin typeface="Times New Roman" panose="02020603050405020304" pitchFamily="18" charset="0"/>
                <a:cs typeface="Times New Roman" panose="02020603050405020304" pitchFamily="18" charset="0"/>
              </a:rPr>
              <a:t>HƯỚNG DẪN SỬ DỤNG</a:t>
            </a:r>
            <a:endParaRPr lang="en-US" sz="3200" b="1"/>
          </a:p>
        </p:txBody>
      </p:sp>
      <p:sp>
        <p:nvSpPr>
          <p:cNvPr id="10" name="TextBox 9"/>
          <p:cNvSpPr txBox="1"/>
          <p:nvPr userDrawn="1"/>
        </p:nvSpPr>
        <p:spPr>
          <a:xfrm>
            <a:off x="1227217" y="4339327"/>
            <a:ext cx="4705194" cy="584775"/>
          </a:xfrm>
          <a:prstGeom prst="rect">
            <a:avLst/>
          </a:prstGeom>
          <a:noFill/>
        </p:spPr>
        <p:txBody>
          <a:bodyPr wrap="square" rtlCol="0">
            <a:spAutoFit/>
          </a:bodyPr>
          <a:lstStyle/>
          <a:p>
            <a:r>
              <a:rPr lang="en-US" sz="3200" b="1" i="1" err="1" smtClean="0">
                <a:solidFill>
                  <a:srgbClr val="0000FF"/>
                </a:solidFill>
                <a:latin typeface="Times New Roman" panose="02020603050405020304" pitchFamily="18" charset="0"/>
                <a:cs typeface="Times New Roman" panose="02020603050405020304" pitchFamily="18" charset="0"/>
              </a:rPr>
              <a:t>Máy</a:t>
            </a:r>
            <a:r>
              <a:rPr lang="en-US" sz="3200" b="1" i="1" smtClean="0">
                <a:solidFill>
                  <a:srgbClr val="0000FF"/>
                </a:solidFill>
                <a:latin typeface="Times New Roman" panose="02020603050405020304" pitchFamily="18" charset="0"/>
                <a:cs typeface="Times New Roman" panose="02020603050405020304" pitchFamily="18" charset="0"/>
              </a:rPr>
              <a:t> </a:t>
            </a:r>
            <a:r>
              <a:rPr lang="en-US" sz="3200" b="1" i="1" err="1" smtClean="0">
                <a:solidFill>
                  <a:srgbClr val="0000FF"/>
                </a:solidFill>
                <a:latin typeface="Times New Roman" panose="02020603050405020304" pitchFamily="18" charset="0"/>
                <a:cs typeface="Times New Roman" panose="02020603050405020304" pitchFamily="18" charset="0"/>
              </a:rPr>
              <a:t>hàn</a:t>
            </a:r>
            <a:r>
              <a:rPr lang="en-US" sz="3200" b="1" i="1" smtClean="0">
                <a:solidFill>
                  <a:srgbClr val="0000FF"/>
                </a:solidFill>
                <a:latin typeface="Times New Roman" panose="02020603050405020304" pitchFamily="18" charset="0"/>
                <a:cs typeface="Times New Roman" panose="02020603050405020304" pitchFamily="18" charset="0"/>
              </a:rPr>
              <a:t> </a:t>
            </a:r>
            <a:r>
              <a:rPr lang="en-US" sz="3200" b="1" i="1" err="1" smtClean="0">
                <a:solidFill>
                  <a:srgbClr val="0000FF"/>
                </a:solidFill>
                <a:latin typeface="Times New Roman" panose="02020603050405020304" pitchFamily="18" charset="0"/>
                <a:cs typeface="Times New Roman" panose="02020603050405020304" pitchFamily="18" charset="0"/>
              </a:rPr>
              <a:t>tự</a:t>
            </a:r>
            <a:r>
              <a:rPr lang="en-US" sz="3200" b="1" i="1" smtClean="0">
                <a:solidFill>
                  <a:srgbClr val="0000FF"/>
                </a:solidFill>
                <a:latin typeface="Times New Roman" panose="02020603050405020304" pitchFamily="18" charset="0"/>
                <a:cs typeface="Times New Roman" panose="02020603050405020304" pitchFamily="18" charset="0"/>
              </a:rPr>
              <a:t> </a:t>
            </a:r>
            <a:r>
              <a:rPr lang="en-US" sz="3200" b="1" i="1" err="1" smtClean="0">
                <a:solidFill>
                  <a:srgbClr val="0000FF"/>
                </a:solidFill>
                <a:latin typeface="Times New Roman" panose="02020603050405020304" pitchFamily="18" charset="0"/>
                <a:cs typeface="Times New Roman" panose="02020603050405020304" pitchFamily="18" charset="0"/>
              </a:rPr>
              <a:t>động</a:t>
            </a:r>
            <a:r>
              <a:rPr lang="en-US" sz="3200" b="1" i="1" smtClean="0">
                <a:solidFill>
                  <a:srgbClr val="0000FF"/>
                </a:solidFill>
                <a:latin typeface="Times New Roman" panose="02020603050405020304" pitchFamily="18" charset="0"/>
                <a:cs typeface="Times New Roman" panose="02020603050405020304" pitchFamily="18" charset="0"/>
              </a:rPr>
              <a:t> motor</a:t>
            </a:r>
            <a:endParaRPr lang="en-US" sz="3200" b="1" i="1">
              <a:solidFill>
                <a:srgbClr val="0000FF"/>
              </a:solidFill>
            </a:endParaRPr>
          </a:p>
        </p:txBody>
      </p:sp>
      <p:sp>
        <p:nvSpPr>
          <p:cNvPr id="11" name="TextBox 10"/>
          <p:cNvSpPr txBox="1"/>
          <p:nvPr userDrawn="1"/>
        </p:nvSpPr>
        <p:spPr>
          <a:xfrm>
            <a:off x="2286633" y="5039484"/>
            <a:ext cx="2117797" cy="461665"/>
          </a:xfrm>
          <a:prstGeom prst="rect">
            <a:avLst/>
          </a:prstGeom>
          <a:noFill/>
        </p:spPr>
        <p:txBody>
          <a:bodyPr wrap="square" rtlCol="0">
            <a:spAutoFit/>
          </a:bodyPr>
          <a:lstStyle/>
          <a:p>
            <a:r>
              <a:rPr lang="en-US" sz="2400" smtClean="0">
                <a:latin typeface="MS Gothic" panose="020B0609070205080204" pitchFamily="49" charset="-128"/>
                <a:ea typeface="MS Gothic" panose="020B0609070205080204" pitchFamily="49" charset="-128"/>
              </a:rPr>
              <a:t>QM4-3478-A01</a:t>
            </a:r>
            <a:endParaRPr lang="en-US" sz="2400">
              <a:latin typeface="MS Gothic" panose="020B0609070205080204" pitchFamily="49" charset="-128"/>
              <a:ea typeface="MS Gothic" panose="020B0609070205080204" pitchFamily="49" charset="-128"/>
            </a:endParaRPr>
          </a:p>
        </p:txBody>
      </p:sp>
      <p:sp>
        <p:nvSpPr>
          <p:cNvPr id="12" name="Rectangle 11"/>
          <p:cNvSpPr/>
          <p:nvPr userDrawn="1"/>
        </p:nvSpPr>
        <p:spPr>
          <a:xfrm>
            <a:off x="190500" y="133350"/>
            <a:ext cx="6457950" cy="9592126"/>
          </a:xfrm>
          <a:prstGeom prst="rect">
            <a:avLst/>
          </a:prstGeom>
          <a:noFill/>
          <a:ln w="82550" cmpd="thickThi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98995" y="213102"/>
            <a:ext cx="3924071" cy="646331"/>
          </a:xfrm>
          <a:prstGeom prst="rect">
            <a:avLst/>
          </a:prstGeom>
          <a:noFill/>
        </p:spPr>
        <p:txBody>
          <a:bodyPr wrap="square" rtlCol="0">
            <a:spAutoFit/>
          </a:bodyPr>
          <a:lstStyle/>
          <a:p>
            <a:pPr algn="ctr"/>
            <a:r>
              <a:rPr lang="en-US" err="1" smtClean="0">
                <a:latin typeface="Times New Roman" panose="02020603050405020304" pitchFamily="18" charset="0"/>
                <a:cs typeface="Times New Roman" panose="02020603050405020304" pitchFamily="18" charset="0"/>
              </a:rPr>
              <a:t>Phòng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động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(AED)</a:t>
            </a:r>
            <a:endParaRPr lang="en-US">
              <a:latin typeface="Times New Roman" panose="02020603050405020304" pitchFamily="18" charset="0"/>
              <a:cs typeface="Times New Roman" panose="02020603050405020304" pitchFamily="18" charset="0"/>
            </a:endParaRPr>
          </a:p>
          <a:p>
            <a:pPr algn="ctr"/>
            <a:r>
              <a:rPr lang="en-US" err="1" smtClean="0">
                <a:latin typeface="Times New Roman" panose="02020603050405020304" pitchFamily="18" charset="0"/>
                <a:cs typeface="Times New Roman" panose="02020603050405020304" pitchFamily="18" charset="0"/>
              </a:rPr>
              <a:t>Công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ty</a:t>
            </a:r>
            <a:r>
              <a:rPr lang="en-US" smtClean="0">
                <a:latin typeface="Times New Roman" panose="02020603050405020304" pitchFamily="18" charset="0"/>
                <a:cs typeface="Times New Roman" panose="02020603050405020304" pitchFamily="18" charset="0"/>
              </a:rPr>
              <a:t> Canon Việt Nam</a:t>
            </a:r>
          </a:p>
        </p:txBody>
      </p:sp>
    </p:spTree>
    <p:extLst>
      <p:ext uri="{BB962C8B-B14F-4D97-AF65-F5344CB8AC3E}">
        <p14:creationId xmlns:p14="http://schemas.microsoft.com/office/powerpoint/2010/main" xmlns="" val="33515978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71488" y="527405"/>
            <a:ext cx="5915025" cy="191470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2637014"/>
            <a:ext cx="5915025" cy="6285266"/>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71488" y="9181397"/>
            <a:ext cx="1543050" cy="527403"/>
          </a:xfrm>
          <a:prstGeom prst="rect">
            <a:avLst/>
          </a:prstGeom>
        </p:spPr>
        <p:txBody>
          <a:bodyPr/>
          <a:lstStyle/>
          <a:p>
            <a:endParaRPr lang="vi-VN"/>
          </a:p>
        </p:txBody>
      </p:sp>
      <p:sp>
        <p:nvSpPr>
          <p:cNvPr id="5" name="Footer Placeholder 4"/>
          <p:cNvSpPr>
            <a:spLocks noGrp="1"/>
          </p:cNvSpPr>
          <p:nvPr>
            <p:ph type="ftr" sz="quarter" idx="11"/>
          </p:nvPr>
        </p:nvSpPr>
        <p:spPr>
          <a:xfrm>
            <a:off x="2271713" y="9181397"/>
            <a:ext cx="2314575" cy="527403"/>
          </a:xfrm>
          <a:prstGeom prst="rect">
            <a:avLst/>
          </a:prstGeom>
        </p:spPr>
        <p:txBody>
          <a:bodyPr/>
          <a:lstStyle/>
          <a:p>
            <a:endParaRPr lang="vi-VN"/>
          </a:p>
        </p:txBody>
      </p:sp>
      <p:sp>
        <p:nvSpPr>
          <p:cNvPr id="6" name="Slide Number Placeholder 5"/>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284045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71488" y="9181397"/>
            <a:ext cx="1543050" cy="527403"/>
          </a:xfrm>
          <a:prstGeom prst="rect">
            <a:avLst/>
          </a:prstGeom>
        </p:spPr>
        <p:txBody>
          <a:bodyPr/>
          <a:lstStyle/>
          <a:p>
            <a:endParaRPr lang="vi-VN"/>
          </a:p>
        </p:txBody>
      </p:sp>
      <p:sp>
        <p:nvSpPr>
          <p:cNvPr id="5" name="Footer Placeholder 4"/>
          <p:cNvSpPr>
            <a:spLocks noGrp="1"/>
          </p:cNvSpPr>
          <p:nvPr>
            <p:ph type="ftr" sz="quarter" idx="11"/>
          </p:nvPr>
        </p:nvSpPr>
        <p:spPr>
          <a:xfrm>
            <a:off x="2271713" y="9181397"/>
            <a:ext cx="2314575" cy="527403"/>
          </a:xfrm>
          <a:prstGeom prst="rect">
            <a:avLst/>
          </a:prstGeom>
        </p:spPr>
        <p:txBody>
          <a:bodyPr/>
          <a:lstStyle/>
          <a:p>
            <a:endParaRPr lang="vi-VN"/>
          </a:p>
        </p:txBody>
      </p:sp>
      <p:sp>
        <p:nvSpPr>
          <p:cNvPr id="6" name="Slide Number Placeholder 5"/>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85170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88" y="527405"/>
            <a:ext cx="5915025" cy="191470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71488" y="2637014"/>
            <a:ext cx="5915025" cy="628526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71488" y="9181397"/>
            <a:ext cx="1543050" cy="527403"/>
          </a:xfrm>
          <a:prstGeom prst="rect">
            <a:avLst/>
          </a:prstGeom>
        </p:spPr>
        <p:txBody>
          <a:bodyPr/>
          <a:lstStyle/>
          <a:p>
            <a:endParaRPr lang="vi-VN"/>
          </a:p>
        </p:txBody>
      </p:sp>
      <p:sp>
        <p:nvSpPr>
          <p:cNvPr id="5" name="Footer Placeholder 4"/>
          <p:cNvSpPr>
            <a:spLocks noGrp="1"/>
          </p:cNvSpPr>
          <p:nvPr>
            <p:ph type="ftr" sz="quarter" idx="11"/>
          </p:nvPr>
        </p:nvSpPr>
        <p:spPr>
          <a:xfrm>
            <a:off x="2271713" y="9181397"/>
            <a:ext cx="2314575" cy="527403"/>
          </a:xfrm>
          <a:prstGeom prst="rect">
            <a:avLst/>
          </a:prstGeom>
        </p:spPr>
        <p:txBody>
          <a:bodyPr/>
          <a:lstStyle/>
          <a:p>
            <a:endParaRPr lang="vi-VN"/>
          </a:p>
        </p:txBody>
      </p:sp>
      <p:sp>
        <p:nvSpPr>
          <p:cNvPr id="6" name="Slide Number Placeholder 5"/>
          <p:cNvSpPr>
            <a:spLocks noGrp="1"/>
          </p:cNvSpPr>
          <p:nvPr>
            <p:ph type="sldNum" sz="quarter" idx="12"/>
          </p:nvPr>
        </p:nvSpPr>
        <p:spPr>
          <a:xfrm>
            <a:off x="6391838" y="9467457"/>
            <a:ext cx="481660" cy="438543"/>
          </a:xfrm>
          <a:prstGeom prst="rect">
            <a:avLst/>
          </a:prstGeom>
        </p:spPr>
        <p:txBody>
          <a:bodyPr/>
          <a:lstStyle>
            <a:lvl1pPr>
              <a:defRPr sz="1200"/>
            </a:lvl1p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3086477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a:prstGeom prst="rect">
            <a:avLst/>
          </a:prstGeo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a:prstGeom prst="rect">
            <a:avLst/>
          </a:prstGeo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471488" y="9181397"/>
            <a:ext cx="1543050" cy="527403"/>
          </a:xfrm>
          <a:prstGeom prst="rect">
            <a:avLst/>
          </a:prstGeom>
        </p:spPr>
        <p:txBody>
          <a:bodyPr/>
          <a:lstStyle/>
          <a:p>
            <a:endParaRPr lang="vi-VN"/>
          </a:p>
        </p:txBody>
      </p:sp>
      <p:sp>
        <p:nvSpPr>
          <p:cNvPr id="5" name="Footer Placeholder 4"/>
          <p:cNvSpPr>
            <a:spLocks noGrp="1"/>
          </p:cNvSpPr>
          <p:nvPr>
            <p:ph type="ftr" sz="quarter" idx="11"/>
          </p:nvPr>
        </p:nvSpPr>
        <p:spPr>
          <a:xfrm>
            <a:off x="2271713" y="9181397"/>
            <a:ext cx="2314575" cy="527403"/>
          </a:xfrm>
          <a:prstGeom prst="rect">
            <a:avLst/>
          </a:prstGeom>
        </p:spPr>
        <p:txBody>
          <a:bodyPr/>
          <a:lstStyle/>
          <a:p>
            <a:endParaRPr lang="vi-VN"/>
          </a:p>
        </p:txBody>
      </p:sp>
      <p:sp>
        <p:nvSpPr>
          <p:cNvPr id="6" name="Slide Number Placeholder 5"/>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18677319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88" y="527405"/>
            <a:ext cx="5915025" cy="191470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71488" y="9181397"/>
            <a:ext cx="1543050" cy="527403"/>
          </a:xfrm>
          <a:prstGeom prst="rect">
            <a:avLst/>
          </a:prstGeom>
        </p:spPr>
        <p:txBody>
          <a:bodyPr/>
          <a:lstStyle/>
          <a:p>
            <a:endParaRPr lang="vi-VN"/>
          </a:p>
        </p:txBody>
      </p:sp>
      <p:sp>
        <p:nvSpPr>
          <p:cNvPr id="6" name="Footer Placeholder 5"/>
          <p:cNvSpPr>
            <a:spLocks noGrp="1"/>
          </p:cNvSpPr>
          <p:nvPr>
            <p:ph type="ftr" sz="quarter" idx="11"/>
          </p:nvPr>
        </p:nvSpPr>
        <p:spPr>
          <a:xfrm>
            <a:off x="2271713" y="9181397"/>
            <a:ext cx="2314575" cy="527403"/>
          </a:xfrm>
          <a:prstGeom prst="rect">
            <a:avLst/>
          </a:prstGeom>
        </p:spPr>
        <p:txBody>
          <a:bodyPr/>
          <a:lstStyle/>
          <a:p>
            <a:endParaRPr lang="vi-VN"/>
          </a:p>
        </p:txBody>
      </p:sp>
      <p:sp>
        <p:nvSpPr>
          <p:cNvPr id="7" name="Slide Number Placeholder 6"/>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36114904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71488" y="9181397"/>
            <a:ext cx="1543050" cy="527403"/>
          </a:xfrm>
          <a:prstGeom prst="rect">
            <a:avLst/>
          </a:prstGeom>
        </p:spPr>
        <p:txBody>
          <a:bodyPr/>
          <a:lstStyle/>
          <a:p>
            <a:endParaRPr lang="vi-VN"/>
          </a:p>
        </p:txBody>
      </p:sp>
      <p:sp>
        <p:nvSpPr>
          <p:cNvPr id="8" name="Footer Placeholder 7"/>
          <p:cNvSpPr>
            <a:spLocks noGrp="1"/>
          </p:cNvSpPr>
          <p:nvPr>
            <p:ph type="ftr" sz="quarter" idx="11"/>
          </p:nvPr>
        </p:nvSpPr>
        <p:spPr>
          <a:xfrm>
            <a:off x="2271713" y="9181397"/>
            <a:ext cx="2314575" cy="527403"/>
          </a:xfrm>
          <a:prstGeom prst="rect">
            <a:avLst/>
          </a:prstGeom>
        </p:spPr>
        <p:txBody>
          <a:bodyPr/>
          <a:lstStyle/>
          <a:p>
            <a:endParaRPr lang="vi-VN"/>
          </a:p>
        </p:txBody>
      </p:sp>
      <p:sp>
        <p:nvSpPr>
          <p:cNvPr id="9" name="Slide Number Placeholder 8"/>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95544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488" y="527405"/>
            <a:ext cx="5915025" cy="1914702"/>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71488" y="9181397"/>
            <a:ext cx="1543050" cy="527403"/>
          </a:xfrm>
          <a:prstGeom prst="rect">
            <a:avLst/>
          </a:prstGeom>
        </p:spPr>
        <p:txBody>
          <a:bodyPr/>
          <a:lstStyle/>
          <a:p>
            <a:endParaRPr lang="vi-VN"/>
          </a:p>
        </p:txBody>
      </p:sp>
      <p:sp>
        <p:nvSpPr>
          <p:cNvPr id="4" name="Footer Placeholder 3"/>
          <p:cNvSpPr>
            <a:spLocks noGrp="1"/>
          </p:cNvSpPr>
          <p:nvPr>
            <p:ph type="ftr" sz="quarter" idx="11"/>
          </p:nvPr>
        </p:nvSpPr>
        <p:spPr>
          <a:xfrm>
            <a:off x="2271713" y="9181397"/>
            <a:ext cx="2314575" cy="527403"/>
          </a:xfrm>
          <a:prstGeom prst="rect">
            <a:avLst/>
          </a:prstGeom>
        </p:spPr>
        <p:txBody>
          <a:bodyPr/>
          <a:lstStyle/>
          <a:p>
            <a:endParaRPr lang="vi-VN"/>
          </a:p>
        </p:txBody>
      </p:sp>
      <p:sp>
        <p:nvSpPr>
          <p:cNvPr id="5" name="Slide Number Placeholder 4"/>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175217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8" y="9181397"/>
            <a:ext cx="1543050" cy="527403"/>
          </a:xfrm>
          <a:prstGeom prst="rect">
            <a:avLst/>
          </a:prstGeom>
        </p:spPr>
        <p:txBody>
          <a:bodyPr/>
          <a:lstStyle/>
          <a:p>
            <a:endParaRPr lang="vi-VN"/>
          </a:p>
        </p:txBody>
      </p:sp>
      <p:sp>
        <p:nvSpPr>
          <p:cNvPr id="3" name="Footer Placeholder 2"/>
          <p:cNvSpPr>
            <a:spLocks noGrp="1"/>
          </p:cNvSpPr>
          <p:nvPr>
            <p:ph type="ftr" sz="quarter" idx="11"/>
          </p:nvPr>
        </p:nvSpPr>
        <p:spPr>
          <a:xfrm>
            <a:off x="2271713" y="9181397"/>
            <a:ext cx="2314575" cy="527403"/>
          </a:xfrm>
          <a:prstGeom prst="rect">
            <a:avLst/>
          </a:prstGeom>
        </p:spPr>
        <p:txBody>
          <a:bodyPr/>
          <a:lstStyle/>
          <a:p>
            <a:endParaRPr lang="vi-VN"/>
          </a:p>
        </p:txBody>
      </p:sp>
      <p:sp>
        <p:nvSpPr>
          <p:cNvPr id="4" name="Slide Number Placeholder 3"/>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275275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a:prstGeom prst="rect">
            <a:avLst/>
          </a:prstGeo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471488" y="9181397"/>
            <a:ext cx="1543050" cy="527403"/>
          </a:xfrm>
          <a:prstGeom prst="rect">
            <a:avLst/>
          </a:prstGeom>
        </p:spPr>
        <p:txBody>
          <a:bodyPr/>
          <a:lstStyle/>
          <a:p>
            <a:endParaRPr lang="vi-VN"/>
          </a:p>
        </p:txBody>
      </p:sp>
      <p:sp>
        <p:nvSpPr>
          <p:cNvPr id="6" name="Footer Placeholder 5"/>
          <p:cNvSpPr>
            <a:spLocks noGrp="1"/>
          </p:cNvSpPr>
          <p:nvPr>
            <p:ph type="ftr" sz="quarter" idx="11"/>
          </p:nvPr>
        </p:nvSpPr>
        <p:spPr>
          <a:xfrm>
            <a:off x="2271713" y="9181397"/>
            <a:ext cx="2314575" cy="527403"/>
          </a:xfrm>
          <a:prstGeom prst="rect">
            <a:avLst/>
          </a:prstGeom>
        </p:spPr>
        <p:txBody>
          <a:bodyPr/>
          <a:lstStyle/>
          <a:p>
            <a:endParaRPr lang="vi-VN"/>
          </a:p>
        </p:txBody>
      </p:sp>
      <p:sp>
        <p:nvSpPr>
          <p:cNvPr id="7" name="Slide Number Placeholder 6"/>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9102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a:prstGeom prst="rect">
            <a:avLst/>
          </a:prstGeo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472381" y="2971800"/>
            <a:ext cx="2211884" cy="5505627"/>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471488" y="9181397"/>
            <a:ext cx="1543050" cy="527403"/>
          </a:xfrm>
          <a:prstGeom prst="rect">
            <a:avLst/>
          </a:prstGeom>
        </p:spPr>
        <p:txBody>
          <a:bodyPr/>
          <a:lstStyle/>
          <a:p>
            <a:endParaRPr lang="vi-VN"/>
          </a:p>
        </p:txBody>
      </p:sp>
      <p:sp>
        <p:nvSpPr>
          <p:cNvPr id="6" name="Footer Placeholder 5"/>
          <p:cNvSpPr>
            <a:spLocks noGrp="1"/>
          </p:cNvSpPr>
          <p:nvPr>
            <p:ph type="ftr" sz="quarter" idx="11"/>
          </p:nvPr>
        </p:nvSpPr>
        <p:spPr>
          <a:xfrm>
            <a:off x="2271713" y="9181397"/>
            <a:ext cx="2314575" cy="527403"/>
          </a:xfrm>
          <a:prstGeom prst="rect">
            <a:avLst/>
          </a:prstGeom>
        </p:spPr>
        <p:txBody>
          <a:bodyPr/>
          <a:lstStyle/>
          <a:p>
            <a:endParaRPr lang="vi-VN"/>
          </a:p>
        </p:txBody>
      </p:sp>
      <p:sp>
        <p:nvSpPr>
          <p:cNvPr id="7" name="Slide Number Placeholder 6"/>
          <p:cNvSpPr>
            <a:spLocks noGrp="1"/>
          </p:cNvSpPr>
          <p:nvPr>
            <p:ph type="sldNum" sz="quarter" idx="12"/>
          </p:nvPr>
        </p:nvSpPr>
        <p:spPr>
          <a:xfrm>
            <a:off x="4843463" y="9181397"/>
            <a:ext cx="1543050" cy="527403"/>
          </a:xfrm>
          <a:prstGeom prst="rect">
            <a:avLst/>
          </a:prstGeom>
        </p:spPr>
        <p:txBody>
          <a:bodyPr/>
          <a:lstStyle/>
          <a:p>
            <a:fld id="{0C4911AB-5649-4F7C-A9D6-15EBCBB07F93}" type="slidenum">
              <a:rPr lang="vi-VN" smtClean="0"/>
              <a:pPr/>
              <a:t>‹#›</a:t>
            </a:fld>
            <a:endParaRPr lang="vi-VN"/>
          </a:p>
        </p:txBody>
      </p:sp>
    </p:spTree>
    <p:extLst>
      <p:ext uri="{BB962C8B-B14F-4D97-AF65-F5344CB8AC3E}">
        <p14:creationId xmlns:p14="http://schemas.microsoft.com/office/powerpoint/2010/main" xmlns="" val="382605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extBox 10"/>
          <p:cNvSpPr txBox="1"/>
          <p:nvPr userDrawn="1"/>
        </p:nvSpPr>
        <p:spPr>
          <a:xfrm>
            <a:off x="5440536" y="108489"/>
            <a:ext cx="1296060" cy="307777"/>
          </a:xfrm>
          <a:prstGeom prst="rect">
            <a:avLst/>
          </a:prstGeom>
          <a:noFill/>
        </p:spPr>
        <p:txBody>
          <a:bodyPr wrap="square" rtlCol="0">
            <a:spAutoFit/>
          </a:bodyPr>
          <a:lstStyle/>
          <a:p>
            <a:r>
              <a:rPr lang="en-US" sz="1400" smtClean="0">
                <a:latin typeface="MS Gothic" panose="020B0609070205080204" pitchFamily="49" charset="-128"/>
                <a:ea typeface="MS Gothic" panose="020B0609070205080204" pitchFamily="49" charset="-128"/>
              </a:rPr>
              <a:t>QM4-3478-A01</a:t>
            </a:r>
            <a:endParaRPr lang="en-US" sz="1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xmlns="" val="299632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3100" y="3644900"/>
            <a:ext cx="5486400" cy="2153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79599" y="9305880"/>
            <a:ext cx="3066819" cy="338554"/>
          </a:xfrm>
          <a:prstGeom prst="rect">
            <a:avLst/>
          </a:prstGeom>
          <a:noFill/>
        </p:spPr>
        <p:txBody>
          <a:bodyPr wrap="square" rtlCol="0">
            <a:spAutoFit/>
          </a:bodyPr>
          <a:lstStyle/>
          <a:p>
            <a:r>
              <a:rPr lang="en-US" sz="1600" smtClean="0">
                <a:latin typeface="Times New Roman" panose="02020603050405020304" pitchFamily="18" charset="0"/>
                <a:cs typeface="Times New Roman" panose="02020603050405020304" pitchFamily="18" charset="0"/>
              </a:rPr>
              <a:t>Version V01 </a:t>
            </a:r>
            <a:r>
              <a:rPr lang="en-US" sz="1600" err="1" smtClean="0">
                <a:latin typeface="Times New Roman" panose="02020603050405020304" pitchFamily="18" charset="0"/>
                <a:cs typeface="Times New Roman" panose="02020603050405020304" pitchFamily="18" charset="0"/>
              </a:rPr>
              <a:t>lập</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ngày</a:t>
            </a:r>
            <a:r>
              <a:rPr lang="en-US" sz="1600" smtClean="0">
                <a:latin typeface="Times New Roman" panose="02020603050405020304" pitchFamily="18" charset="0"/>
                <a:cs typeface="Times New Roman" panose="02020603050405020304" pitchFamily="18" charset="0"/>
              </a:rPr>
              <a:t> 07/08/2018</a:t>
            </a:r>
            <a:endParaRPr lang="vi-VN" sz="160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1089181" y="3060125"/>
            <a:ext cx="4716533" cy="584775"/>
          </a:xfrm>
          <a:prstGeom prst="rect">
            <a:avLst/>
          </a:prstGeom>
          <a:noFill/>
        </p:spPr>
        <p:txBody>
          <a:bodyPr wrap="square" rtlCol="0">
            <a:spAutoFit/>
          </a:bodyPr>
          <a:lstStyle/>
          <a:p>
            <a:r>
              <a:rPr lang="en-US" sz="3200" b="1" smtClean="0">
                <a:latin typeface="Times New Roman" panose="02020603050405020304" pitchFamily="18" charset="0"/>
                <a:cs typeface="Times New Roman" panose="02020603050405020304" pitchFamily="18" charset="0"/>
              </a:rPr>
              <a:t>HƯỚNG DẪN SỬ DỤNG</a:t>
            </a:r>
            <a:endParaRPr lang="en-US" sz="3200" b="1"/>
          </a:p>
        </p:txBody>
      </p:sp>
      <p:sp>
        <p:nvSpPr>
          <p:cNvPr id="10" name="TextBox 9"/>
          <p:cNvSpPr txBox="1"/>
          <p:nvPr/>
        </p:nvSpPr>
        <p:spPr>
          <a:xfrm>
            <a:off x="1239916" y="3644900"/>
            <a:ext cx="4705194" cy="584775"/>
          </a:xfrm>
          <a:prstGeom prst="rect">
            <a:avLst/>
          </a:prstGeom>
          <a:noFill/>
        </p:spPr>
        <p:txBody>
          <a:bodyPr wrap="square" rtlCol="0">
            <a:spAutoFit/>
          </a:bodyPr>
          <a:lstStyle/>
          <a:p>
            <a:r>
              <a:rPr lang="en-US" sz="3200" b="1" i="1" err="1" smtClean="0">
                <a:solidFill>
                  <a:srgbClr val="0000FF"/>
                </a:solidFill>
                <a:latin typeface="Times New Roman" panose="02020603050405020304" pitchFamily="18" charset="0"/>
                <a:cs typeface="Times New Roman" panose="02020603050405020304" pitchFamily="18" charset="0"/>
              </a:rPr>
              <a:t>Máy</a:t>
            </a:r>
            <a:r>
              <a:rPr lang="en-US" sz="3200" b="1" i="1" smtClean="0">
                <a:solidFill>
                  <a:srgbClr val="0000FF"/>
                </a:solidFill>
                <a:latin typeface="Times New Roman" panose="02020603050405020304" pitchFamily="18" charset="0"/>
                <a:cs typeface="Times New Roman" panose="02020603050405020304" pitchFamily="18" charset="0"/>
              </a:rPr>
              <a:t> </a:t>
            </a:r>
            <a:r>
              <a:rPr lang="en-US" sz="3200" b="1" i="1" err="1" smtClean="0">
                <a:solidFill>
                  <a:srgbClr val="0000FF"/>
                </a:solidFill>
                <a:latin typeface="Times New Roman" panose="02020603050405020304" pitchFamily="18" charset="0"/>
                <a:cs typeface="Times New Roman" panose="02020603050405020304" pitchFamily="18" charset="0"/>
              </a:rPr>
              <a:t>hàn</a:t>
            </a:r>
            <a:r>
              <a:rPr lang="en-US" sz="3200" b="1" i="1" smtClean="0">
                <a:solidFill>
                  <a:srgbClr val="0000FF"/>
                </a:solidFill>
                <a:latin typeface="Times New Roman" panose="02020603050405020304" pitchFamily="18" charset="0"/>
                <a:cs typeface="Times New Roman" panose="02020603050405020304" pitchFamily="18" charset="0"/>
              </a:rPr>
              <a:t> </a:t>
            </a:r>
            <a:r>
              <a:rPr lang="en-US" sz="3200" b="1" i="1" err="1" smtClean="0">
                <a:solidFill>
                  <a:srgbClr val="0000FF"/>
                </a:solidFill>
                <a:latin typeface="Times New Roman" panose="02020603050405020304" pitchFamily="18" charset="0"/>
                <a:cs typeface="Times New Roman" panose="02020603050405020304" pitchFamily="18" charset="0"/>
              </a:rPr>
              <a:t>tự</a:t>
            </a:r>
            <a:r>
              <a:rPr lang="en-US" sz="3200" b="1" i="1" smtClean="0">
                <a:solidFill>
                  <a:srgbClr val="0000FF"/>
                </a:solidFill>
                <a:latin typeface="Times New Roman" panose="02020603050405020304" pitchFamily="18" charset="0"/>
                <a:cs typeface="Times New Roman" panose="02020603050405020304" pitchFamily="18" charset="0"/>
              </a:rPr>
              <a:t> </a:t>
            </a:r>
            <a:r>
              <a:rPr lang="en-US" sz="3200" b="1" i="1" err="1" smtClean="0">
                <a:solidFill>
                  <a:srgbClr val="0000FF"/>
                </a:solidFill>
                <a:latin typeface="Times New Roman" panose="02020603050405020304" pitchFamily="18" charset="0"/>
                <a:cs typeface="Times New Roman" panose="02020603050405020304" pitchFamily="18" charset="0"/>
              </a:rPr>
              <a:t>động</a:t>
            </a:r>
            <a:r>
              <a:rPr lang="en-US" sz="3200" b="1" i="1" smtClean="0">
                <a:solidFill>
                  <a:srgbClr val="0000FF"/>
                </a:solidFill>
                <a:latin typeface="Times New Roman" panose="02020603050405020304" pitchFamily="18" charset="0"/>
                <a:cs typeface="Times New Roman" panose="02020603050405020304" pitchFamily="18" charset="0"/>
              </a:rPr>
              <a:t> motor</a:t>
            </a:r>
            <a:endParaRPr lang="en-US" sz="3200" b="1" i="1">
              <a:solidFill>
                <a:srgbClr val="0000FF"/>
              </a:solidFill>
            </a:endParaRPr>
          </a:p>
        </p:txBody>
      </p:sp>
      <p:sp>
        <p:nvSpPr>
          <p:cNvPr id="15" name="TextBox 14"/>
          <p:cNvSpPr txBox="1"/>
          <p:nvPr/>
        </p:nvSpPr>
        <p:spPr>
          <a:xfrm>
            <a:off x="2299332" y="4345057"/>
            <a:ext cx="2117797" cy="461665"/>
          </a:xfrm>
          <a:prstGeom prst="rect">
            <a:avLst/>
          </a:prstGeom>
          <a:noFill/>
        </p:spPr>
        <p:txBody>
          <a:bodyPr wrap="square" rtlCol="0">
            <a:spAutoFit/>
          </a:bodyPr>
          <a:lstStyle/>
          <a:p>
            <a:r>
              <a:rPr lang="en-US" sz="2400" smtClean="0">
                <a:latin typeface="MS Gothic" panose="020B0609070205080204" pitchFamily="49" charset="-128"/>
                <a:ea typeface="MS Gothic" panose="020B0609070205080204" pitchFamily="49" charset="-128"/>
              </a:rPr>
              <a:t>QM4-3478-A01</a:t>
            </a:r>
            <a:endParaRPr lang="en-US" sz="2400">
              <a:latin typeface="MS Gothic" panose="020B0609070205080204" pitchFamily="49" charset="-128"/>
              <a:ea typeface="MS Gothic" panose="020B0609070205080204" pitchFamily="49" charset="-128"/>
            </a:endParaRPr>
          </a:p>
        </p:txBody>
      </p:sp>
      <p:sp>
        <p:nvSpPr>
          <p:cNvPr id="9" name="Rectangle 8"/>
          <p:cNvSpPr/>
          <p:nvPr/>
        </p:nvSpPr>
        <p:spPr>
          <a:xfrm>
            <a:off x="190500" y="101600"/>
            <a:ext cx="6457950" cy="9623876"/>
          </a:xfrm>
          <a:prstGeom prst="rect">
            <a:avLst/>
          </a:prstGeom>
          <a:noFill/>
          <a:ln w="82550" cmpd="thickThi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98995" y="213102"/>
            <a:ext cx="3924071" cy="646331"/>
          </a:xfrm>
          <a:prstGeom prst="rect">
            <a:avLst/>
          </a:prstGeom>
          <a:noFill/>
        </p:spPr>
        <p:txBody>
          <a:bodyPr wrap="square" rtlCol="0">
            <a:spAutoFit/>
          </a:bodyPr>
          <a:lstStyle/>
          <a:p>
            <a:pPr algn="ctr"/>
            <a:r>
              <a:rPr lang="en-US" err="1" smtClean="0">
                <a:latin typeface="Times New Roman" panose="02020603050405020304" pitchFamily="18" charset="0"/>
                <a:cs typeface="Times New Roman" panose="02020603050405020304" pitchFamily="18" charset="0"/>
              </a:rPr>
              <a:t>Phòng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động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(AED)</a:t>
            </a:r>
            <a:endParaRPr lang="en-US">
              <a:latin typeface="Times New Roman" panose="02020603050405020304" pitchFamily="18" charset="0"/>
              <a:cs typeface="Times New Roman" panose="02020603050405020304" pitchFamily="18" charset="0"/>
            </a:endParaRPr>
          </a:p>
          <a:p>
            <a:pPr algn="ctr"/>
            <a:r>
              <a:rPr lang="en-US" err="1" smtClean="0">
                <a:latin typeface="Times New Roman" panose="02020603050405020304" pitchFamily="18" charset="0"/>
                <a:cs typeface="Times New Roman" panose="02020603050405020304" pitchFamily="18" charset="0"/>
              </a:rPr>
              <a:t>Công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ty</a:t>
            </a:r>
            <a:r>
              <a:rPr lang="en-US" smtClean="0">
                <a:latin typeface="Times New Roman" panose="02020603050405020304" pitchFamily="18" charset="0"/>
                <a:cs typeface="Times New Roman" panose="02020603050405020304" pitchFamily="18" charset="0"/>
              </a:rPr>
              <a:t> Canon Việt Nam</a:t>
            </a:r>
          </a:p>
        </p:txBody>
      </p:sp>
      <p:graphicFrame>
        <p:nvGraphicFramePr>
          <p:cNvPr id="2" name="Table 1"/>
          <p:cNvGraphicFramePr>
            <a:graphicFrameLocks noGrp="1"/>
          </p:cNvGraphicFramePr>
          <p:nvPr>
            <p:extLst>
              <p:ext uri="{D42A27DB-BD31-4B8C-83A1-F6EECF244321}">
                <p14:modId xmlns:p14="http://schemas.microsoft.com/office/powerpoint/2010/main" xmlns="" val="3799186435"/>
              </p:ext>
            </p:extLst>
          </p:nvPr>
        </p:nvGraphicFramePr>
        <p:xfrm>
          <a:off x="564548" y="5812527"/>
          <a:ext cx="5816598" cy="2899673"/>
        </p:xfrm>
        <a:graphic>
          <a:graphicData uri="http://schemas.openxmlformats.org/drawingml/2006/table">
            <a:tbl>
              <a:tblPr firstRow="1" bandRow="1">
                <a:tableStyleId>{2D5ABB26-0587-4C30-8999-92F81FD0307C}</a:tableStyleId>
              </a:tblPr>
              <a:tblGrid>
                <a:gridCol w="673099">
                  <a:extLst>
                    <a:ext uri="{9D8B030D-6E8A-4147-A177-3AD203B41FA5}">
                      <a16:colId xmlns="" xmlns:a16="http://schemas.microsoft.com/office/drawing/2014/main" val="3037239556"/>
                    </a:ext>
                  </a:extLst>
                </a:gridCol>
                <a:gridCol w="1365853">
                  <a:extLst>
                    <a:ext uri="{9D8B030D-6E8A-4147-A177-3AD203B41FA5}">
                      <a16:colId xmlns="" xmlns:a16="http://schemas.microsoft.com/office/drawing/2014/main" val="1984628295"/>
                    </a:ext>
                  </a:extLst>
                </a:gridCol>
                <a:gridCol w="2146300">
                  <a:extLst>
                    <a:ext uri="{9D8B030D-6E8A-4147-A177-3AD203B41FA5}">
                      <a16:colId xmlns="" xmlns:a16="http://schemas.microsoft.com/office/drawing/2014/main" val="3772033014"/>
                    </a:ext>
                  </a:extLst>
                </a:gridCol>
                <a:gridCol w="1631346">
                  <a:extLst>
                    <a:ext uri="{9D8B030D-6E8A-4147-A177-3AD203B41FA5}">
                      <a16:colId xmlns="" xmlns:a16="http://schemas.microsoft.com/office/drawing/2014/main" val="2752712107"/>
                    </a:ext>
                  </a:extLst>
                </a:gridCol>
              </a:tblGrid>
              <a:tr h="383823">
                <a:tc gridSpan="2">
                  <a:txBody>
                    <a:bodyPr/>
                    <a:lstStyle/>
                    <a:p>
                      <a:pPr algn="ctr"/>
                      <a:r>
                        <a:rPr lang="en-US" sz="1400" smtClean="0">
                          <a:latin typeface="Times New Roman" panose="02020603050405020304" pitchFamily="18" charset="0"/>
                          <a:cs typeface="Times New Roman" panose="02020603050405020304" pitchFamily="18" charset="0"/>
                        </a:rPr>
                        <a:t>Người</a:t>
                      </a:r>
                      <a:r>
                        <a:rPr lang="en-US" sz="1400" baseline="0" smtClean="0">
                          <a:latin typeface="Times New Roman" panose="02020603050405020304" pitchFamily="18" charset="0"/>
                          <a:cs typeface="Times New Roman" panose="02020603050405020304" pitchFamily="18" charset="0"/>
                        </a:rPr>
                        <a:t> lập</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400" smtClean="0">
                          <a:latin typeface="Times New Roman" panose="02020603050405020304" pitchFamily="18" charset="0"/>
                          <a:cs typeface="Times New Roman" panose="02020603050405020304" pitchFamily="18" charset="0"/>
                        </a:rPr>
                        <a:t>Người</a:t>
                      </a:r>
                      <a:r>
                        <a:rPr lang="en-US" sz="1400" baseline="0" smtClean="0">
                          <a:latin typeface="Times New Roman" panose="02020603050405020304" pitchFamily="18" charset="0"/>
                          <a:cs typeface="Times New Roman" panose="02020603050405020304" pitchFamily="18" charset="0"/>
                        </a:rPr>
                        <a:t> kiểm tra</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mtClean="0">
                          <a:latin typeface="Times New Roman" panose="02020603050405020304" pitchFamily="18" charset="0"/>
                          <a:cs typeface="Times New Roman" panose="02020603050405020304" pitchFamily="18" charset="0"/>
                        </a:rPr>
                        <a:t>Người</a:t>
                      </a:r>
                      <a:r>
                        <a:rPr lang="en-US" sz="1400" baseline="0" smtClean="0">
                          <a:latin typeface="Times New Roman" panose="02020603050405020304" pitchFamily="18" charset="0"/>
                          <a:cs typeface="Times New Roman" panose="02020603050405020304" pitchFamily="18" charset="0"/>
                        </a:rPr>
                        <a:t> phê duyệt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037149514"/>
                  </a:ext>
                </a:extLst>
              </a:tr>
              <a:tr h="855532">
                <a:tc>
                  <a:txBody>
                    <a:bodyPr/>
                    <a:lstStyle/>
                    <a:p>
                      <a:pPr algn="ctr"/>
                      <a:r>
                        <a:rPr lang="en-US" sz="1400" smtClean="0">
                          <a:latin typeface="Times New Roman" panose="02020603050405020304" pitchFamily="18" charset="0"/>
                          <a:cs typeface="Times New Roman" panose="02020603050405020304" pitchFamily="18" charset="0"/>
                        </a:rPr>
                        <a:t>Cơ</a:t>
                      </a:r>
                      <a:r>
                        <a:rPr lang="en-US" sz="1400" baseline="0" smtClean="0">
                          <a:latin typeface="Times New Roman" panose="02020603050405020304" pitchFamily="18" charset="0"/>
                          <a:cs typeface="Times New Roman" panose="02020603050405020304" pitchFamily="18" charset="0"/>
                        </a:rPr>
                        <a:t> khí</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mtClean="0">
                          <a:latin typeface="Times New Roman" panose="02020603050405020304" pitchFamily="18" charset="0"/>
                          <a:cs typeface="Times New Roman" panose="02020603050405020304" pitchFamily="18" charset="0"/>
                        </a:rPr>
                        <a:t>Phạm</a:t>
                      </a:r>
                      <a:r>
                        <a:rPr lang="en-US" sz="1400" baseline="0" smtClean="0">
                          <a:latin typeface="Times New Roman" panose="02020603050405020304" pitchFamily="18" charset="0"/>
                          <a:cs typeface="Times New Roman" panose="02020603050405020304" pitchFamily="18" charset="0"/>
                        </a:rPr>
                        <a:t> Anh Tuấn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38633551"/>
                  </a:ext>
                </a:extLst>
              </a:tr>
              <a:tr h="855532">
                <a:tc>
                  <a:txBody>
                    <a:bodyPr/>
                    <a:lstStyle/>
                    <a:p>
                      <a:pPr algn="ctr"/>
                      <a:r>
                        <a:rPr lang="en-US" sz="1400" smtClean="0">
                          <a:latin typeface="Times New Roman" panose="02020603050405020304" pitchFamily="18" charset="0"/>
                          <a:cs typeface="Times New Roman" panose="02020603050405020304" pitchFamily="18" charset="0"/>
                        </a:rPr>
                        <a:t>Điện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mtClean="0">
                          <a:latin typeface="Times New Roman" panose="02020603050405020304" pitchFamily="18" charset="0"/>
                          <a:cs typeface="Times New Roman" panose="02020603050405020304" pitchFamily="18" charset="0"/>
                        </a:rPr>
                        <a:t>Trần</a:t>
                      </a:r>
                      <a:r>
                        <a:rPr lang="en-US" sz="1400" baseline="0" smtClean="0">
                          <a:latin typeface="Times New Roman" panose="02020603050405020304" pitchFamily="18" charset="0"/>
                          <a:cs typeface="Times New Roman" panose="02020603050405020304" pitchFamily="18" charset="0"/>
                        </a:rPr>
                        <a:t> Thị Yến Phượng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69232759"/>
                  </a:ext>
                </a:extLst>
              </a:tr>
              <a:tr h="804786">
                <a:tc gridSpan="2">
                  <a:txBody>
                    <a:bodyPr/>
                    <a:lstStyle/>
                    <a:p>
                      <a:pPr algn="ctr"/>
                      <a:r>
                        <a:rPr lang="en-US" sz="1400" smtClean="0">
                          <a:latin typeface="Times New Roman" panose="02020603050405020304" pitchFamily="18" charset="0"/>
                          <a:cs typeface="Times New Roman" panose="02020603050405020304" pitchFamily="18" charset="0"/>
                        </a:rPr>
                        <a:t>Ngày</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26732869"/>
                  </a:ext>
                </a:extLst>
              </a:tr>
            </a:tbl>
          </a:graphicData>
        </a:graphic>
      </p:graphicFrame>
    </p:spTree>
    <p:extLst>
      <p:ext uri="{BB962C8B-B14F-4D97-AF65-F5344CB8AC3E}">
        <p14:creationId xmlns:p14="http://schemas.microsoft.com/office/powerpoint/2010/main" xmlns="" val="1715337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387457"/>
            <a:ext cx="6307809" cy="400110"/>
          </a:xfrm>
          <a:prstGeom prst="rect">
            <a:avLst/>
          </a:prstGeom>
          <a:solidFill>
            <a:schemeClr val="bg2"/>
          </a:solidFill>
        </p:spPr>
        <p:txBody>
          <a:bodyPr wrap="square" rtlCol="0">
            <a:spAutoFit/>
          </a:bodyPr>
          <a:lstStyle/>
          <a:p>
            <a:r>
              <a:rPr lang="en-US" sz="2000" b="1" dirty="0" smtClean="0">
                <a:latin typeface="Times New Roman" pitchFamily="18" charset="0"/>
                <a:cs typeface="Times New Roman" pitchFamily="18" charset="0"/>
              </a:rPr>
              <a:t>CHƯƠNG 1: GIỚI THIỆU TỔNG QUAN VỀ MÁY</a:t>
            </a:r>
            <a:endParaRPr lang="en-US" sz="2000" b="1" dirty="0">
              <a:latin typeface="Times New Roman" pitchFamily="18" charset="0"/>
              <a:cs typeface="Times New Roman" pitchFamily="18" charset="0"/>
            </a:endParaRPr>
          </a:p>
        </p:txBody>
      </p:sp>
      <p:sp>
        <p:nvSpPr>
          <p:cNvPr id="32" name="Slide Number Placeholder 8"/>
          <p:cNvSpPr>
            <a:spLocks noGrp="1"/>
          </p:cNvSpPr>
          <p:nvPr>
            <p:ph type="sldNum" sz="quarter" idx="12"/>
          </p:nvPr>
        </p:nvSpPr>
        <p:spPr>
          <a:xfrm>
            <a:off x="6391838" y="9467457"/>
            <a:ext cx="481660" cy="438543"/>
          </a:xfrm>
        </p:spPr>
        <p:txBody>
          <a:bodyPr/>
          <a:lstStyle/>
          <a:p>
            <a:fld id="{0C4911AB-5649-4F7C-A9D6-15EBCBB07F93}" type="slidenum">
              <a:rPr lang="vi-VN" smtClean="0"/>
              <a:pPr/>
              <a:t>10</a:t>
            </a:fld>
            <a:endParaRPr lang="vi-VN"/>
          </a:p>
        </p:txBody>
      </p:sp>
      <p:sp>
        <p:nvSpPr>
          <p:cNvPr id="22" name="TextBox 21"/>
          <p:cNvSpPr txBox="1"/>
          <p:nvPr/>
        </p:nvSpPr>
        <p:spPr>
          <a:xfrm>
            <a:off x="241300" y="997857"/>
            <a:ext cx="6616700" cy="4185761"/>
          </a:xfrm>
          <a:prstGeom prst="rect">
            <a:avLst/>
          </a:prstGeom>
          <a:noFill/>
        </p:spPr>
        <p:txBody>
          <a:bodyPr wrap="square" rtlCol="0">
            <a:spAutoFit/>
          </a:bodyPr>
          <a:lstStyle/>
          <a:p>
            <a:pPr>
              <a:lnSpc>
                <a:spcPts val="2000"/>
              </a:lnSpc>
            </a:pPr>
            <a:r>
              <a:rPr lang="en-US" b="1" u="sng" smtClean="0">
                <a:latin typeface="Times New Roman" pitchFamily="18" charset="0"/>
                <a:cs typeface="Times New Roman" pitchFamily="18" charset="0"/>
              </a:rPr>
              <a:t>5. Tính năng đặc biệt của máy:</a:t>
            </a:r>
            <a:endParaRPr lang="en-US" sz="1600" smtClean="0">
              <a:latin typeface="Times New Roman" pitchFamily="18" charset="0"/>
              <a:cs typeface="Times New Roman" pitchFamily="18" charset="0"/>
            </a:endParaRPr>
          </a:p>
          <a:p>
            <a:pPr>
              <a:lnSpc>
                <a:spcPts val="2000"/>
              </a:lnSpc>
            </a:pPr>
            <a:r>
              <a:rPr lang="en-US" sz="1400" smtClean="0">
                <a:latin typeface="Times New Roman" pitchFamily="18" charset="0"/>
                <a:cs typeface="Times New Roman" pitchFamily="18" charset="0"/>
              </a:rPr>
              <a:t>Máy hàn tự động QM4-3478-A01 có những tính năng có thể kiểm soát tình trạng các cụm như sau:</a:t>
            </a:r>
          </a:p>
          <a:p>
            <a:pPr>
              <a:lnSpc>
                <a:spcPts val="2000"/>
              </a:lnSpc>
              <a:buFont typeface="Wingdings" pitchFamily="2" charset="2"/>
              <a:buChar char="ü"/>
            </a:pPr>
            <a:r>
              <a:rPr lang="en-US" sz="1400" smtClean="0">
                <a:latin typeface="Times New Roman" pitchFamily="18" charset="0"/>
                <a:cs typeface="Times New Roman" pitchFamily="18" charset="0"/>
              </a:rPr>
              <a:t> Có motor, PCB hay không?</a:t>
            </a:r>
          </a:p>
          <a:p>
            <a:pPr>
              <a:lnSpc>
                <a:spcPts val="2000"/>
              </a:lnSpc>
              <a:buFont typeface="Wingdings" pitchFamily="2" charset="2"/>
              <a:buChar char="ü"/>
            </a:pPr>
            <a:r>
              <a:rPr lang="en-US" sz="1400" smtClean="0">
                <a:latin typeface="Times New Roman" pitchFamily="18" charset="0"/>
                <a:cs typeface="Times New Roman" pitchFamily="18" charset="0"/>
              </a:rPr>
              <a:t> Đã đóng Bush hay chưa?</a:t>
            </a:r>
          </a:p>
          <a:p>
            <a:pPr>
              <a:lnSpc>
                <a:spcPts val="2000"/>
              </a:lnSpc>
              <a:buFont typeface="Wingdings" pitchFamily="2" charset="2"/>
              <a:buChar char="ü"/>
            </a:pPr>
            <a:r>
              <a:rPr lang="en-US" sz="1400" smtClean="0">
                <a:latin typeface="Times New Roman" pitchFamily="18" charset="0"/>
                <a:cs typeface="Times New Roman" pitchFamily="18" charset="0"/>
              </a:rPr>
              <a:t> Có bị tắc Bush, Spacer hay không?</a:t>
            </a:r>
          </a:p>
          <a:p>
            <a:pPr>
              <a:lnSpc>
                <a:spcPts val="2000"/>
              </a:lnSpc>
              <a:buFont typeface="Wingdings" pitchFamily="2" charset="2"/>
              <a:buChar char="ü"/>
            </a:pPr>
            <a:r>
              <a:rPr lang="en-US" sz="1400" smtClean="0">
                <a:latin typeface="Times New Roman" pitchFamily="18" charset="0"/>
                <a:cs typeface="Times New Roman" pitchFamily="18" charset="0"/>
              </a:rPr>
              <a:t> Còn hay đã hết Bush, Spacer?</a:t>
            </a:r>
          </a:p>
          <a:p>
            <a:pPr>
              <a:lnSpc>
                <a:spcPts val="2000"/>
              </a:lnSpc>
              <a:buFont typeface="Wingdings" pitchFamily="2" charset="2"/>
              <a:buChar char="ü"/>
            </a:pPr>
            <a:r>
              <a:rPr lang="en-US" sz="1400" smtClean="0">
                <a:latin typeface="Times New Roman" pitchFamily="18" charset="0"/>
                <a:cs typeface="Times New Roman" pitchFamily="18" charset="0"/>
              </a:rPr>
              <a:t> Có hút được Bush hay không?</a:t>
            </a:r>
          </a:p>
          <a:p>
            <a:pPr>
              <a:lnSpc>
                <a:spcPts val="2000"/>
              </a:lnSpc>
              <a:buFont typeface="Wingdings" pitchFamily="2" charset="2"/>
              <a:buChar char="ü"/>
            </a:pPr>
            <a:r>
              <a:rPr lang="en-US" sz="1400" smtClean="0">
                <a:latin typeface="Times New Roman" pitchFamily="18" charset="0"/>
                <a:cs typeface="Times New Roman" pitchFamily="18" charset="0"/>
              </a:rPr>
              <a:t> Có gắp được Spacer hay không?</a:t>
            </a:r>
          </a:p>
          <a:p>
            <a:pPr>
              <a:lnSpc>
                <a:spcPts val="2000"/>
              </a:lnSpc>
              <a:buFont typeface="Wingdings" pitchFamily="2" charset="2"/>
              <a:buChar char="ü"/>
            </a:pPr>
            <a:r>
              <a:rPr lang="en-US" sz="1400" smtClean="0">
                <a:latin typeface="Times New Roman" pitchFamily="18" charset="0"/>
                <a:cs typeface="Times New Roman" pitchFamily="18" charset="0"/>
              </a:rPr>
              <a:t> Cảnh báo khi không hút được Bush.</a:t>
            </a:r>
          </a:p>
          <a:p>
            <a:pPr>
              <a:lnSpc>
                <a:spcPts val="2000"/>
              </a:lnSpc>
              <a:buFont typeface="Wingdings" pitchFamily="2" charset="2"/>
              <a:buChar char="ü"/>
            </a:pPr>
            <a:r>
              <a:rPr lang="en-US" sz="1400" smtClean="0">
                <a:latin typeface="Times New Roman" pitchFamily="18" charset="0"/>
                <a:cs typeface="Times New Roman" pitchFamily="18" charset="0"/>
              </a:rPr>
              <a:t> Cảnh báo khi kênh PCB.</a:t>
            </a:r>
          </a:p>
          <a:p>
            <a:pPr>
              <a:lnSpc>
                <a:spcPts val="2000"/>
              </a:lnSpc>
              <a:buFont typeface="Wingdings" pitchFamily="2" charset="2"/>
              <a:buChar char="ü"/>
            </a:pPr>
            <a:r>
              <a:rPr lang="en-US" sz="1400" smtClean="0">
                <a:latin typeface="Times New Roman" pitchFamily="18" charset="0"/>
                <a:cs typeface="Times New Roman" pitchFamily="18" charset="0"/>
              </a:rPr>
              <a:t> Hết thiếc.</a:t>
            </a:r>
          </a:p>
          <a:p>
            <a:pPr>
              <a:lnSpc>
                <a:spcPts val="2000"/>
              </a:lnSpc>
              <a:buFont typeface="Wingdings" pitchFamily="2" charset="2"/>
              <a:buChar char="ü"/>
            </a:pPr>
            <a:r>
              <a:rPr lang="en-US" sz="1400" smtClean="0">
                <a:latin typeface="Times New Roman" pitchFamily="18" charset="0"/>
                <a:cs typeface="Times New Roman" pitchFamily="18" charset="0"/>
              </a:rPr>
              <a:t> Cảnh báo chu kỳ thay mỏ, lau mỏ.</a:t>
            </a:r>
          </a:p>
          <a:p>
            <a:pPr>
              <a:lnSpc>
                <a:spcPts val="2000"/>
              </a:lnSpc>
              <a:buFont typeface="Wingdings" pitchFamily="2" charset="2"/>
              <a:buChar char="ü"/>
            </a:pPr>
            <a:r>
              <a:rPr lang="en-US" sz="1400" smtClean="0">
                <a:latin typeface="Times New Roman" pitchFamily="18" charset="0"/>
                <a:cs typeface="Times New Roman" pitchFamily="18" charset="0"/>
              </a:rPr>
              <a:t> Cảnh báo nguy hiểm khi cho tay qua cửa.</a:t>
            </a:r>
          </a:p>
          <a:p>
            <a:pPr>
              <a:lnSpc>
                <a:spcPts val="2000"/>
              </a:lnSpc>
              <a:buFont typeface="Wingdings" pitchFamily="2" charset="2"/>
              <a:buChar char="ü"/>
            </a:pPr>
            <a:r>
              <a:rPr lang="en-US" sz="1400" smtClean="0">
                <a:latin typeface="Times New Roman" pitchFamily="18" charset="0"/>
                <a:cs typeface="Times New Roman" pitchFamily="18" charset="0"/>
              </a:rPr>
              <a:t> Dừng khẩn cấp khi có sự cố.</a:t>
            </a:r>
          </a:p>
          <a:p>
            <a:endParaRPr lang="en-US" sz="1600" smtClean="0">
              <a:latin typeface="Times New Roman" pitchFamily="18" charset="0"/>
              <a:cs typeface="Times New Roman" pitchFamily="18" charset="0"/>
            </a:endParaRPr>
          </a:p>
        </p:txBody>
      </p:sp>
      <p:sp>
        <p:nvSpPr>
          <p:cNvPr id="5" name="TextBox 4"/>
          <p:cNvSpPr txBox="1"/>
          <p:nvPr/>
        </p:nvSpPr>
        <p:spPr>
          <a:xfrm>
            <a:off x="292100" y="4876800"/>
            <a:ext cx="6400800" cy="738664"/>
          </a:xfrm>
          <a:prstGeom prst="rect">
            <a:avLst/>
          </a:prstGeom>
          <a:noFill/>
        </p:spPr>
        <p:txBody>
          <a:bodyPr wrap="square" rtlCol="0">
            <a:spAutoFit/>
          </a:bodyPr>
          <a:lstStyle/>
          <a:p>
            <a:r>
              <a:rPr lang="en-US" sz="1400">
                <a:latin typeface="Times New Roman" pitchFamily="18" charset="0"/>
                <a:cs typeface="Times New Roman" pitchFamily="18" charset="0"/>
              </a:rPr>
              <a:t>Ngoài việc kiểm soát tình trạng khi máy tự động thì máy còn cho phép người vận hành thao tác độc lập bán tự động trên từng cụm riêng biệt để phục vụ cho việc sửa chữa bảo dưỡng. </a:t>
            </a:r>
          </a:p>
        </p:txBody>
      </p:sp>
      <p:sp>
        <p:nvSpPr>
          <p:cNvPr id="7" name="TextBox 6"/>
          <p:cNvSpPr txBox="1"/>
          <p:nvPr/>
        </p:nvSpPr>
        <p:spPr>
          <a:xfrm>
            <a:off x="241300" y="5753100"/>
            <a:ext cx="6438900" cy="1384995"/>
          </a:xfrm>
          <a:prstGeom prst="rect">
            <a:avLst/>
          </a:prstGeom>
          <a:noFill/>
        </p:spPr>
        <p:txBody>
          <a:bodyPr wrap="square" rtlCol="0">
            <a:spAutoFit/>
          </a:bodyPr>
          <a:lstStyle/>
          <a:p>
            <a:r>
              <a:rPr lang="en-US" sz="1400" b="1" u="sng" smtClean="0">
                <a:latin typeface="Times New Roman" pitchFamily="18" charset="0"/>
                <a:cs typeface="Times New Roman" pitchFamily="18" charset="0"/>
              </a:rPr>
              <a:t>5.1 Chế độ Semi- Auto:</a:t>
            </a:r>
          </a:p>
          <a:p>
            <a:endParaRPr lang="en-US" sz="1400" smtClean="0">
              <a:solidFill>
                <a:srgbClr val="FF0000"/>
              </a:solidFill>
              <a:latin typeface="Times New Roman" pitchFamily="18" charset="0"/>
              <a:cs typeface="Times New Roman" pitchFamily="18" charset="0"/>
            </a:endParaRPr>
          </a:p>
          <a:p>
            <a:endParaRPr lang="en-US" sz="1400" smtClean="0">
              <a:latin typeface="Times New Roman" pitchFamily="18" charset="0"/>
              <a:cs typeface="Times New Roman" pitchFamily="18" charset="0"/>
            </a:endParaRPr>
          </a:p>
          <a:p>
            <a:endParaRPr lang="en-US" sz="1400" smtClean="0">
              <a:latin typeface="Times New Roman" pitchFamily="18" charset="0"/>
              <a:cs typeface="Times New Roman" pitchFamily="18" charset="0"/>
            </a:endParaRPr>
          </a:p>
          <a:p>
            <a:endParaRPr lang="en-US" sz="1400" smtClean="0">
              <a:latin typeface="Times New Roman" pitchFamily="18" charset="0"/>
              <a:cs typeface="Times New Roman" pitchFamily="18" charset="0"/>
            </a:endParaRPr>
          </a:p>
          <a:p>
            <a:endParaRPr lang="en-US" sz="1400"/>
          </a:p>
        </p:txBody>
      </p:sp>
      <p:sp>
        <p:nvSpPr>
          <p:cNvPr id="8" name="TextBox 7"/>
          <p:cNvSpPr txBox="1"/>
          <p:nvPr/>
        </p:nvSpPr>
        <p:spPr>
          <a:xfrm>
            <a:off x="221818" y="6103705"/>
            <a:ext cx="6515100" cy="307777"/>
          </a:xfrm>
          <a:prstGeom prst="rect">
            <a:avLst/>
          </a:prstGeom>
          <a:noFill/>
        </p:spPr>
        <p:txBody>
          <a:bodyPr wrap="square" rtlCol="0">
            <a:spAutoFit/>
          </a:bodyPr>
          <a:lstStyle/>
          <a:p>
            <a:r>
              <a:rPr lang="vi-VN" sz="1400" smtClean="0">
                <a:latin typeface="+mj-lt"/>
                <a:cs typeface="Times New Roman" pitchFamily="18" charset="0"/>
              </a:rPr>
              <a:t>Nhấn chọn” Semi – Auto “ để vào chể độ </a:t>
            </a:r>
            <a:endParaRPr lang="en-US"/>
          </a:p>
        </p:txBody>
      </p:sp>
      <p:grpSp>
        <p:nvGrpSpPr>
          <p:cNvPr id="2" name="Group 1"/>
          <p:cNvGrpSpPr/>
          <p:nvPr/>
        </p:nvGrpSpPr>
        <p:grpSpPr>
          <a:xfrm>
            <a:off x="508000" y="6599772"/>
            <a:ext cx="5600699" cy="2734727"/>
            <a:chOff x="533400" y="6294972"/>
            <a:chExt cx="5600699" cy="2734727"/>
          </a:xfrm>
        </p:grpSpPr>
        <p:pic>
          <p:nvPicPr>
            <p:cNvPr id="1026" name="Picture 2" descr="\\cvn-filesv\project\SPECIAL\089.AED data exchange\01.Electrical data\Phuong\ADF\ADF pic\Main.PNG"/>
            <p:cNvPicPr>
              <a:picLocks noChangeAspect="1" noChangeArrowheads="1"/>
            </p:cNvPicPr>
            <p:nvPr/>
          </p:nvPicPr>
          <p:blipFill>
            <a:blip r:embed="rId2" cstate="print"/>
            <a:srcRect/>
            <a:stretch>
              <a:fillRect/>
            </a:stretch>
          </p:blipFill>
          <p:spPr bwMode="auto">
            <a:xfrm>
              <a:off x="533400" y="6294972"/>
              <a:ext cx="5600699" cy="2734727"/>
            </a:xfrm>
            <a:prstGeom prst="rect">
              <a:avLst/>
            </a:prstGeom>
            <a:noFill/>
          </p:spPr>
        </p:pic>
        <p:sp>
          <p:nvSpPr>
            <p:cNvPr id="10" name="Rectangle 9"/>
            <p:cNvSpPr/>
            <p:nvPr/>
          </p:nvSpPr>
          <p:spPr>
            <a:xfrm>
              <a:off x="1130300" y="7540075"/>
              <a:ext cx="1981200" cy="6387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507614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387457"/>
            <a:ext cx="6307809" cy="400110"/>
          </a:xfrm>
          <a:prstGeom prst="rect">
            <a:avLst/>
          </a:prstGeom>
          <a:solidFill>
            <a:schemeClr val="bg2"/>
          </a:solidFill>
        </p:spPr>
        <p:txBody>
          <a:bodyPr wrap="square" rtlCol="0">
            <a:spAutoFit/>
          </a:bodyPr>
          <a:lstStyle/>
          <a:p>
            <a:r>
              <a:rPr lang="en-US" sz="2000" b="1" dirty="0" smtClean="0">
                <a:latin typeface="Times New Roman" pitchFamily="18" charset="0"/>
                <a:cs typeface="Times New Roman" pitchFamily="18" charset="0"/>
              </a:rPr>
              <a:t>CHƯƠNG 1: GIỚI THIỆU TỔNG QUAN VỀ MÁY</a:t>
            </a:r>
            <a:endParaRPr lang="en-US" sz="2000" b="1" dirty="0">
              <a:latin typeface="Times New Roman" pitchFamily="18" charset="0"/>
              <a:cs typeface="Times New Roman" pitchFamily="18" charset="0"/>
            </a:endParaRPr>
          </a:p>
        </p:txBody>
      </p:sp>
      <p:sp>
        <p:nvSpPr>
          <p:cNvPr id="32" name="Slide Number Placeholder 8"/>
          <p:cNvSpPr>
            <a:spLocks noGrp="1"/>
          </p:cNvSpPr>
          <p:nvPr>
            <p:ph type="sldNum" sz="quarter" idx="12"/>
          </p:nvPr>
        </p:nvSpPr>
        <p:spPr>
          <a:xfrm>
            <a:off x="6391838" y="9467457"/>
            <a:ext cx="481660" cy="438543"/>
          </a:xfrm>
        </p:spPr>
        <p:txBody>
          <a:bodyPr/>
          <a:lstStyle/>
          <a:p>
            <a:fld id="{0C4911AB-5649-4F7C-A9D6-15EBCBB07F93}" type="slidenum">
              <a:rPr lang="vi-VN" smtClean="0"/>
              <a:pPr/>
              <a:t>11</a:t>
            </a:fld>
            <a:endParaRPr lang="vi-VN"/>
          </a:p>
        </p:txBody>
      </p:sp>
      <p:pic>
        <p:nvPicPr>
          <p:cNvPr id="2050" name="Picture 2" descr="\\cvn-filesv\project\SPECIAL\089.AED data exchange\01.Electrical data\Phuong\ADF\ADF pic\semi.PNG"/>
          <p:cNvPicPr>
            <a:picLocks noChangeAspect="1" noChangeArrowheads="1"/>
          </p:cNvPicPr>
          <p:nvPr/>
        </p:nvPicPr>
        <p:blipFill>
          <a:blip r:embed="rId2" cstate="print"/>
          <a:srcRect/>
          <a:stretch>
            <a:fillRect/>
          </a:stretch>
        </p:blipFill>
        <p:spPr bwMode="auto">
          <a:xfrm>
            <a:off x="647700" y="1675242"/>
            <a:ext cx="5473700" cy="3087258"/>
          </a:xfrm>
          <a:prstGeom prst="rect">
            <a:avLst/>
          </a:prstGeom>
          <a:noFill/>
        </p:spPr>
      </p:pic>
      <p:sp>
        <p:nvSpPr>
          <p:cNvPr id="7" name="TextBox 6"/>
          <p:cNvSpPr txBox="1"/>
          <p:nvPr/>
        </p:nvSpPr>
        <p:spPr>
          <a:xfrm>
            <a:off x="190500" y="685801"/>
            <a:ext cx="6515100" cy="1477328"/>
          </a:xfrm>
          <a:prstGeom prst="rect">
            <a:avLst/>
          </a:prstGeom>
          <a:noFill/>
        </p:spPr>
        <p:txBody>
          <a:bodyPr wrap="square" rtlCol="0">
            <a:spAutoFit/>
          </a:bodyPr>
          <a:lstStyle/>
          <a:p>
            <a:endParaRPr lang="en-US" sz="1400" b="1" u="sng" smtClean="0">
              <a:latin typeface="Times New Roman" pitchFamily="18" charset="0"/>
              <a:cs typeface="Times New Roman" pitchFamily="18" charset="0"/>
            </a:endParaRPr>
          </a:p>
          <a:p>
            <a:r>
              <a:rPr lang="vi-VN" sz="1400" smtClean="0">
                <a:latin typeface="Times New Roman" pitchFamily="18" charset="0"/>
                <a:cs typeface="Times New Roman" pitchFamily="18" charset="0"/>
              </a:rPr>
              <a:t>Khi vào chế độ này, màn hình sẽ hiển thị như hình dưới. Chế độ này cho phép người sử dụng có thể Origin hoặc thao tác bá tự động với từng cụm của máy. Riêng với cụm Pick up PCB, thì lưu ý cần chọn số thứ tự trạm trước khi thao tác.</a:t>
            </a:r>
            <a:endParaRPr lang="en-US" sz="1400" smtClean="0">
              <a:latin typeface="Times New Roman" pitchFamily="18" charset="0"/>
              <a:cs typeface="Times New Roman" pitchFamily="18" charset="0"/>
            </a:endParaRPr>
          </a:p>
          <a:p>
            <a:endParaRPr lang="en-US" sz="1600" smtClean="0">
              <a:latin typeface="Times New Roman" pitchFamily="18" charset="0"/>
              <a:cs typeface="Times New Roman" pitchFamily="18" charset="0"/>
            </a:endParaRPr>
          </a:p>
          <a:p>
            <a:endParaRPr lang="en-US"/>
          </a:p>
        </p:txBody>
      </p:sp>
      <p:sp>
        <p:nvSpPr>
          <p:cNvPr id="8" name="TextBox 7"/>
          <p:cNvSpPr txBox="1"/>
          <p:nvPr/>
        </p:nvSpPr>
        <p:spPr>
          <a:xfrm>
            <a:off x="165100" y="5054600"/>
            <a:ext cx="6286500" cy="1477328"/>
          </a:xfrm>
          <a:prstGeom prst="rect">
            <a:avLst/>
          </a:prstGeom>
          <a:noFill/>
        </p:spPr>
        <p:txBody>
          <a:bodyPr wrap="square" rtlCol="0">
            <a:spAutoFit/>
          </a:bodyPr>
          <a:lstStyle/>
          <a:p>
            <a:r>
              <a:rPr lang="en-US" sz="1400" b="1" u="sng" smtClean="0">
                <a:latin typeface="Times New Roman" pitchFamily="18" charset="0"/>
                <a:cs typeface="Times New Roman" pitchFamily="18" charset="0"/>
              </a:rPr>
              <a:t>5.2 Chế độ Manual:</a:t>
            </a:r>
          </a:p>
          <a:p>
            <a:r>
              <a:rPr lang="vi-VN" sz="1400" smtClean="0">
                <a:latin typeface="Times New Roman" pitchFamily="18" charset="0"/>
                <a:cs typeface="Times New Roman" pitchFamily="18" charset="0"/>
              </a:rPr>
              <a:t>Bên cạnh đó, Máy còn cho phép thao tác riêng lẻ với từng xi lanh, cụm lau mỏ hàn, các động cơ chia bush, chia spacer ở chế độ Manual mode. Lưu ý khi đang ở chế độ Auto thì không được phép vào chế độ manual.</a:t>
            </a:r>
            <a:endParaRPr lang="en-US" sz="1400" smtClean="0">
              <a:latin typeface="Times New Roman" pitchFamily="18" charset="0"/>
              <a:cs typeface="Times New Roman" pitchFamily="18" charset="0"/>
            </a:endParaRPr>
          </a:p>
          <a:p>
            <a:endParaRPr lang="en-US" sz="1600" smtClean="0">
              <a:latin typeface="Times New Roman" pitchFamily="18" charset="0"/>
              <a:cs typeface="Times New Roman" pitchFamily="18" charset="0"/>
            </a:endParaRPr>
          </a:p>
          <a:p>
            <a:endParaRPr lang="en-US"/>
          </a:p>
        </p:txBody>
      </p:sp>
      <p:pic>
        <p:nvPicPr>
          <p:cNvPr id="2051" name="Picture 3" descr="\\cvn-filesv\project\SPECIAL\089.AED data exchange\01.Electrical data\Phuong\ADF\ADF pic\manual.PNG"/>
          <p:cNvPicPr>
            <a:picLocks noChangeAspect="1" noChangeArrowheads="1"/>
          </p:cNvPicPr>
          <p:nvPr/>
        </p:nvPicPr>
        <p:blipFill>
          <a:blip r:embed="rId3" cstate="print"/>
          <a:srcRect/>
          <a:stretch>
            <a:fillRect/>
          </a:stretch>
        </p:blipFill>
        <p:spPr bwMode="auto">
          <a:xfrm>
            <a:off x="723900" y="6055338"/>
            <a:ext cx="5538788" cy="3331550"/>
          </a:xfrm>
          <a:prstGeom prst="rect">
            <a:avLst/>
          </a:prstGeom>
          <a:noFill/>
        </p:spPr>
      </p:pic>
      <p:sp>
        <p:nvSpPr>
          <p:cNvPr id="9" name="TextBox 8"/>
          <p:cNvSpPr txBox="1"/>
          <p:nvPr/>
        </p:nvSpPr>
        <p:spPr>
          <a:xfrm>
            <a:off x="1955800" y="4826000"/>
            <a:ext cx="4140200" cy="307777"/>
          </a:xfrm>
          <a:prstGeom prst="rect">
            <a:avLst/>
          </a:prstGeom>
          <a:noFill/>
        </p:spPr>
        <p:txBody>
          <a:bodyPr wrap="square" rtlCol="0">
            <a:spAutoFit/>
          </a:bodyPr>
          <a:lstStyle/>
          <a:p>
            <a:r>
              <a:rPr lang="vi-VN" sz="1400" smtClean="0">
                <a:latin typeface="+mj-lt"/>
              </a:rPr>
              <a:t>Hình ảnh: Chế độ điều khiển Semi- Auto</a:t>
            </a:r>
            <a:endParaRPr lang="en-US" sz="1400">
              <a:latin typeface="+mj-lt"/>
            </a:endParaRPr>
          </a:p>
        </p:txBody>
      </p:sp>
      <p:sp>
        <p:nvSpPr>
          <p:cNvPr id="10" name="TextBox 9"/>
          <p:cNvSpPr txBox="1"/>
          <p:nvPr/>
        </p:nvSpPr>
        <p:spPr>
          <a:xfrm>
            <a:off x="1866900" y="9393139"/>
            <a:ext cx="4140200" cy="307777"/>
          </a:xfrm>
          <a:prstGeom prst="rect">
            <a:avLst/>
          </a:prstGeom>
          <a:noFill/>
        </p:spPr>
        <p:txBody>
          <a:bodyPr wrap="square" rtlCol="0">
            <a:spAutoFit/>
          </a:bodyPr>
          <a:lstStyle/>
          <a:p>
            <a:r>
              <a:rPr lang="vi-VN" sz="1400" smtClean="0">
                <a:latin typeface="+mj-lt"/>
              </a:rPr>
              <a:t>Hình ảnh: Chế độ điều khiển </a:t>
            </a:r>
            <a:r>
              <a:rPr lang="en-US" sz="1400" smtClean="0">
                <a:latin typeface="Times New Roman" panose="02020603050405020304" pitchFamily="18" charset="0"/>
                <a:cs typeface="Times New Roman" panose="02020603050405020304" pitchFamily="18" charset="0"/>
              </a:rPr>
              <a:t>Manual</a:t>
            </a:r>
            <a:endParaRPr lang="en-US" sz="1400">
              <a:latin typeface="+mj-lt"/>
            </a:endParaRPr>
          </a:p>
        </p:txBody>
      </p:sp>
    </p:spTree>
    <p:extLst>
      <p:ext uri="{BB962C8B-B14F-4D97-AF65-F5344CB8AC3E}">
        <p14:creationId xmlns:p14="http://schemas.microsoft.com/office/powerpoint/2010/main" xmlns="" val="719516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387457"/>
            <a:ext cx="6307809" cy="400110"/>
          </a:xfrm>
          <a:prstGeom prst="rect">
            <a:avLst/>
          </a:prstGeom>
          <a:solidFill>
            <a:schemeClr val="bg2"/>
          </a:solidFill>
        </p:spPr>
        <p:txBody>
          <a:bodyPr wrap="square" rtlCol="0">
            <a:spAutoFit/>
          </a:bodyPr>
          <a:lstStyle/>
          <a:p>
            <a:r>
              <a:rPr lang="en-US" sz="2000" b="1" dirty="0" smtClean="0">
                <a:latin typeface="Times New Roman" pitchFamily="18" charset="0"/>
                <a:cs typeface="Times New Roman" pitchFamily="18" charset="0"/>
              </a:rPr>
              <a:t>CHƯƠNG 1: GIỚI THIỆU TỔNG QUAN VỀ MÁY</a:t>
            </a:r>
            <a:endParaRPr lang="en-US" sz="2000" b="1" dirty="0">
              <a:latin typeface="Times New Roman" pitchFamily="18" charset="0"/>
              <a:cs typeface="Times New Roman" pitchFamily="18" charset="0"/>
            </a:endParaRPr>
          </a:p>
        </p:txBody>
      </p:sp>
      <p:sp>
        <p:nvSpPr>
          <p:cNvPr id="32" name="Slide Number Placeholder 8"/>
          <p:cNvSpPr>
            <a:spLocks noGrp="1"/>
          </p:cNvSpPr>
          <p:nvPr>
            <p:ph type="sldNum" sz="quarter" idx="12"/>
          </p:nvPr>
        </p:nvSpPr>
        <p:spPr>
          <a:xfrm>
            <a:off x="6391838" y="9467457"/>
            <a:ext cx="481660" cy="438543"/>
          </a:xfrm>
        </p:spPr>
        <p:txBody>
          <a:bodyPr/>
          <a:lstStyle/>
          <a:p>
            <a:fld id="{0C4911AB-5649-4F7C-A9D6-15EBCBB07F93}" type="slidenum">
              <a:rPr lang="vi-VN" smtClean="0"/>
              <a:pPr/>
              <a:t>12</a:t>
            </a:fld>
            <a:endParaRPr lang="vi-VN"/>
          </a:p>
        </p:txBody>
      </p:sp>
      <p:pic>
        <p:nvPicPr>
          <p:cNvPr id="3074" name="Picture 2" descr="\\cvn-filesv\project\SPECIAL\089.AED data exchange\01.Electrical data\Phuong\ADF\ADF pic\air cylinder.PNG"/>
          <p:cNvPicPr>
            <a:picLocks noChangeAspect="1" noChangeArrowheads="1"/>
          </p:cNvPicPr>
          <p:nvPr/>
        </p:nvPicPr>
        <p:blipFill>
          <a:blip r:embed="rId2" cstate="print"/>
          <a:srcRect/>
          <a:stretch>
            <a:fillRect/>
          </a:stretch>
        </p:blipFill>
        <p:spPr bwMode="auto">
          <a:xfrm>
            <a:off x="533400" y="1270000"/>
            <a:ext cx="5880100" cy="3098800"/>
          </a:xfrm>
          <a:prstGeom prst="rect">
            <a:avLst/>
          </a:prstGeom>
          <a:noFill/>
        </p:spPr>
      </p:pic>
      <p:sp>
        <p:nvSpPr>
          <p:cNvPr id="8" name="TextBox 7"/>
          <p:cNvSpPr txBox="1"/>
          <p:nvPr/>
        </p:nvSpPr>
        <p:spPr>
          <a:xfrm>
            <a:off x="393700" y="4807857"/>
            <a:ext cx="5067299" cy="307777"/>
          </a:xfrm>
          <a:prstGeom prst="rect">
            <a:avLst/>
          </a:prstGeom>
          <a:noFill/>
        </p:spPr>
        <p:txBody>
          <a:bodyPr wrap="square" rtlCol="0">
            <a:spAutoFit/>
          </a:bodyPr>
          <a:lstStyle/>
          <a:p>
            <a:r>
              <a:rPr lang="en-US" sz="1400" b="1" u="sng" smtClean="0">
                <a:latin typeface="Times New Roman" pitchFamily="18" charset="0"/>
                <a:cs typeface="Times New Roman" pitchFamily="18" charset="0"/>
              </a:rPr>
              <a:t>5.3 Chế độ Alarm History:</a:t>
            </a:r>
            <a:endParaRPr lang="en-US" sz="1400" b="1" u="sng">
              <a:latin typeface="Times New Roman" pitchFamily="18" charset="0"/>
              <a:cs typeface="Times New Roman" pitchFamily="18" charset="0"/>
            </a:endParaRPr>
          </a:p>
        </p:txBody>
      </p:sp>
      <p:pic>
        <p:nvPicPr>
          <p:cNvPr id="3075" name="Picture 3" descr="\\cvn-filesv\project\SPECIAL\089.AED data exchange\01.Electrical data\Phuong\ADF\ADF pic\alarm history.PNG"/>
          <p:cNvPicPr>
            <a:picLocks noChangeAspect="1" noChangeArrowheads="1"/>
          </p:cNvPicPr>
          <p:nvPr/>
        </p:nvPicPr>
        <p:blipFill>
          <a:blip r:embed="rId3" cstate="print"/>
          <a:srcRect/>
          <a:stretch>
            <a:fillRect/>
          </a:stretch>
        </p:blipFill>
        <p:spPr bwMode="auto">
          <a:xfrm>
            <a:off x="533400" y="5717095"/>
            <a:ext cx="5867400" cy="3528505"/>
          </a:xfrm>
          <a:prstGeom prst="rect">
            <a:avLst/>
          </a:prstGeom>
          <a:noFill/>
        </p:spPr>
      </p:pic>
      <p:sp>
        <p:nvSpPr>
          <p:cNvPr id="9" name="TextBox 8"/>
          <p:cNvSpPr txBox="1"/>
          <p:nvPr/>
        </p:nvSpPr>
        <p:spPr>
          <a:xfrm>
            <a:off x="393700" y="5067300"/>
            <a:ext cx="6197600" cy="523220"/>
          </a:xfrm>
          <a:prstGeom prst="rect">
            <a:avLst/>
          </a:prstGeom>
          <a:noFill/>
        </p:spPr>
        <p:txBody>
          <a:bodyPr wrap="square" rtlCol="0">
            <a:spAutoFit/>
          </a:bodyPr>
          <a:lstStyle/>
          <a:p>
            <a:r>
              <a:rPr lang="vi-VN" sz="1400" dirty="0" smtClean="0">
                <a:latin typeface="+mj-lt"/>
              </a:rPr>
              <a:t>Để có thể xem được lịch sử lỗi, thì người dùng phải chọn vào “ Alarm History” của máy. Có thể truy cập vào trang màn hình này kể cả đang ở chế </a:t>
            </a:r>
            <a:r>
              <a:rPr lang="vi-VN" sz="1400" smtClean="0">
                <a:latin typeface="+mj-lt"/>
              </a:rPr>
              <a:t>độ </a:t>
            </a:r>
            <a:r>
              <a:rPr lang="en-US" sz="1400" smtClean="0">
                <a:latin typeface="Times New Roman" panose="02020603050405020304" pitchFamily="18" charset="0"/>
                <a:cs typeface="Times New Roman" panose="02020603050405020304" pitchFamily="18" charset="0"/>
              </a:rPr>
              <a:t>A</a:t>
            </a:r>
            <a:r>
              <a:rPr lang="vi-VN" sz="1400" smtClean="0">
                <a:latin typeface="+mj-lt"/>
              </a:rPr>
              <a:t>uto </a:t>
            </a:r>
            <a:r>
              <a:rPr lang="vi-VN" sz="1400" dirty="0" smtClean="0">
                <a:latin typeface="+mj-lt"/>
              </a:rPr>
              <a:t>mode</a:t>
            </a:r>
            <a:endParaRPr lang="en-US" sz="1400" dirty="0">
              <a:latin typeface="+mj-lt"/>
            </a:endParaRPr>
          </a:p>
        </p:txBody>
      </p:sp>
      <p:sp>
        <p:nvSpPr>
          <p:cNvPr id="10" name="TextBox 9"/>
          <p:cNvSpPr txBox="1"/>
          <p:nvPr/>
        </p:nvSpPr>
        <p:spPr>
          <a:xfrm>
            <a:off x="1854200" y="9278839"/>
            <a:ext cx="4140200" cy="307777"/>
          </a:xfrm>
          <a:prstGeom prst="rect">
            <a:avLst/>
          </a:prstGeom>
          <a:noFill/>
        </p:spPr>
        <p:txBody>
          <a:bodyPr wrap="square" rtlCol="0">
            <a:spAutoFit/>
          </a:bodyPr>
          <a:lstStyle/>
          <a:p>
            <a:r>
              <a:rPr lang="vi-VN" sz="1400" smtClean="0">
                <a:latin typeface="+mj-lt"/>
              </a:rPr>
              <a:t>Hình ảnh: </a:t>
            </a:r>
            <a:r>
              <a:rPr lang="en-US" sz="1400" smtClean="0">
                <a:latin typeface="Times New Roman" panose="02020603050405020304" pitchFamily="18" charset="0"/>
                <a:cs typeface="Times New Roman" panose="02020603050405020304" pitchFamily="18" charset="0"/>
              </a:rPr>
              <a:t>Danh sách lỗi trong Alarm history</a:t>
            </a:r>
            <a:endParaRPr lang="en-US" sz="1400">
              <a:latin typeface="+mj-lt"/>
            </a:endParaRPr>
          </a:p>
        </p:txBody>
      </p:sp>
    </p:spTree>
    <p:extLst>
      <p:ext uri="{BB962C8B-B14F-4D97-AF65-F5344CB8AC3E}">
        <p14:creationId xmlns:p14="http://schemas.microsoft.com/office/powerpoint/2010/main" xmlns="" val="134788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387457"/>
            <a:ext cx="6307809" cy="400110"/>
          </a:xfrm>
          <a:prstGeom prst="rect">
            <a:avLst/>
          </a:prstGeom>
          <a:solidFill>
            <a:schemeClr val="bg2"/>
          </a:solidFill>
        </p:spPr>
        <p:txBody>
          <a:bodyPr wrap="square" rtlCol="0">
            <a:spAutoFit/>
          </a:bodyPr>
          <a:lstStyle/>
          <a:p>
            <a:r>
              <a:rPr lang="en-US" sz="2000" b="1" smtClean="0">
                <a:latin typeface="Times New Roman" pitchFamily="18" charset="0"/>
                <a:cs typeface="Times New Roman" pitchFamily="18" charset="0"/>
              </a:rPr>
              <a:t>CHƯƠNG 1: GIỚI THIỆU TỔNG QUAN VỀ MÁY</a:t>
            </a:r>
            <a:endParaRPr lang="en-US" sz="2000" b="1">
              <a:latin typeface="Times New Roman" pitchFamily="18" charset="0"/>
              <a:cs typeface="Times New Roman" pitchFamily="18" charset="0"/>
            </a:endParaRPr>
          </a:p>
        </p:txBody>
      </p:sp>
      <p:sp>
        <p:nvSpPr>
          <p:cNvPr id="32" name="Slide Number Placeholder 8"/>
          <p:cNvSpPr>
            <a:spLocks noGrp="1"/>
          </p:cNvSpPr>
          <p:nvPr>
            <p:ph type="sldNum" sz="quarter" idx="12"/>
          </p:nvPr>
        </p:nvSpPr>
        <p:spPr>
          <a:xfrm>
            <a:off x="6391838" y="9467457"/>
            <a:ext cx="481660" cy="438543"/>
          </a:xfrm>
        </p:spPr>
        <p:txBody>
          <a:bodyPr/>
          <a:lstStyle/>
          <a:p>
            <a:fld id="{0C4911AB-5649-4F7C-A9D6-15EBCBB07F93}" type="slidenum">
              <a:rPr lang="vi-VN" smtClean="0"/>
              <a:pPr/>
              <a:t>13</a:t>
            </a:fld>
            <a:endParaRPr lang="vi-VN"/>
          </a:p>
        </p:txBody>
      </p:sp>
      <p:sp>
        <p:nvSpPr>
          <p:cNvPr id="22" name="TextBox 21"/>
          <p:cNvSpPr txBox="1"/>
          <p:nvPr/>
        </p:nvSpPr>
        <p:spPr>
          <a:xfrm>
            <a:off x="241300" y="1112157"/>
            <a:ext cx="5067299" cy="307777"/>
          </a:xfrm>
          <a:prstGeom prst="rect">
            <a:avLst/>
          </a:prstGeom>
          <a:noFill/>
        </p:spPr>
        <p:txBody>
          <a:bodyPr wrap="square" rtlCol="0">
            <a:spAutoFit/>
          </a:bodyPr>
          <a:lstStyle/>
          <a:p>
            <a:r>
              <a:rPr lang="en-US" sz="1400" b="1" u="sng" smtClean="0">
                <a:latin typeface="Times New Roman" pitchFamily="18" charset="0"/>
                <a:cs typeface="Times New Roman" pitchFamily="18" charset="0"/>
              </a:rPr>
              <a:t>5.4 Chế độ I/O Monitor: </a:t>
            </a:r>
            <a:endParaRPr lang="en-US" sz="1400" b="1" u="sng">
              <a:latin typeface="Times New Roman" pitchFamily="18" charset="0"/>
              <a:cs typeface="Times New Roman" pitchFamily="18" charset="0"/>
            </a:endParaRPr>
          </a:p>
        </p:txBody>
      </p:sp>
      <p:pic>
        <p:nvPicPr>
          <p:cNvPr id="4098" name="Picture 2" descr="\\cvn-filesv\project\SPECIAL\089.AED data exchange\01.Electrical data\Phuong\ADF\ADF pic\Input mornitor.PNG"/>
          <p:cNvPicPr>
            <a:picLocks noChangeAspect="1" noChangeArrowheads="1"/>
          </p:cNvPicPr>
          <p:nvPr/>
        </p:nvPicPr>
        <p:blipFill>
          <a:blip r:embed="rId2" cstate="print"/>
          <a:srcRect/>
          <a:stretch>
            <a:fillRect/>
          </a:stretch>
        </p:blipFill>
        <p:spPr bwMode="auto">
          <a:xfrm>
            <a:off x="360362" y="2149474"/>
            <a:ext cx="2971561" cy="2355849"/>
          </a:xfrm>
          <a:prstGeom prst="rect">
            <a:avLst/>
          </a:prstGeom>
          <a:noFill/>
        </p:spPr>
      </p:pic>
      <p:pic>
        <p:nvPicPr>
          <p:cNvPr id="4099" name="Picture 3" descr="\\cvn-filesv\project\SPECIAL\089.AED data exchange\01.Electrical data\Phuong\ADF\ADF pic\output mornitor.PNG"/>
          <p:cNvPicPr>
            <a:picLocks noChangeAspect="1" noChangeArrowheads="1"/>
          </p:cNvPicPr>
          <p:nvPr/>
        </p:nvPicPr>
        <p:blipFill>
          <a:blip r:embed="rId3" cstate="print"/>
          <a:srcRect/>
          <a:stretch>
            <a:fillRect/>
          </a:stretch>
        </p:blipFill>
        <p:spPr bwMode="auto">
          <a:xfrm>
            <a:off x="3645074" y="2136265"/>
            <a:ext cx="2950100" cy="2356359"/>
          </a:xfrm>
          <a:prstGeom prst="rect">
            <a:avLst/>
          </a:prstGeom>
          <a:noFill/>
        </p:spPr>
      </p:pic>
      <p:sp>
        <p:nvSpPr>
          <p:cNvPr id="8" name="TextBox 7"/>
          <p:cNvSpPr txBox="1"/>
          <p:nvPr/>
        </p:nvSpPr>
        <p:spPr>
          <a:xfrm>
            <a:off x="241300" y="4859920"/>
            <a:ext cx="5067299" cy="307777"/>
          </a:xfrm>
          <a:prstGeom prst="rect">
            <a:avLst/>
          </a:prstGeom>
          <a:noFill/>
        </p:spPr>
        <p:txBody>
          <a:bodyPr wrap="square" rtlCol="0">
            <a:spAutoFit/>
          </a:bodyPr>
          <a:lstStyle/>
          <a:p>
            <a:r>
              <a:rPr lang="en-US" sz="1400" b="1" u="sng" smtClean="0">
                <a:latin typeface="Times New Roman" pitchFamily="18" charset="0"/>
                <a:cs typeface="Times New Roman" pitchFamily="18" charset="0"/>
              </a:rPr>
              <a:t>5.5 Chế độ M/C Setup</a:t>
            </a:r>
            <a:endParaRPr lang="en-US" sz="1400" b="1" u="sng">
              <a:latin typeface="Times New Roman" pitchFamily="18" charset="0"/>
              <a:cs typeface="Times New Roman" pitchFamily="18" charset="0"/>
            </a:endParaRPr>
          </a:p>
        </p:txBody>
      </p:sp>
      <p:pic>
        <p:nvPicPr>
          <p:cNvPr id="4100" name="Picture 4" descr="\\cvn-filesv\project\SPECIAL\089.AED data exchange\01.Electrical data\Phuong\ADF\ADF pic\MC setup.PNG"/>
          <p:cNvPicPr>
            <a:picLocks noChangeAspect="1" noChangeArrowheads="1"/>
          </p:cNvPicPr>
          <p:nvPr/>
        </p:nvPicPr>
        <p:blipFill>
          <a:blip r:embed="rId4" cstate="print"/>
          <a:srcRect/>
          <a:stretch>
            <a:fillRect/>
          </a:stretch>
        </p:blipFill>
        <p:spPr bwMode="auto">
          <a:xfrm>
            <a:off x="312066" y="6146122"/>
            <a:ext cx="6307809" cy="3110775"/>
          </a:xfrm>
          <a:prstGeom prst="rect">
            <a:avLst/>
          </a:prstGeom>
          <a:noFill/>
        </p:spPr>
      </p:pic>
      <p:sp>
        <p:nvSpPr>
          <p:cNvPr id="9" name="TextBox 8"/>
          <p:cNvSpPr txBox="1"/>
          <p:nvPr/>
        </p:nvSpPr>
        <p:spPr>
          <a:xfrm>
            <a:off x="241300" y="1403973"/>
            <a:ext cx="6197600" cy="738664"/>
          </a:xfrm>
          <a:prstGeom prst="rect">
            <a:avLst/>
          </a:prstGeom>
          <a:noFill/>
        </p:spPr>
        <p:txBody>
          <a:bodyPr wrap="square" rtlCol="0">
            <a:spAutoFit/>
          </a:bodyPr>
          <a:lstStyle/>
          <a:p>
            <a:r>
              <a:rPr lang="vi-VN" sz="1400" dirty="0" smtClean="0">
                <a:latin typeface="+mj-lt"/>
              </a:rPr>
              <a:t>Để có thể xem được trạng thái của các sensor, cũng như trạng thái hoạt động của cụm clean, động cơ chia bush, spacer thì người sử dụng có thể vào chế độ này. Chế độ này có thể vào kể cả lúc máy đang chạy auto.</a:t>
            </a:r>
            <a:endParaRPr lang="en-US" sz="1400" dirty="0">
              <a:latin typeface="+mj-lt"/>
            </a:endParaRPr>
          </a:p>
        </p:txBody>
      </p:sp>
      <p:sp>
        <p:nvSpPr>
          <p:cNvPr id="10" name="TextBox 9"/>
          <p:cNvSpPr txBox="1"/>
          <p:nvPr/>
        </p:nvSpPr>
        <p:spPr>
          <a:xfrm>
            <a:off x="241300" y="5158616"/>
            <a:ext cx="6197600" cy="954107"/>
          </a:xfrm>
          <a:prstGeom prst="rect">
            <a:avLst/>
          </a:prstGeom>
          <a:noFill/>
        </p:spPr>
        <p:txBody>
          <a:bodyPr wrap="square" rtlCol="0">
            <a:spAutoFit/>
          </a:bodyPr>
          <a:lstStyle/>
          <a:p>
            <a:r>
              <a:rPr lang="vi-VN" sz="1400" dirty="0" smtClean="0">
                <a:latin typeface="+mj-lt"/>
              </a:rPr>
              <a:t>Chế độ này cho phép người sử dụng có thể can thiệp vào chế độ điểm của các robot, thay đổi vị trí các điểm:  hàn, kiểm tra nhiệt độ, lau mỏ hàn,....</a:t>
            </a:r>
          </a:p>
          <a:p>
            <a:r>
              <a:rPr lang="vi-VN" sz="1400" dirty="0" smtClean="0">
                <a:latin typeface="+mj-lt"/>
              </a:rPr>
              <a:t>Lưu ý: khi vào chế độ này cần hết sức cẩn trọng và tập trung, nếu can thiệp sai các điểm của robot thì sẽ gây ra các va chạm khi chạy auto.</a:t>
            </a:r>
            <a:endParaRPr lang="en-US" sz="1400" dirty="0">
              <a:latin typeface="+mj-lt"/>
            </a:endParaRPr>
          </a:p>
        </p:txBody>
      </p:sp>
      <p:sp>
        <p:nvSpPr>
          <p:cNvPr id="11" name="TextBox 10"/>
          <p:cNvSpPr txBox="1"/>
          <p:nvPr/>
        </p:nvSpPr>
        <p:spPr>
          <a:xfrm>
            <a:off x="1866900" y="9329639"/>
            <a:ext cx="4140200" cy="307777"/>
          </a:xfrm>
          <a:prstGeom prst="rect">
            <a:avLst/>
          </a:prstGeom>
          <a:noFill/>
        </p:spPr>
        <p:txBody>
          <a:bodyPr wrap="square" rtlCol="0">
            <a:spAutoFit/>
          </a:bodyPr>
          <a:lstStyle/>
          <a:p>
            <a:r>
              <a:rPr lang="vi-VN" sz="1400" smtClean="0">
                <a:latin typeface="+mj-lt"/>
              </a:rPr>
              <a:t>Hình ảnh: Chế độ điều khiể</a:t>
            </a:r>
            <a:r>
              <a:rPr lang="en-US" sz="1400" smtClean="0">
                <a:latin typeface="Times New Roman" panose="02020603050405020304" pitchFamily="18" charset="0"/>
                <a:cs typeface="Times New Roman" panose="02020603050405020304" pitchFamily="18" charset="0"/>
              </a:rPr>
              <a:t>n M/C Setup</a:t>
            </a:r>
            <a:endParaRPr lang="en-US" sz="1400">
              <a:latin typeface="+mj-lt"/>
            </a:endParaRPr>
          </a:p>
        </p:txBody>
      </p:sp>
      <p:sp>
        <p:nvSpPr>
          <p:cNvPr id="12" name="TextBox 11"/>
          <p:cNvSpPr txBox="1"/>
          <p:nvPr/>
        </p:nvSpPr>
        <p:spPr>
          <a:xfrm>
            <a:off x="1866900" y="4565951"/>
            <a:ext cx="4140200" cy="307777"/>
          </a:xfrm>
          <a:prstGeom prst="rect">
            <a:avLst/>
          </a:prstGeom>
          <a:noFill/>
        </p:spPr>
        <p:txBody>
          <a:bodyPr wrap="square" rtlCol="0">
            <a:spAutoFit/>
          </a:bodyPr>
          <a:lstStyle/>
          <a:p>
            <a:r>
              <a:rPr lang="vi-VN" sz="1400" smtClean="0">
                <a:latin typeface="+mj-lt"/>
              </a:rPr>
              <a:t>Hình ảnh: Chế độ điều khiển </a:t>
            </a:r>
            <a:r>
              <a:rPr lang="en-US" sz="1400" smtClean="0">
                <a:latin typeface="Times New Roman" panose="02020603050405020304" pitchFamily="18" charset="0"/>
                <a:cs typeface="Times New Roman" panose="02020603050405020304" pitchFamily="18" charset="0"/>
              </a:rPr>
              <a:t>I/O Monitor</a:t>
            </a:r>
            <a:endParaRPr lang="en-US" sz="1400">
              <a:latin typeface="+mj-lt"/>
            </a:endParaRPr>
          </a:p>
        </p:txBody>
      </p:sp>
    </p:spTree>
    <p:extLst>
      <p:ext uri="{BB962C8B-B14F-4D97-AF65-F5344CB8AC3E}">
        <p14:creationId xmlns:p14="http://schemas.microsoft.com/office/powerpoint/2010/main" xmlns="" val="3054570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4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2: VẬN HÀNH CƠ BẢN</a:t>
            </a:r>
            <a:endParaRPr lang="en-US" sz="2000" b="1">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C4911AB-5649-4F7C-A9D6-15EBCBB07F93}" type="slidenum">
              <a:rPr lang="vi-VN" smtClean="0"/>
              <a:pPr/>
              <a:t>14</a:t>
            </a:fld>
            <a:endParaRPr lang="vi-VN"/>
          </a:p>
        </p:txBody>
      </p:sp>
      <p:sp>
        <p:nvSpPr>
          <p:cNvPr id="7" name="TextBox 6"/>
          <p:cNvSpPr txBox="1"/>
          <p:nvPr/>
        </p:nvSpPr>
        <p:spPr>
          <a:xfrm>
            <a:off x="258870" y="751867"/>
            <a:ext cx="6421330" cy="3600986"/>
          </a:xfrm>
          <a:prstGeom prst="rect">
            <a:avLst/>
          </a:prstGeom>
          <a:noFill/>
        </p:spPr>
        <p:txBody>
          <a:bodyPr wrap="square" rtlCol="0">
            <a:spAutoFit/>
          </a:bodyPr>
          <a:lstStyle/>
          <a:p>
            <a:r>
              <a:rPr lang="en-US" b="1" smtClean="0">
                <a:latin typeface="Times New Roman" panose="02020603050405020304" pitchFamily="18" charset="0"/>
                <a:cs typeface="Times New Roman" panose="02020603050405020304" pitchFamily="18" charset="0"/>
              </a:rPr>
              <a:t>I. </a:t>
            </a:r>
            <a:r>
              <a:rPr lang="vi-VN" b="1" smtClean="0">
                <a:latin typeface="+mj-lt"/>
              </a:rPr>
              <a:t>Lắp </a:t>
            </a:r>
            <a:r>
              <a:rPr lang="vi-VN" b="1">
                <a:latin typeface="+mj-lt"/>
              </a:rPr>
              <a:t>đặt máy</a:t>
            </a:r>
            <a:r>
              <a:rPr lang="vi-VN" b="1" smtClean="0">
                <a:latin typeface="+mj-lt"/>
              </a:rPr>
              <a:t>:</a:t>
            </a:r>
            <a:endParaRPr lang="vi-VN" b="1">
              <a:latin typeface="+mj-lt"/>
            </a:endParaRPr>
          </a:p>
          <a:p>
            <a:pPr marL="285750" indent="-285750">
              <a:lnSpc>
                <a:spcPct val="150000"/>
              </a:lnSpc>
              <a:buFont typeface="Wingdings" panose="05000000000000000000" pitchFamily="2" charset="2"/>
              <a:buChar char="ü"/>
            </a:pPr>
            <a:r>
              <a:rPr lang="vi-VN" sz="1400" smtClean="0">
                <a:latin typeface="+mj-lt"/>
              </a:rPr>
              <a:t>Máy có kết cấu phần chân gồm 2 bộ phận là bánh xe sử dụng khi di chuyển máy và phần chân máy giúp máy cố định khi máy ở trạng thái đứng yên khi sản xuất.</a:t>
            </a:r>
          </a:p>
          <a:p>
            <a:pPr marL="285750" indent="-285750">
              <a:lnSpc>
                <a:spcPct val="150000"/>
              </a:lnSpc>
              <a:buFont typeface="Wingdings" panose="05000000000000000000" pitchFamily="2" charset="2"/>
              <a:buChar char="ü"/>
            </a:pPr>
            <a:r>
              <a:rPr lang="vi-VN" sz="1400" smtClean="0">
                <a:latin typeface="+mj-lt"/>
              </a:rPr>
              <a:t>Khi di chuyển đến vị trí máy sử dụng để sản xuất cần hạ chân máy xuống, điều chỉnh 2 ốc ở mỗi chân để máy được cân bằng. Sử dụng thước Livo để kiểm tra</a:t>
            </a:r>
          </a:p>
          <a:p>
            <a:pPr>
              <a:lnSpc>
                <a:spcPct val="150000"/>
              </a:lnSpc>
            </a:pPr>
            <a:r>
              <a:rPr lang="vi-VN" sz="1400" smtClean="0">
                <a:latin typeface="+mj-lt"/>
              </a:rPr>
              <a:t>      độ cân bằng của máy tại 4 góc của mặt Base.</a:t>
            </a:r>
          </a:p>
          <a:p>
            <a:pPr marL="285750" indent="-285750">
              <a:lnSpc>
                <a:spcPct val="150000"/>
              </a:lnSpc>
              <a:buFont typeface="Wingdings" panose="05000000000000000000" pitchFamily="2" charset="2"/>
              <a:buChar char="ü"/>
            </a:pPr>
            <a:r>
              <a:rPr lang="vi-VN" sz="1400" smtClean="0">
                <a:latin typeface="+mj-lt"/>
              </a:rPr>
              <a:t>Sau khi máy đã cân bằng cần kiểm tra vị trí  hộp Feed thiếc, bộ điều chỉnh nhiệt</a:t>
            </a:r>
          </a:p>
          <a:p>
            <a:pPr>
              <a:lnSpc>
                <a:spcPct val="150000"/>
              </a:lnSpc>
            </a:pPr>
            <a:r>
              <a:rPr lang="vi-VN" sz="1400" smtClean="0">
                <a:latin typeface="+mj-lt"/>
              </a:rPr>
              <a:t>      độ....</a:t>
            </a:r>
          </a:p>
          <a:p>
            <a:pPr marL="285750" indent="-285750">
              <a:lnSpc>
                <a:spcPct val="150000"/>
              </a:lnSpc>
              <a:buFont typeface="Wingdings" panose="05000000000000000000" pitchFamily="2" charset="2"/>
              <a:buChar char="ü"/>
            </a:pPr>
            <a:r>
              <a:rPr lang="vi-VN" sz="1400" smtClean="0">
                <a:latin typeface="+mj-lt"/>
              </a:rPr>
              <a:t>Dùng đồng hồ đo điện kiểm tra dòng dò của máy.</a:t>
            </a:r>
          </a:p>
          <a:p>
            <a:pPr marL="285750" indent="-285750">
              <a:lnSpc>
                <a:spcPct val="150000"/>
              </a:lnSpc>
              <a:buFont typeface="Wingdings" panose="05000000000000000000" pitchFamily="2" charset="2"/>
              <a:buChar char="ü"/>
            </a:pPr>
            <a:r>
              <a:rPr lang="vi-VN" sz="1400" smtClean="0">
                <a:latin typeface="+mj-lt"/>
              </a:rPr>
              <a:t>Cấp nguồn điện 220V/ 1P, nguồn khí 0.5 Mpa và ống hút khói hàn cho máy.</a:t>
            </a:r>
            <a:endParaRPr lang="vi-VN" sz="1400">
              <a:latin typeface="+mj-lt"/>
            </a:endParaRPr>
          </a:p>
          <a:p>
            <a:pPr marL="285750" indent="-285750">
              <a:lnSpc>
                <a:spcPct val="150000"/>
              </a:lnSpc>
              <a:buFont typeface="Wingdings" panose="05000000000000000000" pitchFamily="2" charset="2"/>
              <a:buChar char="ü"/>
            </a:pPr>
            <a:r>
              <a:rPr lang="vi-VN" sz="1400" smtClean="0">
                <a:latin typeface="+mj-lt"/>
              </a:rPr>
              <a:t>Mở Cover hộp tủ điện kiểm tra trạng thái tất cả Conector của máy. </a:t>
            </a:r>
          </a:p>
        </p:txBody>
      </p:sp>
      <p:sp>
        <p:nvSpPr>
          <p:cNvPr id="8" name="TextBox 7"/>
          <p:cNvSpPr txBox="1"/>
          <p:nvPr/>
        </p:nvSpPr>
        <p:spPr>
          <a:xfrm>
            <a:off x="254000" y="4618528"/>
            <a:ext cx="6604000" cy="1384995"/>
          </a:xfrm>
          <a:prstGeom prst="rect">
            <a:avLst/>
          </a:prstGeom>
          <a:noFill/>
        </p:spPr>
        <p:txBody>
          <a:bodyPr wrap="square" rtlCol="0">
            <a:spAutoFit/>
          </a:bodyPr>
          <a:lstStyle/>
          <a:p>
            <a:r>
              <a:rPr lang="vi-VN" b="1" smtClean="0">
                <a:latin typeface="+mj-lt"/>
              </a:rPr>
              <a:t>II. Vận hành máy:</a:t>
            </a:r>
          </a:p>
          <a:p>
            <a:pPr>
              <a:lnSpc>
                <a:spcPct val="150000"/>
              </a:lnSpc>
              <a:buFont typeface="Wingdings" pitchFamily="2" charset="2"/>
              <a:buChar char="ü"/>
            </a:pPr>
            <a:r>
              <a:rPr lang="vi-VN" sz="1400" smtClean="0">
                <a:latin typeface="+mj-lt"/>
              </a:rPr>
              <a:t> Sau khi hoàn thành việc lắp đặt máy thì phải kiểm tra ngoại quan, trạng thái các cụm. </a:t>
            </a:r>
            <a:r>
              <a:rPr lang="vi-VN" sz="1400">
                <a:latin typeface="+mj-lt"/>
              </a:rPr>
              <a:t>N</a:t>
            </a:r>
            <a:r>
              <a:rPr lang="vi-VN" sz="1400" smtClean="0">
                <a:latin typeface="+mj-lt"/>
              </a:rPr>
              <a:t>ếu các cụm đang ở vị trí an toàn, không có khả năng bị va chạm thì tiến hành cấp nguồn điện và khí cho máy. Lưu ý </a:t>
            </a:r>
            <a:r>
              <a:rPr lang="vi-VN" sz="1600" b="1" i="1" smtClean="0">
                <a:solidFill>
                  <a:srgbClr val="FF0000"/>
                </a:solidFill>
                <a:latin typeface="+mj-lt"/>
              </a:rPr>
              <a:t>bật khí trước điện sau</a:t>
            </a:r>
            <a:r>
              <a:rPr lang="vi-VN" sz="1400" b="1" i="1" smtClean="0">
                <a:solidFill>
                  <a:srgbClr val="FF0000"/>
                </a:solidFill>
                <a:latin typeface="+mj-lt"/>
              </a:rPr>
              <a:t> </a:t>
            </a:r>
            <a:r>
              <a:rPr lang="vi-VN" sz="1400" smtClean="0">
                <a:latin typeface="+mj-lt"/>
              </a:rPr>
              <a:t>để tránh va chạm cụm Clamp.</a:t>
            </a:r>
            <a:endParaRPr lang="en-US" sz="1400">
              <a:latin typeface="+mj-lt"/>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xmlns="" val="0"/>
              </a:ext>
            </a:extLst>
          </a:blip>
          <a:srcRect r="21644" b="-66"/>
          <a:stretch/>
        </p:blipFill>
        <p:spPr>
          <a:xfrm>
            <a:off x="1215545" y="6010712"/>
            <a:ext cx="4448655" cy="3298388"/>
          </a:xfrm>
          <a:prstGeom prst="rect">
            <a:avLst/>
          </a:prstGeom>
        </p:spPr>
      </p:pic>
      <p:sp>
        <p:nvSpPr>
          <p:cNvPr id="10" name="TextBox 9"/>
          <p:cNvSpPr txBox="1"/>
          <p:nvPr/>
        </p:nvSpPr>
        <p:spPr>
          <a:xfrm>
            <a:off x="1557313" y="9417051"/>
            <a:ext cx="4872625" cy="307777"/>
          </a:xfrm>
          <a:prstGeom prst="rect">
            <a:avLst/>
          </a:prstGeom>
          <a:noFill/>
        </p:spPr>
        <p:txBody>
          <a:bodyPr wrap="square" rtlCol="0">
            <a:spAutoFit/>
          </a:bodyPr>
          <a:lstStyle/>
          <a:p>
            <a:r>
              <a:rPr lang="vi-VN" sz="1400" smtClean="0">
                <a:latin typeface="+mj-lt"/>
              </a:rPr>
              <a:t>Hình </a:t>
            </a:r>
            <a:r>
              <a:rPr lang="en-US" sz="1400" smtClean="0">
                <a:latin typeface="Times New Roman" panose="02020603050405020304" pitchFamily="18" charset="0"/>
                <a:cs typeface="Times New Roman" panose="02020603050405020304" pitchFamily="18" charset="0"/>
              </a:rPr>
              <a:t>9</a:t>
            </a:r>
            <a:r>
              <a:rPr lang="vi-VN" sz="1400" smtClean="0">
                <a:latin typeface="+mj-lt"/>
              </a:rPr>
              <a:t>: Kiểm tra an toàn trước khi thao tác</a:t>
            </a:r>
            <a:endParaRPr lang="en-US" sz="1400">
              <a:latin typeface="+mj-lt"/>
            </a:endParaRPr>
          </a:p>
        </p:txBody>
      </p:sp>
    </p:spTree>
    <p:extLst>
      <p:ext uri="{BB962C8B-B14F-4D97-AF65-F5344CB8AC3E}">
        <p14:creationId xmlns:p14="http://schemas.microsoft.com/office/powerpoint/2010/main" xmlns="" val="807908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C4911AB-5649-4F7C-A9D6-15EBCBB07F93}" type="slidenum">
              <a:rPr lang="vi-VN" smtClean="0"/>
              <a:pPr/>
              <a:t>15</a:t>
            </a:fld>
            <a:endParaRPr lang="vi-VN"/>
          </a:p>
        </p:txBody>
      </p:sp>
      <p:sp>
        <p:nvSpPr>
          <p:cNvPr id="11" name="TextBox 10"/>
          <p:cNvSpPr txBox="1"/>
          <p:nvPr/>
        </p:nvSpPr>
        <p:spPr>
          <a:xfrm>
            <a:off x="412488" y="920794"/>
            <a:ext cx="6267712" cy="523220"/>
          </a:xfrm>
          <a:prstGeom prst="rect">
            <a:avLst/>
          </a:prstGeom>
          <a:noFill/>
        </p:spPr>
        <p:txBody>
          <a:bodyPr wrap="square" rtlCol="0">
            <a:spAutoFit/>
          </a:bodyPr>
          <a:lstStyle/>
          <a:p>
            <a:r>
              <a:rPr lang="vi-VN" sz="1400" smtClean="0">
                <a:latin typeface="+mj-lt"/>
              </a:rPr>
              <a:t>Sau khi kiểm tra các điều kiện máy đảm bảo điều kiện an toàn thì nhân viên tiến hành sản xuất: </a:t>
            </a:r>
            <a:endParaRPr lang="en-US" sz="1400">
              <a:latin typeface="+mj-lt"/>
            </a:endParaRPr>
          </a:p>
        </p:txBody>
      </p:sp>
      <p:sp>
        <p:nvSpPr>
          <p:cNvPr id="12" name="TextBox 11"/>
          <p:cNvSpPr txBox="1"/>
          <p:nvPr/>
        </p:nvSpPr>
        <p:spPr>
          <a:xfrm>
            <a:off x="412488" y="1467021"/>
            <a:ext cx="6191512" cy="861774"/>
          </a:xfrm>
          <a:prstGeom prst="rect">
            <a:avLst/>
          </a:prstGeom>
          <a:noFill/>
        </p:spPr>
        <p:txBody>
          <a:bodyPr wrap="square" rtlCol="0">
            <a:spAutoFit/>
          </a:bodyPr>
          <a:lstStyle/>
          <a:p>
            <a:r>
              <a:rPr lang="vi-VN" sz="1600" b="1" smtClean="0">
                <a:solidFill>
                  <a:schemeClr val="accent1">
                    <a:lumMod val="75000"/>
                  </a:schemeClr>
                </a:solidFill>
                <a:latin typeface="+mj-lt"/>
              </a:rPr>
              <a:t>Bước 1: Chọn Model sản xuất.</a:t>
            </a:r>
          </a:p>
          <a:p>
            <a:pPr marL="285750" indent="-285750">
              <a:buFont typeface="Wingdings" panose="05000000000000000000" pitchFamily="2" charset="2"/>
              <a:buChar char="ü"/>
            </a:pPr>
            <a:r>
              <a:rPr lang="vi-VN" sz="1400" smtClean="0">
                <a:latin typeface="+mj-lt"/>
              </a:rPr>
              <a:t>Sau khi cấp nguồn và khí trên màn hình hiển thị như hình: </a:t>
            </a:r>
          </a:p>
          <a:p>
            <a:endParaRPr lang="en-US">
              <a:latin typeface="+mj-lt"/>
            </a:endParaRPr>
          </a:p>
        </p:txBody>
      </p:sp>
      <p:pic>
        <p:nvPicPr>
          <p:cNvPr id="13" name="Picture 12"/>
          <p:cNvPicPr>
            <a:picLocks noChangeAspect="1"/>
          </p:cNvPicPr>
          <p:nvPr/>
        </p:nvPicPr>
        <p:blipFill rotWithShape="1">
          <a:blip r:embed="rId2" cstate="print">
            <a:extLst>
              <a:ext uri="{28A0092B-C50C-407E-A947-70E740481C1C}">
                <a14:useLocalDpi xmlns:a14="http://schemas.microsoft.com/office/drawing/2010/main" xmlns="" val="0"/>
              </a:ext>
            </a:extLst>
          </a:blip>
          <a:srcRect l="2027" r="594" b="2460"/>
          <a:stretch/>
        </p:blipFill>
        <p:spPr>
          <a:xfrm>
            <a:off x="685800" y="2065832"/>
            <a:ext cx="5943600" cy="2870123"/>
          </a:xfrm>
          <a:prstGeom prst="rect">
            <a:avLst/>
          </a:prstGeom>
        </p:spPr>
      </p:pic>
      <p:sp>
        <p:nvSpPr>
          <p:cNvPr id="14" name="TextBox 13"/>
          <p:cNvSpPr txBox="1"/>
          <p:nvPr/>
        </p:nvSpPr>
        <p:spPr>
          <a:xfrm>
            <a:off x="1837280" y="5023218"/>
            <a:ext cx="4296427" cy="307777"/>
          </a:xfrm>
          <a:prstGeom prst="rect">
            <a:avLst/>
          </a:prstGeom>
          <a:noFill/>
        </p:spPr>
        <p:txBody>
          <a:bodyPr wrap="square" rtlCol="0">
            <a:spAutoFit/>
          </a:bodyPr>
          <a:lstStyle/>
          <a:p>
            <a:r>
              <a:rPr lang="vi-VN" sz="1400" smtClean="0">
                <a:latin typeface="+mj-lt"/>
              </a:rPr>
              <a:t>Hình </a:t>
            </a:r>
            <a:r>
              <a:rPr lang="en-US" sz="1400">
                <a:latin typeface="Times New Roman" panose="02020603050405020304" pitchFamily="18" charset="0"/>
                <a:cs typeface="Times New Roman" panose="02020603050405020304" pitchFamily="18" charset="0"/>
              </a:rPr>
              <a:t>10</a:t>
            </a:r>
            <a:r>
              <a:rPr lang="vi-VN" sz="1400" smtClean="0">
                <a:latin typeface="+mj-lt"/>
              </a:rPr>
              <a:t>: màn hình trạng thái khởi động</a:t>
            </a:r>
            <a:endParaRPr lang="en-US" sz="1400">
              <a:latin typeface="+mj-lt"/>
            </a:endParaRPr>
          </a:p>
        </p:txBody>
      </p:sp>
      <p:sp>
        <p:nvSpPr>
          <p:cNvPr id="15" name="TextBox 14"/>
          <p:cNvSpPr txBox="1"/>
          <p:nvPr/>
        </p:nvSpPr>
        <p:spPr>
          <a:xfrm>
            <a:off x="412488" y="5476038"/>
            <a:ext cx="3953354" cy="307777"/>
          </a:xfrm>
          <a:prstGeom prst="rect">
            <a:avLst/>
          </a:prstGeom>
          <a:noFill/>
        </p:spPr>
        <p:txBody>
          <a:bodyPr wrap="square" rtlCol="0">
            <a:spAutoFit/>
          </a:bodyPr>
          <a:lstStyle/>
          <a:p>
            <a:pPr marL="285750" indent="-285750">
              <a:buFont typeface="Wingdings" panose="05000000000000000000" pitchFamily="2" charset="2"/>
              <a:buChar char="ü"/>
            </a:pPr>
            <a:r>
              <a:rPr lang="vi-VN" sz="1400" smtClean="0">
                <a:latin typeface="+mj-lt"/>
              </a:rPr>
              <a:t>Sau đó chọn thư mục Setting:</a:t>
            </a:r>
            <a:endParaRPr lang="en-US" sz="1400">
              <a:latin typeface="+mj-lt"/>
            </a:endParaRPr>
          </a:p>
        </p:txBody>
      </p:sp>
      <p:grpSp>
        <p:nvGrpSpPr>
          <p:cNvPr id="2" name="Group 1"/>
          <p:cNvGrpSpPr/>
          <p:nvPr/>
        </p:nvGrpSpPr>
        <p:grpSpPr>
          <a:xfrm>
            <a:off x="680058" y="5819383"/>
            <a:ext cx="5923942" cy="3346044"/>
            <a:chOff x="680058" y="5476483"/>
            <a:chExt cx="5923942" cy="3346044"/>
          </a:xfrm>
        </p:grpSpPr>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0058" y="5476483"/>
              <a:ext cx="5923942" cy="3346044"/>
            </a:xfrm>
            <a:prstGeom prst="rect">
              <a:avLst/>
            </a:prstGeom>
          </p:spPr>
        </p:pic>
        <p:sp>
          <p:nvSpPr>
            <p:cNvPr id="17" name="Rectangle 16"/>
            <p:cNvSpPr/>
            <p:nvPr/>
          </p:nvSpPr>
          <p:spPr>
            <a:xfrm>
              <a:off x="2603500" y="8483600"/>
              <a:ext cx="88900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2301036" y="9219248"/>
            <a:ext cx="3083764" cy="318452"/>
          </a:xfrm>
          <a:prstGeom prst="rect">
            <a:avLst/>
          </a:prstGeom>
          <a:noFill/>
        </p:spPr>
        <p:txBody>
          <a:bodyPr wrap="square" rtlCol="0">
            <a:spAutoFit/>
          </a:bodyPr>
          <a:lstStyle/>
          <a:p>
            <a:r>
              <a:rPr lang="vi-VN" sz="1400" smtClean="0">
                <a:latin typeface="+mj-lt"/>
              </a:rPr>
              <a:t>Hình </a:t>
            </a:r>
            <a:r>
              <a:rPr lang="en-US" sz="1400" smtClean="0">
                <a:latin typeface="Times New Roman" panose="02020603050405020304" pitchFamily="18" charset="0"/>
                <a:cs typeface="Times New Roman" panose="02020603050405020304" pitchFamily="18" charset="0"/>
              </a:rPr>
              <a:t>11</a:t>
            </a:r>
            <a:r>
              <a:rPr lang="vi-VN" sz="1400" smtClean="0">
                <a:latin typeface="+mj-lt"/>
              </a:rPr>
              <a:t>: Chọn chế độ Model </a:t>
            </a:r>
            <a:endParaRPr lang="en-US" sz="1400">
              <a:latin typeface="+mj-lt"/>
            </a:endParaRPr>
          </a:p>
        </p:txBody>
      </p:sp>
      <p:sp>
        <p:nvSpPr>
          <p:cNvPr id="19" name="TextBox 18"/>
          <p:cNvSpPr txBox="1"/>
          <p:nvPr/>
        </p:nvSpPr>
        <p:spPr>
          <a:xfrm>
            <a:off x="3254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2: VẬN HÀNH CƠ BẢN</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xmlns="" val="807908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C4911AB-5649-4F7C-A9D6-15EBCBB07F93}" type="slidenum">
              <a:rPr lang="vi-VN" smtClean="0"/>
              <a:pPr/>
              <a:t>16</a:t>
            </a:fld>
            <a:endParaRPr lang="vi-VN"/>
          </a:p>
        </p:txBody>
      </p:sp>
      <p:sp>
        <p:nvSpPr>
          <p:cNvPr id="19" name="TextBox 18"/>
          <p:cNvSpPr txBox="1"/>
          <p:nvPr/>
        </p:nvSpPr>
        <p:spPr>
          <a:xfrm>
            <a:off x="317477" y="758220"/>
            <a:ext cx="5952148" cy="10272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vi-VN" sz="1400" smtClean="0">
                <a:latin typeface="+mj-lt"/>
              </a:rPr>
              <a:t>Khi đó màn hình sẽ hiện tra chế độ của từng Model. Chọn D51/58 nếu sản xuất Model ADF D51/58, chọn C08/09 nếu sản xuất Model SCN C08/09. Sau đó ấn Change để xác nhận. Ấn Auto để quay lại màn hình chính.</a:t>
            </a:r>
            <a:endParaRPr lang="en-US" sz="1400">
              <a:latin typeface="+mj-lt"/>
            </a:endParaRPr>
          </a:p>
        </p:txBody>
      </p:sp>
      <p:grpSp>
        <p:nvGrpSpPr>
          <p:cNvPr id="20" name="Group 19"/>
          <p:cNvGrpSpPr/>
          <p:nvPr/>
        </p:nvGrpSpPr>
        <p:grpSpPr>
          <a:xfrm>
            <a:off x="355601" y="1876672"/>
            <a:ext cx="6223000" cy="2910448"/>
            <a:chOff x="125260" y="1155429"/>
            <a:chExt cx="6618440" cy="3695971"/>
          </a:xfrm>
        </p:grpSpPr>
        <p:pic>
          <p:nvPicPr>
            <p:cNvPr id="21" name="Picture 20"/>
            <p:cNvPicPr>
              <a:picLocks noChangeAspect="1"/>
            </p:cNvPicPr>
            <p:nvPr/>
          </p:nvPicPr>
          <p:blipFill rotWithShape="1">
            <a:blip r:embed="rId2" cstate="print">
              <a:extLst>
                <a:ext uri="{28A0092B-C50C-407E-A947-70E740481C1C}">
                  <a14:useLocalDpi xmlns:a14="http://schemas.microsoft.com/office/drawing/2010/main" xmlns="" val="0"/>
                </a:ext>
              </a:extLst>
            </a:blip>
            <a:srcRect l="617" r="1430" b="4909"/>
            <a:stretch/>
          </p:blipFill>
          <p:spPr>
            <a:xfrm>
              <a:off x="125260" y="1155429"/>
              <a:ext cx="6618440" cy="3695971"/>
            </a:xfrm>
            <a:prstGeom prst="rect">
              <a:avLst/>
            </a:prstGeom>
          </p:spPr>
        </p:pic>
        <p:sp>
          <p:nvSpPr>
            <p:cNvPr id="22" name="Rectangle 21"/>
            <p:cNvSpPr/>
            <p:nvPr/>
          </p:nvSpPr>
          <p:spPr>
            <a:xfrm>
              <a:off x="5172075" y="2428081"/>
              <a:ext cx="1571624" cy="413811"/>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p:nvSpPr>
          <p:spPr>
            <a:xfrm>
              <a:off x="5172075" y="3069295"/>
              <a:ext cx="1519238" cy="335893"/>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ectangle 23"/>
            <p:cNvSpPr/>
            <p:nvPr/>
          </p:nvSpPr>
          <p:spPr>
            <a:xfrm>
              <a:off x="5250180" y="4016703"/>
              <a:ext cx="1272540" cy="353219"/>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ectangle 24"/>
            <p:cNvSpPr/>
            <p:nvPr/>
          </p:nvSpPr>
          <p:spPr>
            <a:xfrm>
              <a:off x="125260" y="4498181"/>
              <a:ext cx="915346" cy="353219"/>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26" name="TextBox 25"/>
          <p:cNvSpPr txBox="1"/>
          <p:nvPr/>
        </p:nvSpPr>
        <p:spPr>
          <a:xfrm>
            <a:off x="1981200" y="4870366"/>
            <a:ext cx="3115288" cy="307777"/>
          </a:xfrm>
          <a:prstGeom prst="rect">
            <a:avLst/>
          </a:prstGeom>
          <a:noFill/>
        </p:spPr>
        <p:txBody>
          <a:bodyPr wrap="square" rtlCol="0">
            <a:spAutoFit/>
          </a:bodyPr>
          <a:lstStyle/>
          <a:p>
            <a:r>
              <a:rPr lang="vi-VN" sz="1400" smtClean="0">
                <a:latin typeface="+mj-lt"/>
              </a:rPr>
              <a:t>Hình </a:t>
            </a:r>
            <a:r>
              <a:rPr lang="en-US" sz="1400">
                <a:latin typeface="Times New Roman" panose="02020603050405020304" pitchFamily="18" charset="0"/>
                <a:cs typeface="Times New Roman" panose="02020603050405020304" pitchFamily="18" charset="0"/>
              </a:rPr>
              <a:t>12</a:t>
            </a:r>
            <a:r>
              <a:rPr lang="vi-VN" sz="1400" smtClean="0">
                <a:latin typeface="+mj-lt"/>
              </a:rPr>
              <a:t>: Chọn Model sản xuất</a:t>
            </a:r>
            <a:endParaRPr lang="en-US" sz="1400">
              <a:latin typeface="+mj-lt"/>
            </a:endParaRPr>
          </a:p>
        </p:txBody>
      </p:sp>
      <p:sp>
        <p:nvSpPr>
          <p:cNvPr id="27" name="TextBox 26"/>
          <p:cNvSpPr txBox="1"/>
          <p:nvPr/>
        </p:nvSpPr>
        <p:spPr>
          <a:xfrm>
            <a:off x="292077" y="5202652"/>
            <a:ext cx="5561556" cy="307777"/>
          </a:xfrm>
          <a:prstGeom prst="rect">
            <a:avLst/>
          </a:prstGeom>
          <a:noFill/>
        </p:spPr>
        <p:txBody>
          <a:bodyPr wrap="square" rtlCol="0">
            <a:spAutoFit/>
          </a:bodyPr>
          <a:lstStyle/>
          <a:p>
            <a:r>
              <a:rPr lang="vi-VN" sz="1400" smtClean="0">
                <a:latin typeface="+mj-lt"/>
              </a:rPr>
              <a:t>Sau khi đã chọn được Model sản suất tiến hành Origin máy</a:t>
            </a:r>
            <a:endParaRPr lang="en-US" sz="1400">
              <a:latin typeface="+mj-lt"/>
            </a:endParaRPr>
          </a:p>
        </p:txBody>
      </p:sp>
      <p:sp>
        <p:nvSpPr>
          <p:cNvPr id="28" name="TextBox 27"/>
          <p:cNvSpPr txBox="1"/>
          <p:nvPr/>
        </p:nvSpPr>
        <p:spPr>
          <a:xfrm>
            <a:off x="292077" y="5483491"/>
            <a:ext cx="6531127" cy="800219"/>
          </a:xfrm>
          <a:prstGeom prst="rect">
            <a:avLst/>
          </a:prstGeom>
          <a:noFill/>
        </p:spPr>
        <p:txBody>
          <a:bodyPr wrap="square" rtlCol="0">
            <a:spAutoFit/>
          </a:bodyPr>
          <a:lstStyle/>
          <a:p>
            <a:r>
              <a:rPr lang="vi-VN" sz="1600" b="1" smtClean="0">
                <a:solidFill>
                  <a:schemeClr val="accent1">
                    <a:lumMod val="75000"/>
                  </a:schemeClr>
                </a:solidFill>
                <a:latin typeface="+mj-lt"/>
              </a:rPr>
              <a:t>Bước 2: Origin máy</a:t>
            </a:r>
          </a:p>
          <a:p>
            <a:pPr marL="285750" indent="-285750">
              <a:buFont typeface="Wingdings" panose="05000000000000000000" pitchFamily="2" charset="2"/>
              <a:buChar char="ü"/>
            </a:pPr>
            <a:r>
              <a:rPr lang="vi-VN" sz="1400" smtClean="0">
                <a:latin typeface="+mj-lt"/>
              </a:rPr>
              <a:t>Ấn chọn Auto Mode:</a:t>
            </a:r>
          </a:p>
          <a:p>
            <a:endParaRPr lang="en-US" sz="1600">
              <a:latin typeface="+mj-lt"/>
            </a:endParaRPr>
          </a:p>
        </p:txBody>
      </p:sp>
      <p:sp>
        <p:nvSpPr>
          <p:cNvPr id="29" name="TextBox 28"/>
          <p:cNvSpPr txBox="1"/>
          <p:nvPr/>
        </p:nvSpPr>
        <p:spPr>
          <a:xfrm>
            <a:off x="1676400" y="9299302"/>
            <a:ext cx="3831760" cy="307777"/>
          </a:xfrm>
          <a:prstGeom prst="rect">
            <a:avLst/>
          </a:prstGeom>
          <a:noFill/>
        </p:spPr>
        <p:txBody>
          <a:bodyPr wrap="square" rtlCol="0">
            <a:spAutoFit/>
          </a:bodyPr>
          <a:lstStyle/>
          <a:p>
            <a:r>
              <a:rPr lang="vi-VN" sz="1400" smtClean="0">
                <a:latin typeface="+mj-lt"/>
              </a:rPr>
              <a:t>Hình </a:t>
            </a:r>
            <a:r>
              <a:rPr lang="en-US" sz="1400" smtClean="0">
                <a:latin typeface="+mj-lt"/>
              </a:rPr>
              <a:t>13</a:t>
            </a:r>
            <a:r>
              <a:rPr lang="vi-VN" sz="1400" smtClean="0">
                <a:latin typeface="+mj-lt"/>
              </a:rPr>
              <a:t>: Màn hình trạng thái máy chạy Auto</a:t>
            </a:r>
            <a:endParaRPr lang="en-US" sz="1400">
              <a:latin typeface="+mj-lt"/>
            </a:endParaRPr>
          </a:p>
        </p:txBody>
      </p:sp>
      <p:grpSp>
        <p:nvGrpSpPr>
          <p:cNvPr id="30" name="Group 29"/>
          <p:cNvGrpSpPr/>
          <p:nvPr/>
        </p:nvGrpSpPr>
        <p:grpSpPr>
          <a:xfrm>
            <a:off x="492774" y="6080646"/>
            <a:ext cx="6162025" cy="3200443"/>
            <a:chOff x="212572" y="6178122"/>
            <a:chExt cx="6531127" cy="3310665"/>
          </a:xfrm>
        </p:grpSpPr>
        <p:pic>
          <p:nvPicPr>
            <p:cNvPr id="31" name="Picture 30"/>
            <p:cNvPicPr>
              <a:picLocks noChangeAspect="1"/>
            </p:cNvPicPr>
            <p:nvPr/>
          </p:nvPicPr>
          <p:blipFill rotWithShape="1">
            <a:blip r:embed="rId3" cstate="print">
              <a:extLst>
                <a:ext uri="{28A0092B-C50C-407E-A947-70E740481C1C}">
                  <a14:useLocalDpi xmlns:a14="http://schemas.microsoft.com/office/drawing/2010/main" xmlns="" val="0"/>
                </a:ext>
              </a:extLst>
            </a:blip>
            <a:srcRect l="2027" r="594" b="2460"/>
            <a:stretch/>
          </p:blipFill>
          <p:spPr>
            <a:xfrm>
              <a:off x="212572" y="6178122"/>
              <a:ext cx="6531127" cy="3310665"/>
            </a:xfrm>
            <a:prstGeom prst="rect">
              <a:avLst/>
            </a:prstGeom>
          </p:spPr>
        </p:pic>
        <p:sp>
          <p:nvSpPr>
            <p:cNvPr id="32" name="Rectangle 31"/>
            <p:cNvSpPr/>
            <p:nvPr/>
          </p:nvSpPr>
          <p:spPr>
            <a:xfrm>
              <a:off x="984250" y="7032256"/>
              <a:ext cx="2146300" cy="536595"/>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8" name="TextBox 17"/>
          <p:cNvSpPr txBox="1"/>
          <p:nvPr/>
        </p:nvSpPr>
        <p:spPr>
          <a:xfrm>
            <a:off x="3254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2: VẬN HÀNH CƠ BẢN</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xmlns="" val="807908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C4911AB-5649-4F7C-A9D6-15EBCBB07F93}" type="slidenum">
              <a:rPr lang="vi-VN" smtClean="0"/>
              <a:pPr/>
              <a:t>17</a:t>
            </a:fld>
            <a:endParaRPr lang="vi-VN"/>
          </a:p>
        </p:txBody>
      </p:sp>
      <p:pic>
        <p:nvPicPr>
          <p:cNvPr id="18" name="Picture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0575" y="1172384"/>
            <a:ext cx="6176925" cy="3348264"/>
          </a:xfrm>
          <a:prstGeom prst="rect">
            <a:avLst/>
          </a:prstGeom>
        </p:spPr>
      </p:pic>
      <p:sp>
        <p:nvSpPr>
          <p:cNvPr id="20" name="TextBox 19"/>
          <p:cNvSpPr txBox="1"/>
          <p:nvPr/>
        </p:nvSpPr>
        <p:spPr>
          <a:xfrm>
            <a:off x="2308070" y="9310880"/>
            <a:ext cx="3984886" cy="307777"/>
          </a:xfrm>
          <a:prstGeom prst="rect">
            <a:avLst/>
          </a:prstGeom>
          <a:noFill/>
        </p:spPr>
        <p:txBody>
          <a:bodyPr wrap="square" rtlCol="0">
            <a:spAutoFit/>
          </a:bodyPr>
          <a:lstStyle/>
          <a:p>
            <a:r>
              <a:rPr lang="vi-VN" sz="1400" smtClean="0">
                <a:latin typeface="+mj-lt"/>
              </a:rPr>
              <a:t>Hình </a:t>
            </a:r>
            <a:r>
              <a:rPr lang="en-US" sz="1400" smtClean="0">
                <a:latin typeface="+mj-lt"/>
              </a:rPr>
              <a:t>15</a:t>
            </a:r>
            <a:r>
              <a:rPr lang="vi-VN" sz="1400" smtClean="0">
                <a:latin typeface="+mj-lt"/>
              </a:rPr>
              <a:t>: Quá trình Origin máy</a:t>
            </a:r>
            <a:endParaRPr lang="en-US" sz="1400">
              <a:latin typeface="+mj-lt"/>
            </a:endParaRPr>
          </a:p>
        </p:txBody>
      </p:sp>
      <p:sp>
        <p:nvSpPr>
          <p:cNvPr id="30" name="TextBox 29"/>
          <p:cNvSpPr txBox="1"/>
          <p:nvPr/>
        </p:nvSpPr>
        <p:spPr>
          <a:xfrm>
            <a:off x="270351" y="817619"/>
            <a:ext cx="3984886" cy="338554"/>
          </a:xfrm>
          <a:prstGeom prst="rect">
            <a:avLst/>
          </a:prstGeom>
          <a:noFill/>
        </p:spPr>
        <p:txBody>
          <a:bodyPr wrap="square" rtlCol="0">
            <a:spAutoFit/>
          </a:bodyPr>
          <a:lstStyle/>
          <a:p>
            <a:pPr marL="285750" indent="-285750">
              <a:buFont typeface="Wingdings" panose="05000000000000000000" pitchFamily="2" charset="2"/>
              <a:buChar char="ü"/>
            </a:pPr>
            <a:r>
              <a:rPr lang="vi-VN" sz="1600" smtClean="0">
                <a:latin typeface="+mj-lt"/>
              </a:rPr>
              <a:t> </a:t>
            </a:r>
            <a:r>
              <a:rPr lang="vi-VN" sz="1400" smtClean="0">
                <a:latin typeface="+mj-lt"/>
              </a:rPr>
              <a:t>Ấn chọn Origin</a:t>
            </a:r>
            <a:endParaRPr lang="en-US" sz="1400">
              <a:latin typeface="+mj-lt"/>
            </a:endParaRPr>
          </a:p>
        </p:txBody>
      </p:sp>
      <p:sp>
        <p:nvSpPr>
          <p:cNvPr id="33" name="TextBox 32"/>
          <p:cNvSpPr txBox="1"/>
          <p:nvPr/>
        </p:nvSpPr>
        <p:spPr>
          <a:xfrm>
            <a:off x="2464009" y="4572968"/>
            <a:ext cx="2479208" cy="307777"/>
          </a:xfrm>
          <a:prstGeom prst="rect">
            <a:avLst/>
          </a:prstGeom>
          <a:noFill/>
        </p:spPr>
        <p:txBody>
          <a:bodyPr wrap="square" rtlCol="0">
            <a:spAutoFit/>
          </a:bodyPr>
          <a:lstStyle/>
          <a:p>
            <a:r>
              <a:rPr lang="vi-VN" sz="1400" smtClean="0">
                <a:latin typeface="+mj-lt"/>
              </a:rPr>
              <a:t>Hình </a:t>
            </a:r>
            <a:r>
              <a:rPr lang="en-US" sz="1400" smtClean="0">
                <a:latin typeface="Times New Roman" panose="02020603050405020304" pitchFamily="18" charset="0"/>
                <a:cs typeface="Times New Roman" panose="02020603050405020304" pitchFamily="18" charset="0"/>
              </a:rPr>
              <a:t>14</a:t>
            </a:r>
            <a:r>
              <a:rPr lang="vi-VN" sz="1400" smtClean="0">
                <a:latin typeface="+mj-lt"/>
              </a:rPr>
              <a:t>: Origin máy</a:t>
            </a:r>
            <a:endParaRPr lang="en-US" sz="1400">
              <a:latin typeface="+mj-lt"/>
            </a:endParaRPr>
          </a:p>
        </p:txBody>
      </p:sp>
      <p:sp>
        <p:nvSpPr>
          <p:cNvPr id="34" name="TextBox 33"/>
          <p:cNvSpPr txBox="1"/>
          <p:nvPr/>
        </p:nvSpPr>
        <p:spPr>
          <a:xfrm>
            <a:off x="270351" y="4988447"/>
            <a:ext cx="6092349" cy="954107"/>
          </a:xfrm>
          <a:prstGeom prst="rect">
            <a:avLst/>
          </a:prstGeom>
          <a:noFill/>
        </p:spPr>
        <p:txBody>
          <a:bodyPr wrap="square" rtlCol="0">
            <a:spAutoFit/>
          </a:bodyPr>
          <a:lstStyle/>
          <a:p>
            <a:pPr marL="285750" indent="-285750">
              <a:buFont typeface="Wingdings" panose="05000000000000000000" pitchFamily="2" charset="2"/>
              <a:buChar char="ü"/>
            </a:pPr>
            <a:r>
              <a:rPr lang="vi-VN" sz="1400" smtClean="0">
                <a:latin typeface="+mj-lt"/>
              </a:rPr>
              <a:t> Khi này máy đang trong trạng thái an toàn các cụm không va chạm vào nhau khi có chuyển động thì chọn mục Origin. Các cụm của máy sẽ Origin theo trình tự như sau:  Bush Unit -&gt; Pick up PCB -&gt; Soldering 1-&gt; </a:t>
            </a:r>
            <a:r>
              <a:rPr lang="vi-VN" sz="1400">
                <a:latin typeface="+mj-lt"/>
              </a:rPr>
              <a:t>Soldering </a:t>
            </a:r>
            <a:r>
              <a:rPr lang="vi-VN" sz="1400" smtClean="0">
                <a:latin typeface="+mj-lt"/>
              </a:rPr>
              <a:t>2 -&gt; Clamp -&gt; Rotation.</a:t>
            </a:r>
            <a:endParaRPr lang="en-US" sz="1400">
              <a:latin typeface="+mj-lt"/>
            </a:endParaRPr>
          </a:p>
        </p:txBody>
      </p:sp>
      <p:pic>
        <p:nvPicPr>
          <p:cNvPr id="35" name="Picture 34"/>
          <p:cNvPicPr>
            <a:picLocks noChangeAspect="1"/>
          </p:cNvPicPr>
          <p:nvPr/>
        </p:nvPicPr>
        <p:blipFill rotWithShape="1">
          <a:blip r:embed="rId3" cstate="print"/>
          <a:srcRect l="1780" t="1301" r="2742" b="8629"/>
          <a:stretch/>
        </p:blipFill>
        <p:spPr>
          <a:xfrm>
            <a:off x="566775" y="6073269"/>
            <a:ext cx="6189625" cy="3134579"/>
          </a:xfrm>
          <a:prstGeom prst="rect">
            <a:avLst/>
          </a:prstGeom>
        </p:spPr>
      </p:pic>
      <p:sp>
        <p:nvSpPr>
          <p:cNvPr id="10" name="TextBox 9"/>
          <p:cNvSpPr txBox="1"/>
          <p:nvPr/>
        </p:nvSpPr>
        <p:spPr>
          <a:xfrm>
            <a:off x="3254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2: VẬN HÀNH CƠ BẢN</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xmlns="" val="807908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19500" y="5957376"/>
            <a:ext cx="2632638" cy="3199101"/>
          </a:xfrm>
          <a:prstGeom prst="rect">
            <a:avLst/>
          </a:prstGeom>
        </p:spPr>
      </p:pic>
      <p:sp>
        <p:nvSpPr>
          <p:cNvPr id="5" name="Slide Number Placeholder 4"/>
          <p:cNvSpPr>
            <a:spLocks noGrp="1"/>
          </p:cNvSpPr>
          <p:nvPr>
            <p:ph type="sldNum" sz="quarter" idx="12"/>
          </p:nvPr>
        </p:nvSpPr>
        <p:spPr/>
        <p:txBody>
          <a:bodyPr/>
          <a:lstStyle/>
          <a:p>
            <a:fld id="{0C4911AB-5649-4F7C-A9D6-15EBCBB07F93}" type="slidenum">
              <a:rPr lang="vi-VN" smtClean="0"/>
              <a:pPr/>
              <a:t>18</a:t>
            </a:fld>
            <a:endParaRPr lang="vi-VN"/>
          </a:p>
        </p:txBody>
      </p:sp>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20435" y="5970076"/>
            <a:ext cx="2668865" cy="3199101"/>
          </a:xfrm>
          <a:prstGeom prst="rect">
            <a:avLst/>
          </a:prstGeom>
        </p:spPr>
      </p:pic>
      <p:sp>
        <p:nvSpPr>
          <p:cNvPr id="30" name="TextBox 29"/>
          <p:cNvSpPr txBox="1"/>
          <p:nvPr/>
        </p:nvSpPr>
        <p:spPr>
          <a:xfrm>
            <a:off x="258870" y="4568418"/>
            <a:ext cx="6273800" cy="1350434"/>
          </a:xfrm>
          <a:prstGeom prst="rect">
            <a:avLst/>
          </a:prstGeom>
          <a:noFill/>
        </p:spPr>
        <p:txBody>
          <a:bodyPr wrap="square" rtlCol="0">
            <a:spAutoFit/>
          </a:bodyPr>
          <a:lstStyle/>
          <a:p>
            <a:pPr>
              <a:lnSpc>
                <a:spcPct val="150000"/>
              </a:lnSpc>
              <a:buFont typeface="Wingdings" pitchFamily="2" charset="2"/>
              <a:buChar char="ü"/>
            </a:pPr>
            <a:r>
              <a:rPr lang="en-US" sz="1400">
                <a:latin typeface="+mj-lt"/>
              </a:rPr>
              <a:t> </a:t>
            </a:r>
            <a:r>
              <a:rPr lang="en-US" sz="1400" smtClean="0">
                <a:latin typeface="+mj-lt"/>
              </a:rPr>
              <a:t> </a:t>
            </a:r>
            <a:r>
              <a:rPr lang="vi-VN" sz="1400" smtClean="0">
                <a:latin typeface="+mj-lt"/>
              </a:rPr>
              <a:t>Khi máy chuyển sang chế độ sẵn sàng chạy tự động, người vận hành tay phải cầm PCB đặt vào Jig bên phải sao cho lỗ định vị trên PCB phải trùng với 2 pin trên Jig. Tay trái cầm Motor đặt vuông góc với Jig bên trái, đặt motor từ trên xuống, hướng chấm đỏ motor vào trong bàn xoay. </a:t>
            </a:r>
            <a:endParaRPr lang="en-US" sz="1400">
              <a:latin typeface="+mj-lt"/>
            </a:endParaRPr>
          </a:p>
        </p:txBody>
      </p:sp>
      <p:sp>
        <p:nvSpPr>
          <p:cNvPr id="33" name="TextBox 32"/>
          <p:cNvSpPr txBox="1"/>
          <p:nvPr/>
        </p:nvSpPr>
        <p:spPr>
          <a:xfrm>
            <a:off x="1573320" y="4195289"/>
            <a:ext cx="3804370" cy="307777"/>
          </a:xfrm>
          <a:prstGeom prst="rect">
            <a:avLst/>
          </a:prstGeom>
          <a:noFill/>
        </p:spPr>
        <p:txBody>
          <a:bodyPr wrap="square" rtlCol="0">
            <a:spAutoFit/>
          </a:bodyPr>
          <a:lstStyle/>
          <a:p>
            <a:r>
              <a:rPr lang="vi-VN" sz="1400" smtClean="0">
                <a:latin typeface="+mj-lt"/>
              </a:rPr>
              <a:t>Hình </a:t>
            </a:r>
            <a:r>
              <a:rPr lang="en-US" sz="1400" smtClean="0">
                <a:latin typeface="Times New Roman" panose="02020603050405020304" pitchFamily="18" charset="0"/>
                <a:cs typeface="Times New Roman" panose="02020603050405020304" pitchFamily="18" charset="0"/>
              </a:rPr>
              <a:t>16</a:t>
            </a:r>
            <a:r>
              <a:rPr lang="vi-VN" sz="1400" smtClean="0">
                <a:latin typeface="+mj-lt"/>
              </a:rPr>
              <a:t>: Trạng thái máy đang chạy tự động</a:t>
            </a:r>
            <a:endParaRPr lang="en-US" sz="1400">
              <a:latin typeface="+mj-lt"/>
            </a:endParaRPr>
          </a:p>
        </p:txBody>
      </p:sp>
      <p:sp>
        <p:nvSpPr>
          <p:cNvPr id="34" name="TextBox 33"/>
          <p:cNvSpPr txBox="1"/>
          <p:nvPr/>
        </p:nvSpPr>
        <p:spPr>
          <a:xfrm>
            <a:off x="1923491" y="9255244"/>
            <a:ext cx="3156334" cy="307777"/>
          </a:xfrm>
          <a:prstGeom prst="rect">
            <a:avLst/>
          </a:prstGeom>
          <a:noFill/>
        </p:spPr>
        <p:txBody>
          <a:bodyPr wrap="square" rtlCol="0">
            <a:spAutoFit/>
          </a:bodyPr>
          <a:lstStyle/>
          <a:p>
            <a:r>
              <a:rPr lang="vi-VN" sz="1400" smtClean="0">
                <a:latin typeface="+mj-lt"/>
              </a:rPr>
              <a:t>Hình 1</a:t>
            </a:r>
            <a:r>
              <a:rPr lang="en-US" sz="1400" smtClean="0">
                <a:latin typeface="Times New Roman" panose="02020603050405020304" pitchFamily="18" charset="0"/>
                <a:cs typeface="Times New Roman" panose="02020603050405020304" pitchFamily="18" charset="0"/>
              </a:rPr>
              <a:t>7</a:t>
            </a:r>
            <a:r>
              <a:rPr lang="vi-VN" sz="1400" smtClean="0">
                <a:latin typeface="+mj-lt"/>
              </a:rPr>
              <a:t>: Đặt Motor và PCB vào Jig</a:t>
            </a:r>
            <a:endParaRPr lang="en-US" sz="1400">
              <a:latin typeface="+mj-lt"/>
            </a:endParaRPr>
          </a:p>
        </p:txBody>
      </p:sp>
      <p:sp>
        <p:nvSpPr>
          <p:cNvPr id="35" name="TextBox 34"/>
          <p:cNvSpPr txBox="1"/>
          <p:nvPr/>
        </p:nvSpPr>
        <p:spPr>
          <a:xfrm>
            <a:off x="258870" y="762337"/>
            <a:ext cx="4787900" cy="338554"/>
          </a:xfrm>
          <a:prstGeom prst="rect">
            <a:avLst/>
          </a:prstGeom>
          <a:noFill/>
        </p:spPr>
        <p:txBody>
          <a:bodyPr wrap="square" rtlCol="0">
            <a:spAutoFit/>
          </a:bodyPr>
          <a:lstStyle/>
          <a:p>
            <a:r>
              <a:rPr lang="vi-VN" sz="1600" b="1" smtClean="0">
                <a:solidFill>
                  <a:schemeClr val="accent1">
                    <a:lumMod val="75000"/>
                  </a:schemeClr>
                </a:solidFill>
                <a:latin typeface="+mj-lt"/>
              </a:rPr>
              <a:t>Bước 3: Vận hành máy chạy tự động </a:t>
            </a:r>
            <a:endParaRPr lang="en-US" sz="1600" b="1">
              <a:solidFill>
                <a:schemeClr val="accent1">
                  <a:lumMod val="75000"/>
                </a:schemeClr>
              </a:solidFill>
              <a:latin typeface="+mj-lt"/>
            </a:endParaRPr>
          </a:p>
        </p:txBody>
      </p:sp>
      <p:pic>
        <p:nvPicPr>
          <p:cNvPr id="36" name="Picture 3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4497" y="1212030"/>
            <a:ext cx="6344904" cy="2940870"/>
          </a:xfrm>
          <a:prstGeom prst="rect">
            <a:avLst/>
          </a:prstGeom>
        </p:spPr>
      </p:pic>
      <p:sp>
        <p:nvSpPr>
          <p:cNvPr id="11" name="TextBox 10"/>
          <p:cNvSpPr txBox="1"/>
          <p:nvPr/>
        </p:nvSpPr>
        <p:spPr>
          <a:xfrm>
            <a:off x="3254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2: VẬN HÀNH CƠ BẢN</a:t>
            </a:r>
            <a:endParaRPr lang="en-US" sz="2000" b="1">
              <a:latin typeface="Times New Roman" pitchFamily="18" charset="0"/>
              <a:cs typeface="Times New Roman" pitchFamily="18" charset="0"/>
            </a:endParaRPr>
          </a:p>
        </p:txBody>
      </p:sp>
      <p:sp>
        <p:nvSpPr>
          <p:cNvPr id="12" name="Oval 11"/>
          <p:cNvSpPr/>
          <p:nvPr/>
        </p:nvSpPr>
        <p:spPr>
          <a:xfrm>
            <a:off x="1535220" y="7137400"/>
            <a:ext cx="814280" cy="6880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67832" y="7137400"/>
            <a:ext cx="870968" cy="6446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07908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C4911AB-5649-4F7C-A9D6-15EBCBB07F93}" type="slidenum">
              <a:rPr lang="vi-VN" smtClean="0"/>
              <a:pPr/>
              <a:t>19</a:t>
            </a:fld>
            <a:endParaRPr lang="vi-VN"/>
          </a:p>
        </p:txBody>
      </p:sp>
      <p:sp>
        <p:nvSpPr>
          <p:cNvPr id="11" name="TextBox 10"/>
          <p:cNvSpPr txBox="1"/>
          <p:nvPr/>
        </p:nvSpPr>
        <p:spPr>
          <a:xfrm>
            <a:off x="331915" y="730582"/>
            <a:ext cx="6297485" cy="700000"/>
          </a:xfrm>
          <a:prstGeom prst="rect">
            <a:avLst/>
          </a:prstGeom>
          <a:noFill/>
        </p:spPr>
        <p:txBody>
          <a:bodyPr wrap="square" rtlCol="0">
            <a:spAutoFit/>
          </a:bodyPr>
          <a:lstStyle/>
          <a:p>
            <a:pPr>
              <a:lnSpc>
                <a:spcPct val="150000"/>
              </a:lnSpc>
            </a:pPr>
            <a:r>
              <a:rPr lang="vi-VN" sz="1400" smtClean="0">
                <a:latin typeface="Times New Roman" pitchFamily="18" charset="0"/>
                <a:cs typeface="Times New Roman" pitchFamily="18" charset="0"/>
              </a:rPr>
              <a:t>Khi đã cung cấp đúng và đủ motor, PCB cho máy 2 nút Start sáng thì ấn đồng thời 2 nút vòng quay sẽ quay. Lặp lại công việc đặt motor và PCB cho các trạm tiếp theo.</a:t>
            </a:r>
            <a:endParaRPr lang="en-US" sz="1400">
              <a:latin typeface="Times New Roman" pitchFamily="18" charset="0"/>
              <a:cs typeface="Times New Roman" pitchFamily="18" charset="0"/>
            </a:endParaRPr>
          </a:p>
        </p:txBody>
      </p:sp>
      <p:sp>
        <p:nvSpPr>
          <p:cNvPr id="12" name="TextBox 11"/>
          <p:cNvSpPr txBox="1"/>
          <p:nvPr/>
        </p:nvSpPr>
        <p:spPr>
          <a:xfrm>
            <a:off x="1470766" y="4343922"/>
            <a:ext cx="4492985" cy="307777"/>
          </a:xfrm>
          <a:prstGeom prst="rect">
            <a:avLst/>
          </a:prstGeom>
          <a:noFill/>
        </p:spPr>
        <p:txBody>
          <a:bodyPr wrap="square" rtlCol="0">
            <a:spAutoFit/>
          </a:bodyPr>
          <a:lstStyle/>
          <a:p>
            <a:r>
              <a:rPr lang="vi-VN" sz="1400" smtClean="0">
                <a:latin typeface="Times New Roman" pitchFamily="18" charset="0"/>
                <a:cs typeface="Times New Roman" pitchFamily="18" charset="0"/>
              </a:rPr>
              <a:t>Hình 1</a:t>
            </a:r>
            <a:r>
              <a:rPr lang="en-US" sz="1400" smtClean="0">
                <a:latin typeface="Times New Roman" pitchFamily="18" charset="0"/>
                <a:cs typeface="Times New Roman" pitchFamily="18" charset="0"/>
              </a:rPr>
              <a:t>8</a:t>
            </a:r>
            <a:r>
              <a:rPr lang="vi-VN" sz="1400" smtClean="0">
                <a:latin typeface="Times New Roman" pitchFamily="18" charset="0"/>
                <a:cs typeface="Times New Roman" pitchFamily="18" charset="0"/>
              </a:rPr>
              <a:t>: Ấn đồng thời 2 nút Start để máy chạy</a:t>
            </a:r>
            <a:endParaRPr lang="en-US" sz="1400">
              <a:latin typeface="Times New Roman" pitchFamily="18" charset="0"/>
              <a:cs typeface="Times New Roman" pitchFamily="18" charset="0"/>
            </a:endParaRPr>
          </a:p>
        </p:txBody>
      </p:sp>
      <p:sp>
        <p:nvSpPr>
          <p:cNvPr id="13" name="TextBox 12"/>
          <p:cNvSpPr txBox="1"/>
          <p:nvPr/>
        </p:nvSpPr>
        <p:spPr>
          <a:xfrm>
            <a:off x="331915" y="4806527"/>
            <a:ext cx="4787900" cy="338554"/>
          </a:xfrm>
          <a:prstGeom prst="rect">
            <a:avLst/>
          </a:prstGeom>
          <a:noFill/>
        </p:spPr>
        <p:txBody>
          <a:bodyPr wrap="square" rtlCol="0">
            <a:spAutoFit/>
          </a:bodyPr>
          <a:lstStyle/>
          <a:p>
            <a:r>
              <a:rPr lang="vi-VN" sz="1600" b="1" smtClean="0">
                <a:solidFill>
                  <a:schemeClr val="accent1">
                    <a:lumMod val="75000"/>
                  </a:schemeClr>
                </a:solidFill>
                <a:latin typeface="Times New Roman" pitchFamily="18" charset="0"/>
                <a:cs typeface="Times New Roman" pitchFamily="18" charset="0"/>
              </a:rPr>
              <a:t>Bước 4: Nhận sản phẩm </a:t>
            </a:r>
            <a:endParaRPr lang="en-US" sz="1600" b="1">
              <a:solidFill>
                <a:schemeClr val="accent1">
                  <a:lumMod val="75000"/>
                </a:schemeClr>
              </a:solidFill>
              <a:latin typeface="Times New Roman" pitchFamily="18" charset="0"/>
              <a:cs typeface="Times New Roman" pitchFamily="18" charset="0"/>
            </a:endParaRPr>
          </a:p>
        </p:txBody>
      </p:sp>
      <p:sp>
        <p:nvSpPr>
          <p:cNvPr id="15" name="TextBox 14"/>
          <p:cNvSpPr txBox="1"/>
          <p:nvPr/>
        </p:nvSpPr>
        <p:spPr>
          <a:xfrm>
            <a:off x="331915" y="5128668"/>
            <a:ext cx="6170485" cy="1023165"/>
          </a:xfrm>
          <a:prstGeom prst="rect">
            <a:avLst/>
          </a:prstGeom>
          <a:noFill/>
        </p:spPr>
        <p:txBody>
          <a:bodyPr wrap="square" rtlCol="0">
            <a:spAutoFit/>
          </a:bodyPr>
          <a:lstStyle/>
          <a:p>
            <a:pPr>
              <a:lnSpc>
                <a:spcPct val="150000"/>
              </a:lnSpc>
            </a:pPr>
            <a:r>
              <a:rPr lang="vi-VN" sz="1400" smtClean="0">
                <a:latin typeface="Times New Roman" pitchFamily="18" charset="0"/>
                <a:cs typeface="Times New Roman" pitchFamily="18" charset="0"/>
              </a:rPr>
              <a:t>Kết thúc thúc quá trình đóng Bush -&gt; đóng Spacer -&gt; Pick up PCB -&gt; Hàn 1 -&gt; hàn 2 máy sẽ ra sản phẩm. Người vận hành thao tác lấy sản phẩm và tiếp tục đặt PCB và Motor vào để lặp lại quá trình.</a:t>
            </a:r>
            <a:endParaRPr lang="en-US" sz="1400">
              <a:latin typeface="Times New Roman" pitchFamily="18" charset="0"/>
              <a:cs typeface="Times New Roman" pitchFamily="18" charset="0"/>
            </a:endParaRPr>
          </a:p>
        </p:txBody>
      </p:sp>
      <p:sp>
        <p:nvSpPr>
          <p:cNvPr id="17" name="TextBox 16"/>
          <p:cNvSpPr txBox="1"/>
          <p:nvPr/>
        </p:nvSpPr>
        <p:spPr>
          <a:xfrm>
            <a:off x="1392273" y="8949177"/>
            <a:ext cx="4624569" cy="307777"/>
          </a:xfrm>
          <a:prstGeom prst="rect">
            <a:avLst/>
          </a:prstGeom>
          <a:noFill/>
        </p:spPr>
        <p:txBody>
          <a:bodyPr wrap="square" rtlCol="0">
            <a:spAutoFit/>
          </a:bodyPr>
          <a:lstStyle/>
          <a:p>
            <a:r>
              <a:rPr lang="vi-VN" sz="1400" smtClean="0">
                <a:latin typeface="Times New Roman" pitchFamily="18" charset="0"/>
                <a:cs typeface="Times New Roman" pitchFamily="18" charset="0"/>
              </a:rPr>
              <a:t>Hình 1</a:t>
            </a:r>
            <a:r>
              <a:rPr lang="en-US" sz="1400" smtClean="0">
                <a:latin typeface="Times New Roman" pitchFamily="18" charset="0"/>
                <a:cs typeface="Times New Roman" pitchFamily="18" charset="0"/>
              </a:rPr>
              <a:t>9</a:t>
            </a:r>
            <a:r>
              <a:rPr lang="vi-VN" sz="1400" smtClean="0">
                <a:latin typeface="Times New Roman" pitchFamily="18" charset="0"/>
                <a:cs typeface="Times New Roman" pitchFamily="18" charset="0"/>
              </a:rPr>
              <a:t>: Lấy sản phẩm hoàn thành, kết thúc quá trình</a:t>
            </a:r>
            <a:endParaRPr lang="en-US" sz="1400">
              <a:latin typeface="Times New Roman" pitchFamily="18" charset="0"/>
              <a:cs typeface="Times New Roman" pitchFamily="18" charset="0"/>
            </a:endParaRPr>
          </a:p>
        </p:txBody>
      </p:sp>
      <p:sp>
        <p:nvSpPr>
          <p:cNvPr id="18" name="TextBox 17"/>
          <p:cNvSpPr txBox="1"/>
          <p:nvPr/>
        </p:nvSpPr>
        <p:spPr>
          <a:xfrm>
            <a:off x="3254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2: VẬN HÀNH CƠ BẢN</a:t>
            </a:r>
            <a:endParaRPr lang="en-US" sz="2000" b="1">
              <a:latin typeface="Times New Roman" pitchFamily="18" charset="0"/>
              <a:cs typeface="Times New Roman" pitchFamily="18" charset="0"/>
            </a:endParaRPr>
          </a:p>
        </p:txBody>
      </p:sp>
      <p:grpSp>
        <p:nvGrpSpPr>
          <p:cNvPr id="6" name="Group 5"/>
          <p:cNvGrpSpPr/>
          <p:nvPr/>
        </p:nvGrpSpPr>
        <p:grpSpPr>
          <a:xfrm>
            <a:off x="952421" y="1652889"/>
            <a:ext cx="4875341" cy="2585908"/>
            <a:chOff x="735457" y="1602089"/>
            <a:chExt cx="5321953" cy="2818054"/>
          </a:xfrm>
        </p:grpSpPr>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5457" y="1602089"/>
              <a:ext cx="5321953" cy="2818054"/>
            </a:xfrm>
            <a:prstGeom prst="rect">
              <a:avLst/>
            </a:prstGeom>
          </p:spPr>
        </p:pic>
        <p:sp>
          <p:nvSpPr>
            <p:cNvPr id="2" name="Oval 1"/>
            <p:cNvSpPr/>
            <p:nvPr/>
          </p:nvSpPr>
          <p:spPr>
            <a:xfrm>
              <a:off x="2374900" y="3378200"/>
              <a:ext cx="736600" cy="502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1600" y="2628892"/>
              <a:ext cx="736600" cy="502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323906" y="6351384"/>
            <a:ext cx="4286892" cy="2449042"/>
            <a:chOff x="762833" y="6213665"/>
            <a:chExt cx="5294577" cy="2984910"/>
          </a:xfrm>
        </p:grpSpPr>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2833" y="6213665"/>
              <a:ext cx="5294577" cy="2984910"/>
            </a:xfrm>
            <a:prstGeom prst="rect">
              <a:avLst/>
            </a:prstGeom>
          </p:spPr>
        </p:pic>
        <p:sp>
          <p:nvSpPr>
            <p:cNvPr id="20" name="Oval 19"/>
            <p:cNvSpPr/>
            <p:nvPr/>
          </p:nvSpPr>
          <p:spPr>
            <a:xfrm>
              <a:off x="3314700" y="7340600"/>
              <a:ext cx="1117600" cy="8364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807908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1736998745"/>
              </p:ext>
            </p:extLst>
          </p:nvPr>
        </p:nvGraphicFramePr>
        <p:xfrm>
          <a:off x="661988" y="952498"/>
          <a:ext cx="5802312" cy="8077212"/>
        </p:xfrm>
        <a:graphic>
          <a:graphicData uri="http://schemas.openxmlformats.org/drawingml/2006/table">
            <a:tbl>
              <a:tblPr firstRow="1" bandRow="1">
                <a:tableStyleId>{2D5ABB26-0587-4C30-8999-92F81FD0307C}</a:tableStyleId>
              </a:tblPr>
              <a:tblGrid>
                <a:gridCol w="4722812">
                  <a:extLst>
                    <a:ext uri="{9D8B030D-6E8A-4147-A177-3AD203B41FA5}">
                      <a16:colId xmlns="" xmlns:a16="http://schemas.microsoft.com/office/drawing/2014/main" val="903438980"/>
                    </a:ext>
                  </a:extLst>
                </a:gridCol>
                <a:gridCol w="1079500">
                  <a:extLst>
                    <a:ext uri="{9D8B030D-6E8A-4147-A177-3AD203B41FA5}">
                      <a16:colId xmlns="" xmlns:a16="http://schemas.microsoft.com/office/drawing/2014/main" val="716163542"/>
                    </a:ext>
                  </a:extLst>
                </a:gridCol>
              </a:tblGrid>
              <a:tr h="367146">
                <a:tc>
                  <a:txBody>
                    <a:bodyPr/>
                    <a:lstStyle/>
                    <a:p>
                      <a:pPr algn="ctr"/>
                      <a:r>
                        <a:rPr lang="en-US" sz="1600" b="1" smtClean="0">
                          <a:latin typeface="Times New Roman" pitchFamily="18" charset="0"/>
                          <a:cs typeface="Times New Roman" pitchFamily="18" charset="0"/>
                        </a:rPr>
                        <a:t>MỤC</a:t>
                      </a:r>
                      <a:r>
                        <a:rPr lang="en-US" sz="1600" b="1" baseline="0" smtClean="0">
                          <a:latin typeface="Times New Roman" pitchFamily="18" charset="0"/>
                          <a:cs typeface="Times New Roman" pitchFamily="18" charset="0"/>
                        </a:rPr>
                        <a:t> LỤC</a:t>
                      </a:r>
                      <a:endParaRPr lang="en-US" sz="1600" b="1">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smtClean="0">
                          <a:latin typeface="Times New Roman" pitchFamily="18" charset="0"/>
                          <a:cs typeface="Times New Roman" pitchFamily="18" charset="0"/>
                        </a:rPr>
                        <a:t>Trang</a:t>
                      </a:r>
                      <a:endParaRPr lang="en-US" sz="16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18561423"/>
                  </a:ext>
                </a:extLst>
              </a:tr>
              <a:tr h="367146">
                <a:tc>
                  <a:txBody>
                    <a:bodyPr/>
                    <a:lstStyle/>
                    <a:p>
                      <a:pPr algn="l"/>
                      <a:r>
                        <a:rPr lang="vi-VN" sz="1400" b="1" u="sng" smtClean="0">
                          <a:latin typeface="Times New Roman" pitchFamily="18" charset="0"/>
                          <a:cs typeface="Times New Roman" pitchFamily="18" charset="0"/>
                        </a:rPr>
                        <a:t>Chương</a:t>
                      </a:r>
                      <a:r>
                        <a:rPr lang="vi-VN" sz="1400" b="1" u="sng" baseline="0" smtClean="0">
                          <a:latin typeface="Times New Roman" pitchFamily="18" charset="0"/>
                          <a:cs typeface="Times New Roman" pitchFamily="18" charset="0"/>
                        </a:rPr>
                        <a:t> 1: Giới thiệu tổng quan về máy</a:t>
                      </a:r>
                      <a:endParaRPr lang="en-US" sz="1400" b="1" u="sng">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39682092"/>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I. Thông</a:t>
                      </a:r>
                      <a:r>
                        <a:rPr lang="vi-VN" sz="1400" baseline="0" smtClean="0">
                          <a:latin typeface="Times New Roman" pitchFamily="18" charset="0"/>
                          <a:cs typeface="Times New Roman" pitchFamily="18" charset="0"/>
                        </a:rPr>
                        <a:t> số cơ bản</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13028311"/>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II. Chức</a:t>
                      </a:r>
                      <a:r>
                        <a:rPr lang="vi-VN" sz="1400" baseline="0" smtClean="0">
                          <a:latin typeface="Times New Roman" pitchFamily="18" charset="0"/>
                          <a:cs typeface="Times New Roman" pitchFamily="18" charset="0"/>
                        </a:rPr>
                        <a:t> năng và kết cấu</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84434058"/>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1.Chức</a:t>
                      </a:r>
                      <a:r>
                        <a:rPr lang="vi-VN" sz="1400" baseline="0" smtClean="0">
                          <a:latin typeface="Times New Roman" pitchFamily="18" charset="0"/>
                          <a:cs typeface="Times New Roman" pitchFamily="18" charset="0"/>
                        </a:rPr>
                        <a:t> năng cơ bản</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37053865"/>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2. Linh kiện</a:t>
                      </a:r>
                      <a:r>
                        <a:rPr lang="vi-VN" sz="1400" baseline="0" smtClean="0">
                          <a:latin typeface="Times New Roman" pitchFamily="18" charset="0"/>
                          <a:cs typeface="Times New Roman" pitchFamily="18" charset="0"/>
                        </a:rPr>
                        <a:t> đầu vào</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77439665"/>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3. Sản</a:t>
                      </a:r>
                      <a:r>
                        <a:rPr lang="vi-VN" sz="1400" baseline="0" smtClean="0">
                          <a:latin typeface="Times New Roman" pitchFamily="18" charset="0"/>
                          <a:cs typeface="Times New Roman" pitchFamily="18" charset="0"/>
                        </a:rPr>
                        <a:t> phẩm</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241710062"/>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4. Giới</a:t>
                      </a:r>
                      <a:r>
                        <a:rPr lang="vi-VN" sz="1400" baseline="0" smtClean="0">
                          <a:latin typeface="Times New Roman" pitchFamily="18" charset="0"/>
                          <a:cs typeface="Times New Roman" pitchFamily="18" charset="0"/>
                        </a:rPr>
                        <a:t> thiệu chung</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5</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90779318"/>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III.</a:t>
                      </a:r>
                      <a:r>
                        <a:rPr lang="vi-VN" sz="1400" baseline="0" smtClean="0">
                          <a:latin typeface="Times New Roman" pitchFamily="18" charset="0"/>
                          <a:cs typeface="Times New Roman" pitchFamily="18" charset="0"/>
                        </a:rPr>
                        <a:t> Các cụm chi tiết và chức năng</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6</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87820654"/>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1. Cụm</a:t>
                      </a:r>
                      <a:r>
                        <a:rPr lang="vi-VN" sz="1400" baseline="0" smtClean="0">
                          <a:latin typeface="Times New Roman" pitchFamily="18" charset="0"/>
                          <a:cs typeface="Times New Roman" pitchFamily="18" charset="0"/>
                        </a:rPr>
                        <a:t> Bush</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6</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02698898"/>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2. Cụm </a:t>
                      </a:r>
                      <a:r>
                        <a:rPr lang="en-US" sz="1400" smtClean="0">
                          <a:latin typeface="Times New Roman" pitchFamily="18" charset="0"/>
                          <a:cs typeface="Times New Roman" pitchFamily="18" charset="0"/>
                        </a:rPr>
                        <a:t>Spacer</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6</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80387323"/>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3. Cụm</a:t>
                      </a:r>
                      <a:r>
                        <a:rPr lang="vi-VN" sz="1400" baseline="0" smtClean="0">
                          <a:latin typeface="Times New Roman" pitchFamily="18" charset="0"/>
                          <a:cs typeface="Times New Roman" pitchFamily="18" charset="0"/>
                        </a:rPr>
                        <a:t> </a:t>
                      </a:r>
                      <a:r>
                        <a:rPr lang="en-US" sz="1400" baseline="0" smtClean="0">
                          <a:latin typeface="Times New Roman" pitchFamily="18" charset="0"/>
                          <a:cs typeface="Times New Roman" pitchFamily="18" charset="0"/>
                        </a:rPr>
                        <a:t>bàn xoay</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7</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697885281"/>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4. Cụm</a:t>
                      </a:r>
                      <a:r>
                        <a:rPr lang="vi-VN" sz="1400" baseline="0" smtClean="0">
                          <a:latin typeface="Times New Roman" pitchFamily="18" charset="0"/>
                          <a:cs typeface="Times New Roman" pitchFamily="18" charset="0"/>
                        </a:rPr>
                        <a:t> </a:t>
                      </a:r>
                      <a:r>
                        <a:rPr lang="en-US" sz="1400" baseline="0" smtClean="0">
                          <a:latin typeface="Times New Roman" pitchFamily="18" charset="0"/>
                          <a:cs typeface="Times New Roman" pitchFamily="18" charset="0"/>
                        </a:rPr>
                        <a:t>Pick up PCB</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8</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55160147"/>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5. Cụm</a:t>
                      </a:r>
                      <a:r>
                        <a:rPr lang="vi-VN" sz="1400" baseline="0" smtClean="0">
                          <a:latin typeface="Times New Roman" pitchFamily="18" charset="0"/>
                          <a:cs typeface="Times New Roman" pitchFamily="18" charset="0"/>
                        </a:rPr>
                        <a:t> hàn </a:t>
                      </a:r>
                      <a:r>
                        <a:rPr lang="en-US" sz="1400" baseline="0" smtClean="0">
                          <a:latin typeface="Times New Roman" pitchFamily="18" charset="0"/>
                          <a:cs typeface="Times New Roman" pitchFamily="18" charset="0"/>
                        </a:rPr>
                        <a:t>1</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8</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14917830"/>
                  </a:ext>
                </a:extLst>
              </a:tr>
              <a:tr h="367146">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6. Cụm</a:t>
                      </a:r>
                      <a:r>
                        <a:rPr lang="vi-VN" sz="1400" baseline="0" smtClean="0">
                          <a:latin typeface="Times New Roman" pitchFamily="18" charset="0"/>
                          <a:cs typeface="Times New Roman" pitchFamily="18" charset="0"/>
                        </a:rPr>
                        <a:t> </a:t>
                      </a:r>
                      <a:r>
                        <a:rPr lang="en-US" sz="1400" baseline="0" smtClean="0">
                          <a:latin typeface="Times New Roman" pitchFamily="18" charset="0"/>
                          <a:cs typeface="Times New Roman" pitchFamily="18" charset="0"/>
                        </a:rPr>
                        <a:t>hàn 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9</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69611977"/>
                  </a:ext>
                </a:extLst>
              </a:tr>
              <a:tr h="367146">
                <a:tc>
                  <a:txBody>
                    <a:bodyPr/>
                    <a:lstStyle/>
                    <a:p>
                      <a:pPr algn="l"/>
                      <a:r>
                        <a:rPr lang="en-US" sz="1400" smtClean="0">
                          <a:latin typeface="Times New Roman" pitchFamily="18" charset="0"/>
                          <a:cs typeface="Times New Roman" pitchFamily="18" charset="0"/>
                        </a:rPr>
                        <a:t>  IV. Tín</a:t>
                      </a:r>
                      <a:r>
                        <a:rPr lang="en-US" sz="1400" baseline="0" smtClean="0">
                          <a:latin typeface="Times New Roman" pitchFamily="18" charset="0"/>
                          <a:cs typeface="Times New Roman" pitchFamily="18" charset="0"/>
                        </a:rPr>
                        <a:t> hiệu đèn tháp</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9</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18108073"/>
                  </a:ext>
                </a:extLst>
              </a:tr>
              <a:tr h="367146">
                <a:tc>
                  <a:txBody>
                    <a:bodyPr/>
                    <a:lstStyle/>
                    <a:p>
                      <a:pPr algn="l"/>
                      <a:r>
                        <a:rPr lang="en-US" sz="1400" smtClean="0">
                          <a:latin typeface="Times New Roman" pitchFamily="18" charset="0"/>
                          <a:cs typeface="Times New Roman" pitchFamily="18" charset="0"/>
                        </a:rPr>
                        <a:t>  V. Tính</a:t>
                      </a:r>
                      <a:r>
                        <a:rPr lang="en-US" sz="1400" baseline="0" smtClean="0">
                          <a:latin typeface="Times New Roman" pitchFamily="18" charset="0"/>
                          <a:cs typeface="Times New Roman" pitchFamily="18" charset="0"/>
                        </a:rPr>
                        <a:t> năng đặc biệt của máy</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19799648"/>
                  </a:ext>
                </a:extLst>
              </a:tr>
              <a:tr h="367146">
                <a:tc>
                  <a:txBody>
                    <a:bodyPr/>
                    <a:lstStyle/>
                    <a:p>
                      <a:pPr algn="l"/>
                      <a:r>
                        <a:rPr lang="en-US" sz="1400" smtClean="0">
                          <a:latin typeface="Times New Roman" pitchFamily="18" charset="0"/>
                          <a:cs typeface="Times New Roman" pitchFamily="18" charset="0"/>
                        </a:rPr>
                        <a:t>    1. Chế</a:t>
                      </a:r>
                      <a:r>
                        <a:rPr lang="en-US" sz="1400" baseline="0" smtClean="0">
                          <a:latin typeface="Times New Roman" pitchFamily="18" charset="0"/>
                          <a:cs typeface="Times New Roman" pitchFamily="18" charset="0"/>
                        </a:rPr>
                        <a:t> độ Semi-Auto</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09034383"/>
                  </a:ext>
                </a:extLst>
              </a:tr>
              <a:tr h="367146">
                <a:tc>
                  <a:txBody>
                    <a:bodyPr/>
                    <a:lstStyle/>
                    <a:p>
                      <a:pPr algn="l"/>
                      <a:r>
                        <a:rPr lang="en-US" sz="1400" smtClean="0">
                          <a:latin typeface="Times New Roman" pitchFamily="18" charset="0"/>
                          <a:cs typeface="Times New Roman" pitchFamily="18" charset="0"/>
                        </a:rPr>
                        <a:t>    2.</a:t>
                      </a:r>
                      <a:r>
                        <a:rPr lang="en-US" sz="1400" baseline="0" smtClean="0">
                          <a:latin typeface="Times New Roman" pitchFamily="18" charset="0"/>
                          <a:cs typeface="Times New Roman" pitchFamily="18" charset="0"/>
                        </a:rPr>
                        <a:t> Chế độ Manual</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11</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11882517"/>
                  </a:ext>
                </a:extLst>
              </a:tr>
              <a:tr h="367146">
                <a:tc>
                  <a:txBody>
                    <a:bodyPr/>
                    <a:lstStyle/>
                    <a:p>
                      <a:pPr algn="l"/>
                      <a:r>
                        <a:rPr lang="en-US" sz="1400" smtClean="0">
                          <a:latin typeface="Times New Roman" pitchFamily="18" charset="0"/>
                          <a:cs typeface="Times New Roman" pitchFamily="18" charset="0"/>
                        </a:rPr>
                        <a:t>    3. Chế</a:t>
                      </a:r>
                      <a:r>
                        <a:rPr lang="en-US" sz="1400" baseline="0" smtClean="0">
                          <a:latin typeface="Times New Roman" pitchFamily="18" charset="0"/>
                          <a:cs typeface="Times New Roman" pitchFamily="18" charset="0"/>
                        </a:rPr>
                        <a:t> độ Alarm History</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20238622"/>
                  </a:ext>
                </a:extLst>
              </a:tr>
              <a:tr h="367146">
                <a:tc>
                  <a:txBody>
                    <a:bodyPr/>
                    <a:lstStyle/>
                    <a:p>
                      <a:pPr algn="l"/>
                      <a:r>
                        <a:rPr lang="en-US" sz="1400" smtClean="0">
                          <a:latin typeface="Times New Roman" pitchFamily="18" charset="0"/>
                          <a:cs typeface="Times New Roman" pitchFamily="18" charset="0"/>
                        </a:rPr>
                        <a:t>    4. Chế</a:t>
                      </a:r>
                      <a:r>
                        <a:rPr lang="en-US" sz="1400" baseline="0" smtClean="0">
                          <a:latin typeface="Times New Roman" pitchFamily="18" charset="0"/>
                          <a:cs typeface="Times New Roman" pitchFamily="18" charset="0"/>
                        </a:rPr>
                        <a:t> độ I/O Monitor</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13</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38394012"/>
                  </a:ext>
                </a:extLst>
              </a:tr>
              <a:tr h="367146">
                <a:tc>
                  <a:txBody>
                    <a:bodyPr/>
                    <a:lstStyle/>
                    <a:p>
                      <a:pPr algn="l"/>
                      <a:r>
                        <a:rPr lang="en-US" sz="1400" smtClean="0">
                          <a:latin typeface="Times New Roman" pitchFamily="18" charset="0"/>
                          <a:cs typeface="Times New Roman" pitchFamily="18" charset="0"/>
                        </a:rPr>
                        <a:t>    5. Chế</a:t>
                      </a:r>
                      <a:r>
                        <a:rPr lang="en-US" sz="1400" baseline="0" smtClean="0">
                          <a:latin typeface="Times New Roman" pitchFamily="18" charset="0"/>
                          <a:cs typeface="Times New Roman" pitchFamily="18" charset="0"/>
                        </a:rPr>
                        <a:t> độ M/C Setup</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13</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54846497"/>
                  </a:ext>
                </a:extLst>
              </a:tr>
            </a:tbl>
          </a:graphicData>
        </a:graphic>
      </p:graphicFrame>
      <p:sp>
        <p:nvSpPr>
          <p:cNvPr id="2" name="Slide Number Placeholder 1"/>
          <p:cNvSpPr>
            <a:spLocks noGrp="1"/>
          </p:cNvSpPr>
          <p:nvPr>
            <p:ph type="sldNum" sz="quarter" idx="12"/>
          </p:nvPr>
        </p:nvSpPr>
        <p:spPr/>
        <p:txBody>
          <a:bodyPr/>
          <a:lstStyle/>
          <a:p>
            <a:fld id="{0C4911AB-5649-4F7C-A9D6-15EBCBB07F93}" type="slidenum">
              <a:rPr lang="vi-VN" smtClean="0"/>
              <a:pPr/>
              <a:t>2</a:t>
            </a:fld>
            <a:endParaRPr lang="vi-VN"/>
          </a:p>
        </p:txBody>
      </p:sp>
    </p:spTree>
    <p:extLst>
      <p:ext uri="{BB962C8B-B14F-4D97-AF65-F5344CB8AC3E}">
        <p14:creationId xmlns:p14="http://schemas.microsoft.com/office/powerpoint/2010/main" xmlns="" val="325041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464" y="3874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3: BẢO DƯỠNG VÀ SỬA CHỮA</a:t>
            </a:r>
            <a:endParaRPr lang="en-US" sz="2000" b="1">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C4911AB-5649-4F7C-A9D6-15EBCBB07F93}" type="slidenum">
              <a:rPr lang="vi-VN" smtClean="0"/>
              <a:pPr/>
              <a:t>20</a:t>
            </a:fld>
            <a:endParaRPr lang="vi-VN"/>
          </a:p>
        </p:txBody>
      </p:sp>
      <p:sp>
        <p:nvSpPr>
          <p:cNvPr id="5" name="TextBox 4"/>
          <p:cNvSpPr txBox="1"/>
          <p:nvPr/>
        </p:nvSpPr>
        <p:spPr>
          <a:xfrm>
            <a:off x="207894" y="774700"/>
            <a:ext cx="6650106" cy="2382768"/>
          </a:xfrm>
          <a:prstGeom prst="rect">
            <a:avLst/>
          </a:prstGeom>
          <a:noFill/>
        </p:spPr>
        <p:txBody>
          <a:bodyPr wrap="square" rtlCol="0">
            <a:spAutoFit/>
          </a:bodyPr>
          <a:lstStyle/>
          <a:p>
            <a:pPr>
              <a:lnSpc>
                <a:spcPts val="2000"/>
              </a:lnSpc>
            </a:pPr>
            <a:r>
              <a:rPr lang="vi-VN" b="1" smtClean="0">
                <a:latin typeface="+mj-lt"/>
              </a:rPr>
              <a:t>I. Một số lưu ý trước khi bảo dưỡng máy:</a:t>
            </a:r>
          </a:p>
          <a:p>
            <a:pPr marL="285750" indent="-285750">
              <a:lnSpc>
                <a:spcPts val="2000"/>
              </a:lnSpc>
              <a:buFont typeface="Wingdings" panose="05000000000000000000" pitchFamily="2" charset="2"/>
              <a:buChar char="ü"/>
            </a:pPr>
            <a:r>
              <a:rPr lang="vi-VN" sz="1400" smtClean="0">
                <a:latin typeface="+mj-lt"/>
              </a:rPr>
              <a:t>Ngắt nguồn điện, khí tổng.</a:t>
            </a:r>
          </a:p>
          <a:p>
            <a:pPr marL="285750" indent="-285750">
              <a:lnSpc>
                <a:spcPts val="2000"/>
              </a:lnSpc>
              <a:buFont typeface="Wingdings" panose="05000000000000000000" pitchFamily="2" charset="2"/>
              <a:buChar char="ü"/>
            </a:pPr>
            <a:r>
              <a:rPr lang="vi-VN" sz="1400" smtClean="0">
                <a:latin typeface="+mj-lt"/>
              </a:rPr>
              <a:t>Đợi 25 phút để mỏ hàn hạ nhiệt.</a:t>
            </a:r>
          </a:p>
          <a:p>
            <a:pPr marL="285750" indent="-285750">
              <a:lnSpc>
                <a:spcPts val="2000"/>
              </a:lnSpc>
              <a:buFont typeface="Wingdings" panose="05000000000000000000" pitchFamily="2" charset="2"/>
              <a:buChar char="ü"/>
            </a:pPr>
            <a:r>
              <a:rPr lang="vi-VN" sz="1400" smtClean="0">
                <a:latin typeface="+mj-lt"/>
              </a:rPr>
              <a:t>Trước khi tắt máy tất cả các cụm phải về trạng thái Origin.</a:t>
            </a:r>
          </a:p>
          <a:p>
            <a:pPr marL="285750" indent="-285750">
              <a:lnSpc>
                <a:spcPts val="2000"/>
              </a:lnSpc>
              <a:buFont typeface="Wingdings" panose="05000000000000000000" pitchFamily="2" charset="2"/>
              <a:buChar char="ü"/>
            </a:pPr>
            <a:r>
              <a:rPr lang="vi-VN" sz="1400" smtClean="0">
                <a:latin typeface="+mj-lt"/>
              </a:rPr>
              <a:t>Sau khi bảo dưỡng bật máy để làm việc trở lại cần bật khí trước điện sau.</a:t>
            </a:r>
          </a:p>
          <a:p>
            <a:pPr marL="285750" indent="-285750">
              <a:lnSpc>
                <a:spcPts val="2000"/>
              </a:lnSpc>
              <a:buFont typeface="Wingdings" panose="05000000000000000000" pitchFamily="2" charset="2"/>
              <a:buChar char="ü"/>
            </a:pPr>
            <a:r>
              <a:rPr lang="vi-VN" sz="1400" smtClean="0">
                <a:latin typeface="+mj-lt"/>
              </a:rPr>
              <a:t>Sử dụng dung dịch Axarel để vệ sinh. </a:t>
            </a:r>
          </a:p>
          <a:p>
            <a:pPr marL="285750" indent="-285750">
              <a:lnSpc>
                <a:spcPts val="2000"/>
              </a:lnSpc>
              <a:buFont typeface="Wingdings" panose="05000000000000000000" pitchFamily="2" charset="2"/>
              <a:buChar char="ü"/>
            </a:pPr>
            <a:r>
              <a:rPr lang="vi-VN" sz="1400" smtClean="0">
                <a:latin typeface="+mj-lt"/>
              </a:rPr>
              <a:t>Không dùng cồn để vệ sinh cụm Bush và cụm Spacer.</a:t>
            </a:r>
          </a:p>
          <a:p>
            <a:pPr marL="285750" indent="-285750">
              <a:lnSpc>
                <a:spcPts val="2000"/>
              </a:lnSpc>
              <a:buFont typeface="Wingdings" panose="05000000000000000000" pitchFamily="2" charset="2"/>
              <a:buChar char="ü"/>
            </a:pPr>
            <a:r>
              <a:rPr lang="vi-VN" sz="1400" smtClean="0">
                <a:latin typeface="+mj-lt"/>
              </a:rPr>
              <a:t>Không dùng khí để thổi làm nguội mỏ hàn.</a:t>
            </a:r>
          </a:p>
          <a:p>
            <a:pPr marL="285750" indent="-285750">
              <a:lnSpc>
                <a:spcPts val="2000"/>
              </a:lnSpc>
              <a:buFont typeface="Wingdings" panose="05000000000000000000" pitchFamily="2" charset="2"/>
              <a:buChar char="ü"/>
            </a:pPr>
            <a:r>
              <a:rPr lang="vi-VN" sz="1400" smtClean="0">
                <a:latin typeface="+mj-lt"/>
              </a:rPr>
              <a:t>Sử dụng đầy đủ trang bị bảo hộ lao động khi bảo dưỡng.</a:t>
            </a:r>
            <a:endParaRPr lang="en-US" sz="1400">
              <a:latin typeface="+mj-lt"/>
            </a:endParaRPr>
          </a:p>
        </p:txBody>
      </p:sp>
      <p:sp>
        <p:nvSpPr>
          <p:cNvPr id="6" name="TextBox 5"/>
          <p:cNvSpPr txBox="1"/>
          <p:nvPr/>
        </p:nvSpPr>
        <p:spPr>
          <a:xfrm>
            <a:off x="207893" y="3199709"/>
            <a:ext cx="6494861" cy="3426579"/>
          </a:xfrm>
          <a:prstGeom prst="rect">
            <a:avLst/>
          </a:prstGeom>
          <a:noFill/>
        </p:spPr>
        <p:txBody>
          <a:bodyPr wrap="square" rtlCol="0">
            <a:spAutoFit/>
          </a:bodyPr>
          <a:lstStyle/>
          <a:p>
            <a:pPr>
              <a:lnSpc>
                <a:spcPts val="2000"/>
              </a:lnSpc>
            </a:pPr>
            <a:r>
              <a:rPr lang="vi-VN" b="1" smtClean="0">
                <a:latin typeface="Times New Roman" panose="02020603050405020304" pitchFamily="18" charset="0"/>
                <a:cs typeface="Times New Roman" panose="02020603050405020304" pitchFamily="18" charset="0"/>
              </a:rPr>
              <a:t>II</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Bảo</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dưỡng</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và</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sữa</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chữa</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cụm</a:t>
            </a:r>
            <a:r>
              <a:rPr lang="en-US" b="1" smtClean="0">
                <a:latin typeface="Times New Roman" panose="02020603050405020304" pitchFamily="18" charset="0"/>
                <a:cs typeface="Times New Roman" panose="02020603050405020304" pitchFamily="18" charset="0"/>
              </a:rPr>
              <a:t> Bush.</a:t>
            </a:r>
          </a:p>
          <a:p>
            <a:pPr>
              <a:lnSpc>
                <a:spcPts val="2000"/>
              </a:lnSpc>
            </a:pPr>
            <a:r>
              <a:rPr lang="en-US" sz="1600" b="1" smtClean="0">
                <a:latin typeface="Times New Roman" panose="02020603050405020304" pitchFamily="18" charset="0"/>
                <a:cs typeface="Times New Roman" panose="02020603050405020304" pitchFamily="18" charset="0"/>
              </a:rPr>
              <a:t>1. </a:t>
            </a:r>
            <a:r>
              <a:rPr lang="en-US" sz="1600" b="1" err="1" smtClean="0">
                <a:latin typeface="Times New Roman" panose="02020603050405020304" pitchFamily="18" charset="0"/>
                <a:cs typeface="Times New Roman" panose="02020603050405020304" pitchFamily="18" charset="0"/>
              </a:rPr>
              <a:t>Kiểm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và</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bảo</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dưỡng</a:t>
            </a:r>
            <a:r>
              <a:rPr lang="en-US" sz="1600" b="1" smtClean="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pick up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a:t>
            </a:r>
            <a:r>
              <a:rPr lang="vi-VN" sz="1400" smtClean="0">
                <a:latin typeface="Times New Roman" panose="02020603050405020304" pitchFamily="18" charset="0"/>
                <a:cs typeface="Times New Roman" panose="02020603050405020304" pitchFamily="18" charset="0"/>
              </a:rPr>
              <a:t>đóng</a:t>
            </a:r>
            <a:r>
              <a:rPr lang="en-US" sz="1400" smtClean="0">
                <a:latin typeface="Times New Roman" panose="02020603050405020304" pitchFamily="18" charset="0"/>
                <a:cs typeface="Times New Roman" panose="02020603050405020304" pitchFamily="18" charset="0"/>
              </a:rPr>
              <a:t> bush</a:t>
            </a:r>
            <a:r>
              <a:rPr lang="vi-VN" sz="140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vi-VN" sz="1400" smtClean="0">
                <a:latin typeface="Times New Roman" panose="02020603050405020304" pitchFamily="18" charset="0"/>
                <a:cs typeface="Times New Roman" panose="02020603050405020304" pitchFamily="18" charset="0"/>
              </a:rPr>
              <a:t>N</a:t>
            </a:r>
            <a:r>
              <a:rPr lang="en-US" sz="1400" smtClean="0">
                <a:latin typeface="Times New Roman" panose="02020603050405020304" pitchFamily="18" charset="0"/>
                <a:cs typeface="Times New Roman" panose="02020603050405020304" pitchFamily="18" charset="0"/>
              </a:rPr>
              <a:t>gắt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tay</a:t>
            </a:r>
            <a:r>
              <a:rPr lang="en-US" sz="1400">
                <a:latin typeface="Times New Roman" panose="02020603050405020304" pitchFamily="18" charset="0"/>
                <a:cs typeface="Times New Roman" panose="02020603050405020304" pitchFamily="18" charset="0"/>
              </a:rPr>
              <a:t> di </a:t>
            </a:r>
            <a:r>
              <a:rPr lang="en-US" sz="1400" err="1">
                <a:latin typeface="Times New Roman" panose="02020603050405020304" pitchFamily="18" charset="0"/>
                <a:cs typeface="Times New Roman" panose="02020603050405020304" pitchFamily="18" charset="0"/>
              </a:rPr>
              <a:t>chuyển</a:t>
            </a:r>
            <a:r>
              <a:rPr lang="en-US" sz="1400">
                <a:latin typeface="Times New Roman" panose="02020603050405020304" pitchFamily="18" charset="0"/>
                <a:cs typeface="Times New Roman" panose="02020603050405020304" pitchFamily="18" charset="0"/>
              </a:rPr>
              <a:t> cylinder </a:t>
            </a:r>
            <a:r>
              <a:rPr lang="en-US" sz="1400" err="1">
                <a:latin typeface="Times New Roman" panose="02020603050405020304" pitchFamily="18" charset="0"/>
                <a:cs typeface="Times New Roman" panose="02020603050405020304" pitchFamily="18" charset="0"/>
              </a:rPr>
              <a:t>đến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điểm</a:t>
            </a:r>
            <a:r>
              <a:rPr lang="en-US" sz="1400">
                <a:latin typeface="Times New Roman" panose="02020603050405020304" pitchFamily="18" charset="0"/>
                <a:cs typeface="Times New Roman" panose="02020603050405020304" pitchFamily="18" charset="0"/>
              </a:rPr>
              <a:t> stopper </a:t>
            </a: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a:t>
            </a: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thái</a:t>
            </a:r>
            <a:r>
              <a:rPr lang="en-US" sz="1400">
                <a:latin typeface="Times New Roman" panose="02020603050405020304" pitchFamily="18" charset="0"/>
                <a:cs typeface="Times New Roman" panose="02020603050405020304" pitchFamily="18" charset="0"/>
              </a:rPr>
              <a:t> pickup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dập</a:t>
            </a:r>
            <a:r>
              <a:rPr lang="en-US" sz="1400">
                <a:latin typeface="Times New Roman" panose="02020603050405020304" pitchFamily="18" charset="0"/>
                <a:cs typeface="Times New Roman" panose="02020603050405020304" pitchFamily="18" charset="0"/>
              </a:rPr>
              <a:t> bush có </a:t>
            </a:r>
            <a:r>
              <a:rPr lang="en-US" sz="1400" err="1">
                <a:latin typeface="Times New Roman" panose="02020603050405020304" pitchFamily="18" charset="0"/>
                <a:cs typeface="Times New Roman" panose="02020603050405020304" pitchFamily="18" charset="0"/>
              </a:rPr>
              <a:t>đúng</a:t>
            </a:r>
            <a:r>
              <a:rPr lang="en-US" sz="1400">
                <a:latin typeface="Times New Roman" panose="02020603050405020304" pitchFamily="18" charset="0"/>
                <a:cs typeface="Times New Roman" panose="02020603050405020304" pitchFamily="18" charset="0"/>
              </a:rPr>
              <a:t> vị trí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stopper có bị </a:t>
            </a:r>
            <a:r>
              <a:rPr lang="en-US" sz="1400" err="1">
                <a:latin typeface="Times New Roman" panose="02020603050405020304" pitchFamily="18" charset="0"/>
                <a:cs typeface="Times New Roman" panose="02020603050405020304" pitchFamily="18" charset="0"/>
              </a:rPr>
              <a:t>lỏng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vít</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sạch</a:t>
            </a:r>
            <a:r>
              <a:rPr lang="en-US" sz="1400">
                <a:latin typeface="Times New Roman" panose="02020603050405020304" pitchFamily="18" charset="0"/>
                <a:cs typeface="Times New Roman" panose="02020603050405020304" pitchFamily="18" charset="0"/>
              </a:rPr>
              <a:t> rail </a:t>
            </a:r>
            <a:r>
              <a:rPr lang="en-US" sz="1400" err="1">
                <a:latin typeface="Times New Roman" panose="02020603050405020304" pitchFamily="18" charset="0"/>
                <a:cs typeface="Times New Roman" panose="02020603050405020304" pitchFamily="18" charset="0"/>
              </a:rPr>
              <a:t>dẫn</a:t>
            </a:r>
            <a:r>
              <a:rPr lang="en-US" sz="1400">
                <a:latin typeface="Times New Roman" panose="02020603050405020304" pitchFamily="18" charset="0"/>
                <a:cs typeface="Times New Roman" panose="02020603050405020304" pitchFamily="18" charset="0"/>
              </a:rPr>
              <a:t> bush </a:t>
            </a:r>
            <a:r>
              <a:rPr lang="en-US" sz="1400" err="1">
                <a:latin typeface="Times New Roman" panose="02020603050405020304" pitchFamily="18" charset="0"/>
                <a:cs typeface="Times New Roman" panose="02020603050405020304" pitchFamily="18" charset="0"/>
              </a:rPr>
              <a:t>hàng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tuần</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cylinder quay có </a:t>
            </a:r>
            <a:r>
              <a:rPr lang="en-US" sz="1400" err="1">
                <a:latin typeface="Times New Roman" panose="02020603050405020304" pitchFamily="18" charset="0"/>
                <a:cs typeface="Times New Roman" panose="02020603050405020304" pitchFamily="18" charset="0"/>
              </a:rPr>
              <a:t>nhe</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quay có </a:t>
            </a:r>
            <a:r>
              <a:rPr lang="en-US" sz="1400" err="1">
                <a:latin typeface="Times New Roman" panose="02020603050405020304" pitchFamily="18" charset="0"/>
                <a:cs typeface="Times New Roman" panose="02020603050405020304" pitchFamily="18" charset="0"/>
              </a:rPr>
              <a:t>hết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trình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slider có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bôi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tháng</a:t>
            </a:r>
            <a:endParaRPr lang="en-US" sz="1400">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a:latin typeface="Times New Roman" panose="02020603050405020304" pitchFamily="18" charset="0"/>
                <a:cs typeface="Times New Roman" panose="02020603050405020304" pitchFamily="18" charset="0"/>
              </a:rPr>
              <a:t>Motor quay có bị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cam follow </a:t>
            </a:r>
            <a:r>
              <a:rPr lang="en-US" sz="1400" err="1">
                <a:latin typeface="Times New Roman" panose="02020603050405020304" pitchFamily="18" charset="0"/>
                <a:cs typeface="Times New Roman" panose="02020603050405020304" pitchFamily="18" charset="0"/>
              </a:rPr>
              <a:t>hoạt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sensor detect bush, sensor cylinder </a:t>
            </a:r>
            <a:r>
              <a:rPr lang="en-US" sz="1400" err="1">
                <a:latin typeface="Times New Roman" panose="02020603050405020304" pitchFamily="18" charset="0"/>
                <a:cs typeface="Times New Roman" panose="02020603050405020304" pitchFamily="18" charset="0"/>
              </a:rPr>
              <a:t>hoạt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tốt</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smtClean="0">
                <a:latin typeface="Times New Roman" panose="02020603050405020304" pitchFamily="18" charset="0"/>
                <a:cs typeface="Times New Roman" panose="02020603050405020304" pitchFamily="18" charset="0"/>
              </a:rPr>
              <a:t>.</a:t>
            </a:r>
          </a:p>
          <a:p>
            <a:pPr>
              <a:lnSpc>
                <a:spcPts val="2000"/>
              </a:lnSpc>
            </a:pPr>
            <a:endParaRPr lang="en-US">
              <a:latin typeface="+mj-lt"/>
            </a:endParaRPr>
          </a:p>
          <a:p>
            <a:pPr>
              <a:lnSpc>
                <a:spcPts val="2000"/>
              </a:lnSpc>
            </a:pPr>
            <a:endParaRPr lang="en-US">
              <a:latin typeface="+mj-lt"/>
            </a:endParaRPr>
          </a:p>
        </p:txBody>
      </p:sp>
      <p:sp>
        <p:nvSpPr>
          <p:cNvPr id="7" name="TextBox 6"/>
          <p:cNvSpPr txBox="1"/>
          <p:nvPr/>
        </p:nvSpPr>
        <p:spPr>
          <a:xfrm>
            <a:off x="207893" y="6105376"/>
            <a:ext cx="6494861" cy="3426579"/>
          </a:xfrm>
          <a:prstGeom prst="rect">
            <a:avLst/>
          </a:prstGeom>
          <a:noFill/>
        </p:spPr>
        <p:txBody>
          <a:bodyPr wrap="square" rtlCol="0">
            <a:spAutoFit/>
          </a:bodyPr>
          <a:lstStyle/>
          <a:p>
            <a:pPr>
              <a:lnSpc>
                <a:spcPts val="2000"/>
              </a:lnSpc>
            </a:pPr>
            <a:r>
              <a:rPr lang="en-US" sz="1600" b="1" smtClean="0">
                <a:latin typeface="Times New Roman" panose="02020603050405020304" pitchFamily="18" charset="0"/>
                <a:cs typeface="Times New Roman" panose="02020603050405020304" pitchFamily="18" charset="0"/>
              </a:rPr>
              <a:t>2. </a:t>
            </a:r>
            <a:r>
              <a:rPr lang="en-US" sz="1600" b="1" err="1" smtClean="0">
                <a:latin typeface="Times New Roman" panose="02020603050405020304" pitchFamily="18" charset="0"/>
                <a:cs typeface="Times New Roman" panose="02020603050405020304" pitchFamily="18" charset="0"/>
              </a:rPr>
              <a:t>Sữa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chữa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một</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số</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lỗi</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cơ</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bản</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cụm</a:t>
            </a:r>
            <a:r>
              <a:rPr lang="en-US" sz="1600" b="1" smtClean="0">
                <a:latin typeface="Times New Roman" panose="02020603050405020304" pitchFamily="18" charset="0"/>
                <a:cs typeface="Times New Roman" panose="02020603050405020304" pitchFamily="18" charset="0"/>
              </a:rPr>
              <a:t> Bush:</a:t>
            </a:r>
          </a:p>
          <a:p>
            <a:pPr>
              <a:lnSpc>
                <a:spcPts val="2000"/>
              </a:lnSpc>
            </a:pPr>
            <a:r>
              <a:rPr lang="en-US" sz="1600" b="1" smtClean="0">
                <a:latin typeface="Times New Roman" panose="02020603050405020304" pitchFamily="18" charset="0"/>
                <a:cs typeface="Times New Roman" panose="02020603050405020304" pitchFamily="18" charset="0"/>
              </a:rPr>
              <a:t>2.1. Tắc Bush.</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lanh</a:t>
            </a:r>
            <a:r>
              <a:rPr lang="en-US" sz="1400">
                <a:latin typeface="Times New Roman" panose="02020603050405020304" pitchFamily="18" charset="0"/>
                <a:cs typeface="Times New Roman" panose="02020603050405020304" pitchFamily="18" charset="0"/>
              </a:rPr>
              <a:t> quay </a:t>
            </a:r>
            <a:r>
              <a:rPr lang="en-US" sz="1400" err="1">
                <a:latin typeface="Times New Roman" panose="02020603050405020304" pitchFamily="18" charset="0"/>
                <a:cs typeface="Times New Roman" panose="02020603050405020304" pitchFamily="18" charset="0"/>
              </a:rPr>
              <a:t>đa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hết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trình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bảo</a:t>
            </a:r>
            <a:r>
              <a:rPr lang="en-US" sz="1400">
                <a:latin typeface="Times New Roman" panose="02020603050405020304" pitchFamily="18" charset="0"/>
                <a:cs typeface="Times New Roman" panose="02020603050405020304" pitchFamily="18" charset="0"/>
              </a:rPr>
              <a:t> vị trí bush </a:t>
            </a:r>
            <a:r>
              <a:rPr lang="en-US" sz="1400" err="1">
                <a:latin typeface="Times New Roman" panose="02020603050405020304" pitchFamily="18" charset="0"/>
                <a:cs typeface="Times New Roman" panose="02020603050405020304" pitchFamily="18" charset="0"/>
              </a:rPr>
              <a: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khỏi</a:t>
            </a:r>
            <a:r>
              <a:rPr lang="en-US" sz="1400">
                <a:latin typeface="Times New Roman" panose="02020603050405020304" pitchFamily="18" charset="0"/>
                <a:cs typeface="Times New Roman" panose="02020603050405020304" pitchFamily="18" charset="0"/>
              </a:rPr>
              <a:t> rail </a:t>
            </a:r>
            <a:r>
              <a:rPr lang="en-US" sz="1400" err="1">
                <a:latin typeface="Times New Roman" panose="02020603050405020304" pitchFamily="18" charset="0"/>
                <a:cs typeface="Times New Roman" panose="02020603050405020304" pitchFamily="18" charset="0"/>
              </a:rPr>
              <a:t>đúng</a:t>
            </a:r>
            <a:r>
              <a:rPr lang="en-US" sz="1400">
                <a:latin typeface="Times New Roman" panose="02020603050405020304" pitchFamily="18" charset="0"/>
                <a:cs typeface="Times New Roman" panose="02020603050405020304" pitchFamily="18" charset="0"/>
              </a:rPr>
              <a:t> vị trí </a:t>
            </a:r>
            <a:r>
              <a:rPr lang="en-US" sz="1400" err="1">
                <a:latin typeface="Times New Roman" panose="02020603050405020304" pitchFamily="18" charset="0"/>
                <a:cs typeface="Times New Roman" panose="02020603050405020304" pitchFamily="18" charset="0"/>
              </a:rPr>
              <a:t>rãnh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chứa</a:t>
            </a:r>
            <a:r>
              <a:rPr lang="en-US" sz="1400">
                <a:latin typeface="Times New Roman" panose="02020603050405020304" pitchFamily="18" charset="0"/>
                <a:cs typeface="Times New Roman" panose="02020603050405020304" pitchFamily="18" charset="0"/>
              </a:rPr>
              <a:t> bush </a:t>
            </a:r>
            <a:r>
              <a:rPr lang="en-US" sz="1400" err="1">
                <a:latin typeface="Times New Roman" panose="02020603050405020304" pitchFamily="18" charset="0"/>
                <a:cs typeface="Times New Roman" panose="02020603050405020304" pitchFamily="18" charset="0"/>
              </a:rPr>
              <a:t>của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đĩa</a:t>
            </a:r>
            <a:r>
              <a:rPr lang="en-US" sz="1400">
                <a:latin typeface="Times New Roman" panose="02020603050405020304" pitchFamily="18" charset="0"/>
                <a:cs typeface="Times New Roman" panose="02020603050405020304" pitchFamily="18" charset="0"/>
              </a:rPr>
              <a:t> quay</a:t>
            </a:r>
            <a:r>
              <a:rPr lang="en-US" sz="1400" smtClean="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dẫn</a:t>
            </a:r>
            <a:r>
              <a:rPr lang="en-US" sz="1400">
                <a:latin typeface="Times New Roman" panose="02020603050405020304" pitchFamily="18" charset="0"/>
                <a:cs typeface="Times New Roman" panose="02020603050405020304" pitchFamily="18" charset="0"/>
              </a:rPr>
              <a:t> bush có dị </a:t>
            </a:r>
            <a:r>
              <a:rPr lang="en-US" sz="1400" err="1">
                <a:latin typeface="Times New Roman" panose="02020603050405020304" pitchFamily="18" charset="0"/>
                <a:cs typeface="Times New Roman" panose="02020603050405020304" pitchFamily="18" charset="0"/>
              </a:rPr>
              <a:t>vật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hoặc</a:t>
            </a:r>
            <a:r>
              <a:rPr lang="en-US" sz="1400">
                <a:latin typeface="Times New Roman" panose="02020603050405020304" pitchFamily="18" charset="0"/>
                <a:cs typeface="Times New Roman" panose="02020603050405020304" pitchFamily="18" charset="0"/>
              </a:rPr>
              <a:t> bush bị </a:t>
            </a:r>
            <a:r>
              <a:rPr lang="en-US" sz="1400" err="1">
                <a:latin typeface="Times New Roman" panose="02020603050405020304" pitchFamily="18" charset="0"/>
                <a:cs typeface="Times New Roman" panose="02020603050405020304" pitchFamily="18" charset="0"/>
              </a:rPr>
              <a:t>biến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vào</a:t>
            </a:r>
            <a:r>
              <a:rPr lang="en-US" sz="140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không</a:t>
            </a:r>
            <a:r>
              <a:rPr lang="en-US" sz="1400" smtClean="0">
                <a:latin typeface="Times New Roman" panose="02020603050405020304" pitchFamily="18" charset="0"/>
                <a:cs typeface="Times New Roman" panose="02020603050405020304" pitchFamily="18" charset="0"/>
              </a:rPr>
              <a:t>?</a:t>
            </a:r>
          </a:p>
          <a:p>
            <a:pPr marL="342900" indent="-342900">
              <a:lnSpc>
                <a:spcPts val="2000"/>
              </a:lnSpc>
            </a:pPr>
            <a:r>
              <a:rPr lang="en-US" sz="1600" b="1" smtClean="0">
                <a:latin typeface="Times New Roman" panose="02020603050405020304" pitchFamily="18" charset="0"/>
                <a:cs typeface="Times New Roman" panose="02020603050405020304" pitchFamily="18" charset="0"/>
              </a:rPr>
              <a:t>2.2</a:t>
            </a:r>
            <a:r>
              <a:rPr lang="vi-VN" sz="1600" b="1" smtClean="0">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Không </a:t>
            </a:r>
            <a:r>
              <a:rPr lang="en-US" sz="1600" b="1" err="1" smtClean="0">
                <a:latin typeface="Times New Roman" panose="02020603050405020304" pitchFamily="18" charset="0"/>
                <a:cs typeface="Times New Roman" panose="02020603050405020304" pitchFamily="18" charset="0"/>
              </a:rPr>
              <a:t>hút</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được</a:t>
            </a:r>
            <a:r>
              <a:rPr lang="en-US" sz="1600" b="1" smtClean="0">
                <a:latin typeface="Times New Roman" panose="02020603050405020304" pitchFamily="18" charset="0"/>
                <a:cs typeface="Times New Roman" panose="02020603050405020304" pitchFamily="18" charset="0"/>
              </a:rPr>
              <a:t> Bush:</a:t>
            </a:r>
            <a:endParaRPr lang="en-US" sz="1600" b="1">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pick up bush, bush có bị </a:t>
            </a:r>
            <a:r>
              <a:rPr lang="en-US" sz="1400" err="1">
                <a:latin typeface="Times New Roman" panose="02020603050405020304" pitchFamily="18" charset="0"/>
                <a:cs typeface="Times New Roman" panose="02020603050405020304" pitchFamily="18" charset="0"/>
              </a:rPr>
              <a:t>nghiêng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bàn</a:t>
            </a:r>
            <a:r>
              <a:rPr lang="en-US" sz="1400">
                <a:latin typeface="Times New Roman" panose="02020603050405020304" pitchFamily="18" charset="0"/>
                <a:cs typeface="Times New Roman" panose="02020603050405020304" pitchFamily="18" charset="0"/>
              </a:rPr>
              <a:t> quay chia bush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Bush </a:t>
            </a:r>
            <a:r>
              <a:rPr lang="en-US" sz="1400">
                <a:latin typeface="Times New Roman" panose="02020603050405020304" pitchFamily="18" charset="0"/>
                <a:cs typeface="Times New Roman" panose="02020603050405020304" pitchFamily="18" charset="0"/>
              </a:rPr>
              <a:t>có bị </a:t>
            </a:r>
            <a:r>
              <a:rPr lang="en-US" sz="1400" err="1">
                <a:latin typeface="Times New Roman" panose="02020603050405020304" pitchFamily="18" charset="0"/>
                <a:cs typeface="Times New Roman" panose="02020603050405020304" pitchFamily="18" charset="0"/>
              </a:rPr>
              <a:t>kẹt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nghiêng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hút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smtClean="0">
                <a:latin typeface="Times New Roman" panose="02020603050405020304" pitchFamily="18" charset="0"/>
                <a:cs typeface="Times New Roman" panose="02020603050405020304" pitchFamily="18" charset="0"/>
              </a:rPr>
              <a:t>.</a:t>
            </a:r>
          </a:p>
          <a:p>
            <a:pPr marL="342900" indent="-342900">
              <a:lnSpc>
                <a:spcPts val="2000"/>
              </a:lnSpc>
            </a:pPr>
            <a:r>
              <a:rPr lang="en-US" sz="1600" b="1" smtClean="0">
                <a:latin typeface="Times New Roman" panose="02020603050405020304" pitchFamily="18" charset="0"/>
                <a:cs typeface="Times New Roman" panose="02020603050405020304" pitchFamily="18" charset="0"/>
              </a:rPr>
              <a:t>2.3. </a:t>
            </a:r>
            <a:r>
              <a:rPr lang="en-US" sz="1600" b="1" err="1" smtClean="0">
                <a:latin typeface="Times New Roman" panose="02020603050405020304" pitchFamily="18" charset="0"/>
                <a:cs typeface="Times New Roman" panose="02020603050405020304" pitchFamily="18" charset="0"/>
              </a:rPr>
              <a:t>Điều</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chỉnh</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cụm</a:t>
            </a:r>
            <a:r>
              <a:rPr lang="en-US" sz="1600" b="1" smtClean="0">
                <a:latin typeface="Times New Roman" panose="02020603050405020304" pitchFamily="18" charset="0"/>
                <a:cs typeface="Times New Roman" panose="02020603050405020304" pitchFamily="18" charset="0"/>
              </a:rPr>
              <a:t> Bush:</a:t>
            </a:r>
          </a:p>
          <a:p>
            <a:pPr marL="342900" indent="-342900">
              <a:lnSpc>
                <a:spcPts val="2000"/>
              </a:lnSpc>
              <a:buFont typeface="Wingdings" panose="05000000000000000000" pitchFamily="2" charset="2"/>
              <a:buChar char="ü"/>
            </a:pPr>
            <a:r>
              <a:rPr lang="en-US" sz="1400" err="1" smtClean="0">
                <a:latin typeface="Times New Roman" panose="02020603050405020304" pitchFamily="18" charset="0"/>
                <a:cs typeface="Times New Roman" panose="02020603050405020304" pitchFamily="18" charset="0"/>
              </a:rPr>
              <a:t>Tham</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khảo</a:t>
            </a:r>
            <a:r>
              <a:rPr lang="en-US" sz="1400" smtClean="0">
                <a:latin typeface="Times New Roman" panose="02020603050405020304" pitchFamily="18" charset="0"/>
                <a:cs typeface="Times New Roman" panose="02020603050405020304" pitchFamily="18" charset="0"/>
              </a:rPr>
              <a:t> Standard Parameter ở </a:t>
            </a:r>
            <a:r>
              <a:rPr lang="en-US" sz="1400" err="1" smtClean="0">
                <a:latin typeface="Times New Roman" panose="02020603050405020304" pitchFamily="18" charset="0"/>
                <a:cs typeface="Times New Roman" panose="02020603050405020304" pitchFamily="18" charset="0"/>
              </a:rPr>
              <a:t>chương</a:t>
            </a:r>
            <a:r>
              <a:rPr lang="en-US" sz="1400" smtClean="0">
                <a:latin typeface="Times New Roman" panose="02020603050405020304" pitchFamily="18" charset="0"/>
                <a:cs typeface="Times New Roman" panose="02020603050405020304" pitchFamily="18" charset="0"/>
              </a:rPr>
              <a:t> V</a:t>
            </a:r>
            <a:endParaRPr lang="en-US" sz="1400">
              <a:latin typeface="Times New Roman" panose="02020603050405020304" pitchFamily="18" charset="0"/>
              <a:cs typeface="Times New Roman" panose="02020603050405020304" pitchFamily="18" charset="0"/>
            </a:endParaRPr>
          </a:p>
          <a:p>
            <a:pPr>
              <a:lnSpc>
                <a:spcPts val="2000"/>
              </a:lnSpc>
            </a:pPr>
            <a:endParaRPr lang="en-US" b="1" smtClean="0">
              <a:latin typeface="Times New Roman" panose="02020603050405020304" pitchFamily="18" charset="0"/>
              <a:cs typeface="Times New Roman" panose="02020603050405020304" pitchFamily="18" charset="0"/>
            </a:endParaRPr>
          </a:p>
          <a:p>
            <a:pPr>
              <a:lnSpc>
                <a:spcPts val="2000"/>
              </a:lnSpc>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25143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464" y="3874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3: BẢO DƯỠNG VÀ SỬA CHỮA</a:t>
            </a:r>
            <a:endParaRPr lang="en-US" sz="2000" b="1">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C4911AB-5649-4F7C-A9D6-15EBCBB07F93}" type="slidenum">
              <a:rPr lang="vi-VN" smtClean="0"/>
              <a:pPr/>
              <a:t>21</a:t>
            </a:fld>
            <a:endParaRPr lang="vi-VN"/>
          </a:p>
        </p:txBody>
      </p:sp>
      <p:sp>
        <p:nvSpPr>
          <p:cNvPr id="8" name="TextBox 7"/>
          <p:cNvSpPr txBox="1"/>
          <p:nvPr/>
        </p:nvSpPr>
        <p:spPr>
          <a:xfrm>
            <a:off x="234164" y="863406"/>
            <a:ext cx="5959610" cy="9884757"/>
          </a:xfrm>
          <a:prstGeom prst="rect">
            <a:avLst/>
          </a:prstGeom>
          <a:noFill/>
        </p:spPr>
        <p:txBody>
          <a:bodyPr wrap="square" rtlCol="0">
            <a:spAutoFit/>
          </a:bodyPr>
          <a:lstStyle/>
          <a:p>
            <a:pPr>
              <a:lnSpc>
                <a:spcPts val="2000"/>
              </a:lnSpc>
            </a:pPr>
            <a:r>
              <a:rPr lang="vi-VN" b="1">
                <a:latin typeface="Times New Roman" panose="02020603050405020304" pitchFamily="18" charset="0"/>
                <a:cs typeface="Times New Roman" panose="02020603050405020304" pitchFamily="18" charset="0"/>
              </a:rPr>
              <a:t>III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Bảo</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dưỡng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và</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sửa</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chữa</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cụm</a:t>
            </a:r>
            <a:r>
              <a:rPr lang="en-US" b="1">
                <a:latin typeface="Times New Roman" panose="02020603050405020304" pitchFamily="18" charset="0"/>
                <a:cs typeface="Times New Roman" panose="02020603050405020304" pitchFamily="18" charset="0"/>
              </a:rPr>
              <a:t> Spacer:</a:t>
            </a:r>
          </a:p>
          <a:p>
            <a:pPr>
              <a:lnSpc>
                <a:spcPct val="150000"/>
              </a:lnSpc>
            </a:pPr>
            <a:r>
              <a:rPr lang="en-US" sz="1600" b="1">
                <a:latin typeface="Times New Roman" panose="02020603050405020304" pitchFamily="18" charset="0"/>
                <a:cs typeface="Times New Roman" panose="02020603050405020304" pitchFamily="18" charset="0"/>
              </a:rPr>
              <a:t>1. </a:t>
            </a:r>
            <a:r>
              <a:rPr lang="en-US" sz="1600" b="1" err="1">
                <a:latin typeface="Times New Roman" panose="02020603050405020304" pitchFamily="18" charset="0"/>
                <a:cs typeface="Times New Roman" panose="02020603050405020304" pitchFamily="18" charset="0"/>
              </a:rPr>
              <a:t>Kiểm</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tra</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và</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bảo</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dưỡng</a:t>
            </a:r>
            <a:r>
              <a:rPr lang="en-US" sz="1600" b="1">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pick up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insert spacer:</a:t>
            </a:r>
          </a:p>
          <a:p>
            <a:pPr marL="342900" indent="-342900">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Ngắt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tay</a:t>
            </a:r>
            <a:r>
              <a:rPr lang="en-US" sz="1400">
                <a:latin typeface="Times New Roman" panose="02020603050405020304" pitchFamily="18" charset="0"/>
                <a:cs typeface="Times New Roman" panose="02020603050405020304" pitchFamily="18" charset="0"/>
              </a:rPr>
              <a:t> di </a:t>
            </a:r>
            <a:r>
              <a:rPr lang="en-US" sz="1400" err="1">
                <a:latin typeface="Times New Roman" panose="02020603050405020304" pitchFamily="18" charset="0"/>
                <a:cs typeface="Times New Roman" panose="02020603050405020304" pitchFamily="18" charset="0"/>
              </a:rPr>
              <a:t>chuyển</a:t>
            </a:r>
            <a:r>
              <a:rPr lang="en-US" sz="1400">
                <a:latin typeface="Times New Roman" panose="02020603050405020304" pitchFamily="18" charset="0"/>
                <a:cs typeface="Times New Roman" panose="02020603050405020304" pitchFamily="18" charset="0"/>
              </a:rPr>
              <a:t> cylinder </a:t>
            </a:r>
            <a:r>
              <a:rPr lang="en-US" sz="1400" err="1">
                <a:latin typeface="Times New Roman" panose="02020603050405020304" pitchFamily="18" charset="0"/>
                <a:cs typeface="Times New Roman" panose="02020603050405020304" pitchFamily="18" charset="0"/>
              </a:rPr>
              <a:t>đến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điểm</a:t>
            </a:r>
            <a:r>
              <a:rPr lang="en-US" sz="1400">
                <a:latin typeface="Times New Roman" panose="02020603050405020304" pitchFamily="18" charset="0"/>
                <a:cs typeface="Times New Roman" panose="02020603050405020304" pitchFamily="18" charset="0"/>
              </a:rPr>
              <a:t> stopper </a:t>
            </a: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a:t>
            </a: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thái</a:t>
            </a:r>
            <a:r>
              <a:rPr lang="en-US" sz="1400">
                <a:latin typeface="Times New Roman" panose="02020603050405020304" pitchFamily="18" charset="0"/>
                <a:cs typeface="Times New Roman" panose="02020603050405020304" pitchFamily="18" charset="0"/>
              </a:rPr>
              <a:t> pickup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insert spacer có </a:t>
            </a:r>
            <a:r>
              <a:rPr lang="en-US" sz="1400" err="1">
                <a:latin typeface="Times New Roman" panose="02020603050405020304" pitchFamily="18" charset="0"/>
                <a:cs typeface="Times New Roman" panose="02020603050405020304" pitchFamily="18" charset="0"/>
              </a:rPr>
              <a:t>đúng</a:t>
            </a:r>
            <a:r>
              <a:rPr lang="en-US" sz="1400">
                <a:latin typeface="Times New Roman" panose="02020603050405020304" pitchFamily="18" charset="0"/>
                <a:cs typeface="Times New Roman" panose="02020603050405020304" pitchFamily="18" charset="0"/>
              </a:rPr>
              <a:t> vị trí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stopper có bị </a:t>
            </a:r>
            <a:r>
              <a:rPr lang="en-US" sz="1400" err="1">
                <a:latin typeface="Times New Roman" panose="02020603050405020304" pitchFamily="18" charset="0"/>
                <a:cs typeface="Times New Roman" panose="02020603050405020304" pitchFamily="18" charset="0"/>
              </a:rPr>
              <a:t>lỏng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vít</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sạch</a:t>
            </a:r>
            <a:r>
              <a:rPr lang="en-US" sz="1400">
                <a:latin typeface="Times New Roman" panose="02020603050405020304" pitchFamily="18" charset="0"/>
                <a:cs typeface="Times New Roman" panose="02020603050405020304" pitchFamily="18" charset="0"/>
              </a:rPr>
              <a:t> rail </a:t>
            </a:r>
            <a:r>
              <a:rPr lang="en-US" sz="1400" err="1">
                <a:latin typeface="Times New Roman" panose="02020603050405020304" pitchFamily="18" charset="0"/>
                <a:cs typeface="Times New Roman" panose="02020603050405020304" pitchFamily="18" charset="0"/>
              </a:rPr>
              <a:t>dẫn</a:t>
            </a:r>
            <a:r>
              <a:rPr lang="en-US" sz="1400">
                <a:latin typeface="Times New Roman" panose="02020603050405020304" pitchFamily="18" charset="0"/>
                <a:cs typeface="Times New Roman" panose="02020603050405020304" pitchFamily="18" charset="0"/>
              </a:rPr>
              <a:t> spacer </a:t>
            </a:r>
            <a:r>
              <a:rPr lang="en-US" sz="1400" err="1">
                <a:latin typeface="Times New Roman" panose="02020603050405020304" pitchFamily="18" charset="0"/>
                <a:cs typeface="Times New Roman" panose="02020603050405020304" pitchFamily="18" charset="0"/>
              </a:rPr>
              <a:t>hàng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tuần</a:t>
            </a:r>
            <a:r>
              <a:rPr lang="en-US" sz="1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đĩa</a:t>
            </a:r>
            <a:r>
              <a:rPr lang="en-US" sz="1400">
                <a:latin typeface="Times New Roman" panose="02020603050405020304" pitchFamily="18" charset="0"/>
                <a:cs typeface="Times New Roman" panose="02020603050405020304" pitchFamily="18" charset="0"/>
              </a:rPr>
              <a:t> quay có </a:t>
            </a:r>
            <a:r>
              <a:rPr lang="en-US" sz="1400" err="1">
                <a:latin typeface="Times New Roman" panose="02020603050405020304" pitchFamily="18" charset="0"/>
                <a:cs typeface="Times New Roman" panose="02020603050405020304" pitchFamily="18" charset="0"/>
              </a:rPr>
              <a:t>nhe</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có dị </a:t>
            </a:r>
            <a:r>
              <a:rPr lang="en-US" sz="1400" err="1">
                <a:latin typeface="Times New Roman" panose="02020603050405020304" pitchFamily="18" charset="0"/>
                <a:cs typeface="Times New Roman" panose="02020603050405020304" pitchFamily="18" charset="0"/>
              </a:rPr>
              <a:t>vật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bow feeder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slider có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bôi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tháng</a:t>
            </a:r>
            <a:endParaRPr lang="en-US" sz="14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1400">
                <a:latin typeface="Times New Roman" panose="02020603050405020304" pitchFamily="18" charset="0"/>
                <a:cs typeface="Times New Roman" panose="02020603050405020304" pitchFamily="18" charset="0"/>
              </a:rPr>
              <a:t>Motor quay có bị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cam follow </a:t>
            </a:r>
            <a:r>
              <a:rPr lang="en-US" sz="1400" err="1">
                <a:latin typeface="Times New Roman" panose="02020603050405020304" pitchFamily="18" charset="0"/>
                <a:cs typeface="Times New Roman" panose="02020603050405020304" pitchFamily="18" charset="0"/>
              </a:rPr>
              <a:t>hoạt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sensor detect spacer, sensor cylinder </a:t>
            </a:r>
            <a:r>
              <a:rPr lang="en-US" sz="1400" err="1">
                <a:latin typeface="Times New Roman" panose="02020603050405020304" pitchFamily="18" charset="0"/>
                <a:cs typeface="Times New Roman" panose="02020603050405020304" pitchFamily="18" charset="0"/>
              </a:rPr>
              <a:t>hoạt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tốt</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smtClean="0">
                <a:latin typeface="Times New Roman" panose="02020603050405020304" pitchFamily="18" charset="0"/>
                <a:cs typeface="Times New Roman" panose="02020603050405020304" pitchFamily="18" charset="0"/>
              </a:rPr>
              <a:t>.</a:t>
            </a:r>
          </a:p>
          <a:p>
            <a:pPr marL="342900" indent="-342900">
              <a:lnSpc>
                <a:spcPts val="2000"/>
              </a:lnSpc>
              <a:buFontTx/>
              <a:buChar char="-"/>
            </a:pPr>
            <a:endParaRPr lang="en-US" sz="1400">
              <a:latin typeface="Times New Roman" panose="02020603050405020304" pitchFamily="18" charset="0"/>
              <a:cs typeface="Times New Roman" panose="02020603050405020304" pitchFamily="18" charset="0"/>
            </a:endParaRPr>
          </a:p>
          <a:p>
            <a:pPr>
              <a:lnSpc>
                <a:spcPct val="150000"/>
              </a:lnSpc>
            </a:pPr>
            <a:r>
              <a:rPr lang="en-US" sz="1600" b="1">
                <a:latin typeface="Times New Roman" panose="02020603050405020304" pitchFamily="18" charset="0"/>
                <a:cs typeface="Times New Roman" panose="02020603050405020304" pitchFamily="18" charset="0"/>
              </a:rPr>
              <a:t>2.Sửa </a:t>
            </a:r>
            <a:r>
              <a:rPr lang="en-US" sz="1600" b="1" err="1">
                <a:latin typeface="Times New Roman" panose="02020603050405020304" pitchFamily="18" charset="0"/>
                <a:cs typeface="Times New Roman" panose="02020603050405020304" pitchFamily="18" charset="0"/>
              </a:rPr>
              <a:t>chữa</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một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số</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lỗi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cơ</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bản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cụm</a:t>
            </a:r>
            <a:r>
              <a:rPr lang="en-US" sz="1600" b="1">
                <a:latin typeface="Times New Roman" panose="02020603050405020304" pitchFamily="18" charset="0"/>
                <a:cs typeface="Times New Roman" panose="02020603050405020304" pitchFamily="18" charset="0"/>
              </a:rPr>
              <a:t> Spacer: </a:t>
            </a:r>
          </a:p>
          <a:p>
            <a:pPr>
              <a:lnSpc>
                <a:spcPct val="150000"/>
              </a:lnSpc>
            </a:pPr>
            <a:r>
              <a:rPr lang="en-US" sz="1400" b="1">
                <a:latin typeface="Times New Roman" panose="02020603050405020304" pitchFamily="18" charset="0"/>
                <a:cs typeface="Times New Roman" panose="02020603050405020304" pitchFamily="18" charset="0"/>
              </a:rPr>
              <a:t>2.1. </a:t>
            </a:r>
            <a:r>
              <a:rPr lang="en-US" sz="1400" b="1" err="1">
                <a:latin typeface="Times New Roman" panose="02020603050405020304" pitchFamily="18" charset="0"/>
                <a:cs typeface="Times New Roman" panose="02020603050405020304" pitchFamily="18" charset="0"/>
              </a:rPr>
              <a:t>Tắc</a:t>
            </a:r>
            <a:r>
              <a:rPr lang="en-US" sz="1400" b="1">
                <a:latin typeface="Times New Roman" panose="02020603050405020304" pitchFamily="18" charset="0"/>
                <a:cs typeface="Times New Roman" panose="02020603050405020304" pitchFamily="18" charset="0"/>
              </a:rPr>
              <a:t> Spacer:</a:t>
            </a:r>
          </a:p>
          <a:p>
            <a:pPr marL="342900" indent="-342900">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bow </a:t>
            </a:r>
            <a:r>
              <a:rPr lang="en-US" sz="1400" err="1">
                <a:latin typeface="Times New Roman" panose="02020603050405020304" pitchFamily="18" charset="0"/>
                <a:cs typeface="Times New Roman" panose="02020603050405020304" pitchFamily="18" charset="0"/>
              </a:rPr>
              <a:t>còn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đu</a:t>
            </a:r>
            <a:r>
              <a:rPr lang="en-US" sz="1400">
                <a:latin typeface="Times New Roman" panose="02020603050405020304" pitchFamily="18" charset="0"/>
                <a:cs typeface="Times New Roman" panose="02020603050405020304" pitchFamily="18" charset="0"/>
              </a:rPr>
              <a:t>̉ spacer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chuyển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đĩa</a:t>
            </a:r>
            <a:r>
              <a:rPr lang="en-US" sz="1400">
                <a:latin typeface="Times New Roman" panose="02020603050405020304" pitchFamily="18" charset="0"/>
                <a:cs typeface="Times New Roman" panose="02020603050405020304" pitchFamily="18" charset="0"/>
              </a:rPr>
              <a:t> quay </a:t>
            </a:r>
            <a:r>
              <a:rPr lang="en-US" sz="1400" err="1">
                <a:latin typeface="Times New Roman" panose="02020603050405020304" pitchFamily="18" charset="0"/>
                <a:cs typeface="Times New Roman" panose="02020603050405020304" pitchFamily="18" charset="0"/>
              </a:rPr>
              <a:t>ra</a:t>
            </a:r>
            <a:r>
              <a:rPr lang="en-US" sz="1400">
                <a:latin typeface="Times New Roman" panose="02020603050405020304" pitchFamily="18" charset="0"/>
                <a:cs typeface="Times New Roman" panose="02020603050405020304" pitchFamily="18" charset="0"/>
              </a:rPr>
              <a:t> rail </a:t>
            </a:r>
            <a:r>
              <a:rPr lang="en-US" sz="1400" err="1">
                <a:latin typeface="Times New Roman" panose="02020603050405020304" pitchFamily="18" charset="0"/>
                <a:cs typeface="Times New Roman" panose="02020603050405020304" pitchFamily="18" charset="0"/>
              </a:rPr>
              <a:t>thẳng</a:t>
            </a:r>
            <a:r>
              <a:rPr lang="en-US" sz="1400">
                <a:latin typeface="Times New Roman" panose="02020603050405020304" pitchFamily="18" charset="0"/>
                <a:cs typeface="Times New Roman" panose="02020603050405020304" pitchFamily="18" charset="0"/>
              </a:rPr>
              <a:t> có bị </a:t>
            </a:r>
            <a:r>
              <a:rPr lang="en-US" sz="1400" err="1">
                <a:latin typeface="Times New Roman" panose="02020603050405020304" pitchFamily="18" charset="0"/>
                <a:cs typeface="Times New Roman" panose="02020603050405020304" pitchFamily="18" charset="0"/>
              </a:rPr>
              <a:t>kẹt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bởi</a:t>
            </a:r>
            <a:r>
              <a:rPr lang="en-US" sz="1400">
                <a:latin typeface="Times New Roman" panose="02020603050405020304" pitchFamily="18" charset="0"/>
                <a:cs typeface="Times New Roman" panose="02020603050405020304" pitchFamily="18" charset="0"/>
              </a:rPr>
              <a:t> dị </a:t>
            </a:r>
            <a:r>
              <a:rPr lang="en-US" sz="1400" err="1">
                <a:latin typeface="Times New Roman" panose="02020603050405020304" pitchFamily="18" charset="0"/>
                <a:cs typeface="Times New Roman" panose="02020603050405020304" pitchFamily="18" charset="0"/>
              </a:rPr>
              <a:t>vật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hoặc</a:t>
            </a:r>
            <a:r>
              <a:rPr lang="en-US" sz="1400">
                <a:latin typeface="Times New Roman" panose="02020603050405020304" pitchFamily="18" charset="0"/>
                <a:cs typeface="Times New Roman" panose="02020603050405020304" pitchFamily="18" charset="0"/>
              </a:rPr>
              <a:t> spacer </a:t>
            </a:r>
            <a:r>
              <a:rPr lang="en-US" sz="1400" err="1">
                <a:latin typeface="Times New Roman" panose="02020603050405020304" pitchFamily="18" charset="0"/>
                <a:cs typeface="Times New Roman" panose="02020603050405020304" pitchFamily="18" charset="0"/>
              </a:rPr>
              <a:t>sai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vào</a:t>
            </a:r>
            <a:r>
              <a:rPr lang="en-US" sz="1400">
                <a:latin typeface="Times New Roman" panose="02020603050405020304" pitchFamily="18" charset="0"/>
                <a:cs typeface="Times New Roman" panose="02020603050405020304" pitchFamily="18" charset="0"/>
              </a:rPr>
              <a:t>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dẫn</a:t>
            </a:r>
            <a:r>
              <a:rPr lang="en-US" sz="1400">
                <a:latin typeface="Times New Roman" panose="02020603050405020304" pitchFamily="18" charset="0"/>
                <a:cs typeface="Times New Roman" panose="02020603050405020304" pitchFamily="18" charset="0"/>
              </a:rPr>
              <a:t> spacer có bị </a:t>
            </a:r>
            <a:r>
              <a:rPr lang="en-US" sz="1400" err="1">
                <a:latin typeface="Times New Roman" panose="02020603050405020304" pitchFamily="18" charset="0"/>
                <a:cs typeface="Times New Roman" panose="02020603050405020304" pitchFamily="18" charset="0"/>
              </a:rPr>
              <a:t>kênh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nhau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rail hay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có </a:t>
            </a:r>
            <a:r>
              <a:rPr lang="en-US" sz="1400" err="1">
                <a:latin typeface="Times New Roman" panose="02020603050405020304" pitchFamily="18" charset="0"/>
                <a:cs typeface="Times New Roman" panose="02020603050405020304" pitchFamily="18" charset="0"/>
              </a:rPr>
              <a:t>bụi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bẩn</a:t>
            </a:r>
            <a:r>
              <a:rPr lang="en-US" sz="1400">
                <a:latin typeface="Times New Roman" panose="02020603050405020304" pitchFamily="18" charset="0"/>
                <a:cs typeface="Times New Roman" panose="02020603050405020304" pitchFamily="18" charset="0"/>
              </a:rPr>
              <a:t> hay dị </a:t>
            </a:r>
            <a:r>
              <a:rPr lang="en-US" sz="1400" err="1">
                <a:latin typeface="Times New Roman" panose="02020603050405020304" pitchFamily="18" charset="0"/>
                <a:cs typeface="Times New Roman" panose="02020603050405020304" pitchFamily="18" charset="0"/>
              </a:rPr>
              <a:t>vật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vào</a:t>
            </a:r>
            <a:r>
              <a:rPr lang="en-US" sz="1400">
                <a:latin typeface="Times New Roman" panose="02020603050405020304" pitchFamily="18" charset="0"/>
                <a:cs typeface="Times New Roman" panose="02020603050405020304" pitchFamily="18" charset="0"/>
              </a:rPr>
              <a:t> rail </a:t>
            </a:r>
            <a:r>
              <a:rPr lang="en-US" sz="1400" err="1">
                <a:latin typeface="Times New Roman" panose="02020603050405020304" pitchFamily="18" charset="0"/>
                <a:cs typeface="Times New Roman" panose="02020603050405020304" pitchFamily="18" charset="0"/>
              </a:rPr>
              <a:t>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chuyển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1400">
                <a:latin typeface="Times New Roman" panose="02020603050405020304" pitchFamily="18" charset="0"/>
                <a:cs typeface="Times New Roman" panose="02020603050405020304" pitchFamily="18" charset="0"/>
              </a:rPr>
              <a:t>Đ</a:t>
            </a:r>
            <a:r>
              <a:rPr lang="en-US" sz="1400" smtClean="0">
                <a:latin typeface="Times New Roman" panose="02020603050405020304" pitchFamily="18" charset="0"/>
                <a:cs typeface="Times New Roman" panose="02020603050405020304" pitchFamily="18" charset="0"/>
              </a:rPr>
              <a:t>iểm </a:t>
            </a:r>
            <a:r>
              <a:rPr lang="en-US" sz="1400" err="1">
                <a:latin typeface="Times New Roman" panose="02020603050405020304" pitchFamily="18" charset="0"/>
                <a:cs typeface="Times New Roman" panose="02020603050405020304" pitchFamily="18" charset="0"/>
              </a:rPr>
              <a:t>chuyển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a:t>
            </a:r>
            <a:r>
              <a:rPr lang="en-US" sz="1400">
                <a:latin typeface="Times New Roman" panose="02020603050405020304" pitchFamily="18" charset="0"/>
                <a:cs typeface="Times New Roman" panose="02020603050405020304" pitchFamily="18" charset="0"/>
              </a:rPr>
              <a:t>̀ rail </a:t>
            </a:r>
            <a:r>
              <a:rPr lang="en-US" sz="1400" err="1">
                <a:latin typeface="Times New Roman" panose="02020603050405020304" pitchFamily="18" charset="0"/>
                <a:cs typeface="Times New Roman" panose="02020603050405020304" pitchFamily="18" charset="0"/>
              </a:rPr>
              <a:t>nghiêng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xuống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mặt</a:t>
            </a:r>
            <a:r>
              <a:rPr lang="en-US" sz="1400">
                <a:latin typeface="Times New Roman" panose="02020603050405020304" pitchFamily="18" charset="0"/>
                <a:cs typeface="Times New Roman" panose="02020603050405020304" pitchFamily="18" charset="0"/>
              </a:rPr>
              <a:t> rail </a:t>
            </a:r>
            <a:r>
              <a:rPr lang="en-US" sz="1400" err="1">
                <a:latin typeface="Times New Roman" panose="02020603050405020304" pitchFamily="18" charset="0"/>
                <a:cs typeface="Times New Roman" panose="02020603050405020304" pitchFamily="18" charset="0"/>
              </a:rPr>
              <a:t>phẳng</a:t>
            </a:r>
            <a:r>
              <a:rPr lang="en-US" sz="1400">
                <a:latin typeface="Times New Roman" panose="02020603050405020304" pitchFamily="18" charset="0"/>
                <a:cs typeface="Times New Roman" panose="02020603050405020304" pitchFamily="18" charset="0"/>
              </a:rPr>
              <a:t> có bị </a:t>
            </a:r>
            <a:r>
              <a:rPr lang="en-US" sz="1400" err="1">
                <a:latin typeface="Times New Roman" panose="02020603050405020304" pitchFamily="18" charset="0"/>
                <a:cs typeface="Times New Roman" panose="02020603050405020304" pitchFamily="18" charset="0"/>
              </a:rPr>
              <a:t>kẹt</a:t>
            </a:r>
            <a:r>
              <a:rPr lang="en-US" sz="1400">
                <a:latin typeface="Times New Roman" panose="02020603050405020304" pitchFamily="18" charset="0"/>
                <a:cs typeface="Times New Roman" panose="02020603050405020304" pitchFamily="18" charset="0"/>
              </a:rPr>
              <a:t> spacer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spacer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rai</a:t>
            </a:r>
            <a:r>
              <a:rPr lang="en-US" sz="1400">
                <a:latin typeface="Times New Roman" panose="02020603050405020304" pitchFamily="18" charset="0"/>
                <a:cs typeface="Times New Roman" panose="02020603050405020304" pitchFamily="18" charset="0"/>
              </a:rPr>
              <a:t>.</a:t>
            </a:r>
          </a:p>
          <a:p>
            <a:pPr>
              <a:lnSpc>
                <a:spcPct val="150000"/>
              </a:lnSpc>
            </a:pPr>
            <a:r>
              <a:rPr lang="en-US" sz="1400" b="1">
                <a:latin typeface="Times New Roman" panose="02020603050405020304" pitchFamily="18" charset="0"/>
                <a:cs typeface="Times New Roman" panose="02020603050405020304" pitchFamily="18" charset="0"/>
              </a:rPr>
              <a:t>2.2. </a:t>
            </a:r>
            <a:r>
              <a:rPr lang="en-US" sz="1400" b="1" err="1">
                <a:latin typeface="Times New Roman" panose="02020603050405020304" pitchFamily="18" charset="0"/>
                <a:cs typeface="Times New Roman" panose="02020603050405020304" pitchFamily="18" charset="0"/>
              </a:rPr>
              <a:t>Không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thể</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gắp</a:t>
            </a:r>
            <a:r>
              <a:rPr lang="en-US" sz="1400" b="1">
                <a:latin typeface="Times New Roman" panose="02020603050405020304" pitchFamily="18" charset="0"/>
                <a:cs typeface="Times New Roman" panose="02020603050405020304" pitchFamily="18" charset="0"/>
              </a:rPr>
              <a:t> Spacer: </a:t>
            </a:r>
          </a:p>
          <a:p>
            <a:pPr marL="285750" indent="-285750">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pick up </a:t>
            </a:r>
            <a:r>
              <a:rPr lang="en-US" sz="1400" smtClean="0">
                <a:latin typeface="Times New Roman" panose="02020603050405020304" pitchFamily="18" charset="0"/>
                <a:cs typeface="Times New Roman" panose="02020603050405020304" pitchFamily="18" charset="0"/>
              </a:rPr>
              <a:t>Spacer</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Spacer </a:t>
            </a:r>
            <a:r>
              <a:rPr lang="en-US" sz="1400">
                <a:latin typeface="Times New Roman" panose="02020603050405020304" pitchFamily="18" charset="0"/>
                <a:cs typeface="Times New Roman" panose="02020603050405020304" pitchFamily="18" charset="0"/>
              </a:rPr>
              <a:t>có bị </a:t>
            </a:r>
            <a:r>
              <a:rPr lang="en-US" sz="1400" err="1">
                <a:latin typeface="Times New Roman" panose="02020603050405020304" pitchFamily="18" charset="0"/>
                <a:cs typeface="Times New Roman" panose="02020603050405020304" pitchFamily="18" charset="0"/>
              </a:rPr>
              <a:t>chồng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nhau</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không.</a:t>
            </a:r>
          </a:p>
          <a:p>
            <a:pPr marL="285750" indent="-285750">
              <a:lnSpc>
                <a:spcPct val="150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Kiểm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sensor detect Spacer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đường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dẫn</a:t>
            </a:r>
            <a:r>
              <a:rPr lang="en-US" sz="1400">
                <a:latin typeface="Times New Roman" panose="02020603050405020304" pitchFamily="18" charset="0"/>
                <a:cs typeface="Times New Roman" panose="02020603050405020304" pitchFamily="18" charset="0"/>
              </a:rPr>
              <a:t> Spacer. </a:t>
            </a:r>
          </a:p>
          <a:p>
            <a:pPr>
              <a:lnSpc>
                <a:spcPct val="150000"/>
              </a:lnSpc>
            </a:pPr>
            <a:r>
              <a:rPr lang="vi-VN" sz="1400" b="1">
                <a:latin typeface="Times New Roman" panose="02020603050405020304" pitchFamily="18" charset="0"/>
                <a:cs typeface="Times New Roman" panose="02020603050405020304" pitchFamily="18" charset="0"/>
              </a:rPr>
              <a:t>2</a:t>
            </a:r>
            <a:r>
              <a:rPr lang="en-US" sz="1400" b="1">
                <a:latin typeface="Times New Roman" panose="02020603050405020304" pitchFamily="18" charset="0"/>
                <a:cs typeface="Times New Roman" panose="02020603050405020304" pitchFamily="18" charset="0"/>
              </a:rPr>
              <a:t>.3. </a:t>
            </a:r>
            <a:r>
              <a:rPr lang="en-US" sz="1400" b="1" err="1">
                <a:latin typeface="Times New Roman" panose="02020603050405020304" pitchFamily="18" charset="0"/>
                <a:cs typeface="Times New Roman" panose="02020603050405020304" pitchFamily="18" charset="0"/>
              </a:rPr>
              <a:t>Điều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chỉnh</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cụm</a:t>
            </a:r>
            <a:r>
              <a:rPr lang="en-US" sz="1400" b="1">
                <a:latin typeface="Times New Roman" panose="02020603050405020304" pitchFamily="18" charset="0"/>
                <a:cs typeface="Times New Roman" panose="02020603050405020304" pitchFamily="18" charset="0"/>
              </a:rPr>
              <a:t> Spacer:</a:t>
            </a:r>
          </a:p>
          <a:p>
            <a:pPr>
              <a:lnSpc>
                <a:spcPct val="150000"/>
              </a:lnSpc>
            </a:pPr>
            <a:r>
              <a:rPr lang="en-US" sz="1400" err="1">
                <a:latin typeface="Times New Roman" panose="02020603050405020304" pitchFamily="18" charset="0"/>
                <a:cs typeface="Times New Roman" panose="02020603050405020304" pitchFamily="18" charset="0"/>
              </a:rPr>
              <a:t>Tham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khảo</a:t>
            </a:r>
            <a:r>
              <a:rPr lang="en-US" sz="1400">
                <a:latin typeface="Times New Roman" panose="02020603050405020304" pitchFamily="18" charset="0"/>
                <a:cs typeface="Times New Roman" panose="02020603050405020304" pitchFamily="18" charset="0"/>
              </a:rPr>
              <a:t> Standard Parameter ở </a:t>
            </a:r>
            <a:r>
              <a:rPr lang="en-US" sz="1400" err="1">
                <a:latin typeface="Times New Roman" panose="02020603050405020304" pitchFamily="18" charset="0"/>
                <a:cs typeface="Times New Roman" panose="02020603050405020304" pitchFamily="18" charset="0"/>
              </a:rPr>
              <a:t>chương</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V.</a:t>
            </a:r>
            <a:endParaRPr lang="en-US" sz="1400">
              <a:latin typeface="Times New Roman" panose="02020603050405020304" pitchFamily="18" charset="0"/>
              <a:cs typeface="Times New Roman" panose="02020603050405020304" pitchFamily="18" charset="0"/>
            </a:endParaRPr>
          </a:p>
          <a:p>
            <a:endParaRPr lang="en-US" b="1" smtClean="0"/>
          </a:p>
          <a:p>
            <a:endParaRPr lang="en-US"/>
          </a:p>
          <a:p>
            <a:endParaRPr lang="en-US" b="1" smtClean="0">
              <a:latin typeface="+mj-lt"/>
            </a:endParaRPr>
          </a:p>
          <a:p>
            <a:endParaRPr lang="en-US" b="1">
              <a:latin typeface="+mj-lt"/>
            </a:endParaRPr>
          </a:p>
        </p:txBody>
      </p:sp>
    </p:spTree>
    <p:extLst>
      <p:ext uri="{BB962C8B-B14F-4D97-AF65-F5344CB8AC3E}">
        <p14:creationId xmlns:p14="http://schemas.microsoft.com/office/powerpoint/2010/main" xmlns="" val="2925143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464" y="3874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3: BẢO DƯỠNG VÀ SỬA CHỮA</a:t>
            </a:r>
            <a:endParaRPr lang="en-US" sz="2000" b="1">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C4911AB-5649-4F7C-A9D6-15EBCBB07F93}" type="slidenum">
              <a:rPr lang="vi-VN" smtClean="0"/>
              <a:pPr/>
              <a:t>22</a:t>
            </a:fld>
            <a:endParaRPr lang="vi-VN"/>
          </a:p>
        </p:txBody>
      </p:sp>
      <p:sp>
        <p:nvSpPr>
          <p:cNvPr id="5" name="TextBox 4"/>
          <p:cNvSpPr txBox="1"/>
          <p:nvPr/>
        </p:nvSpPr>
        <p:spPr>
          <a:xfrm>
            <a:off x="342900" y="783771"/>
            <a:ext cx="6515100" cy="12136656"/>
          </a:xfrm>
          <a:prstGeom prst="rect">
            <a:avLst/>
          </a:prstGeom>
          <a:noFill/>
        </p:spPr>
        <p:txBody>
          <a:bodyPr wrap="square" rtlCol="0">
            <a:spAutoFit/>
          </a:bodyPr>
          <a:lstStyle/>
          <a:p>
            <a:pPr>
              <a:lnSpc>
                <a:spcPts val="2000"/>
              </a:lnSpc>
            </a:pPr>
            <a:r>
              <a:rPr lang="vi-VN" b="1" smtClean="0">
                <a:latin typeface="Times New Roman" panose="02020603050405020304" pitchFamily="18" charset="0"/>
                <a:cs typeface="Times New Roman" panose="02020603050405020304" pitchFamily="18" charset="0"/>
              </a:rPr>
              <a:t>IV</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Bảo</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dưỡng</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và</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sửa</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chữa</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cụm</a:t>
            </a:r>
            <a:r>
              <a:rPr lang="en-US" b="1" smtClean="0">
                <a:latin typeface="Times New Roman" panose="02020603050405020304" pitchFamily="18" charset="0"/>
                <a:cs typeface="Times New Roman" panose="02020603050405020304" pitchFamily="18" charset="0"/>
              </a:rPr>
              <a:t> Pick Up PCB:</a:t>
            </a:r>
          </a:p>
          <a:p>
            <a:pPr>
              <a:lnSpc>
                <a:spcPts val="2000"/>
              </a:lnSpc>
            </a:pPr>
            <a:r>
              <a:rPr lang="en-US" sz="1600" b="1" smtClean="0">
                <a:latin typeface="Times New Roman" panose="02020603050405020304" pitchFamily="18" charset="0"/>
                <a:cs typeface="Times New Roman" panose="02020603050405020304" pitchFamily="18" charset="0"/>
              </a:rPr>
              <a:t>1. </a:t>
            </a:r>
            <a:r>
              <a:rPr lang="en-US" sz="1600" b="1" err="1" smtClean="0">
                <a:latin typeface="Times New Roman" panose="02020603050405020304" pitchFamily="18" charset="0"/>
                <a:cs typeface="Times New Roman" panose="02020603050405020304" pitchFamily="18" charset="0"/>
              </a:rPr>
              <a:t>Kiểm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và</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bảo</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dưỡng</a:t>
            </a:r>
            <a:r>
              <a:rPr lang="en-US" sz="1600" b="1" smtClean="0">
                <a:latin typeface="Times New Roman" panose="02020603050405020304" pitchFamily="18" charset="0"/>
                <a:cs typeface="Times New Roman" panose="02020603050405020304" pitchFamily="18" charset="0"/>
              </a:rPr>
              <a:t>: </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hút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su</a:t>
            </a:r>
            <a:r>
              <a:rPr lang="en-US" sz="1400">
                <a:latin typeface="Times New Roman" panose="02020603050405020304" pitchFamily="18" charset="0"/>
                <a:cs typeface="Times New Roman" panose="02020603050405020304" pitchFamily="18" charset="0"/>
              </a:rPr>
              <a:t> có bị </a:t>
            </a:r>
            <a:r>
              <a:rPr lang="en-US" sz="1400" err="1">
                <a:latin typeface="Times New Roman" panose="02020603050405020304" pitchFamily="18" charset="0"/>
                <a:cs typeface="Times New Roman" panose="02020603050405020304" pitchFamily="18" charset="0"/>
              </a:rPr>
              <a:t>dính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bẩn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bụi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hút</a:t>
            </a:r>
            <a:r>
              <a:rPr lang="en-US" sz="1400">
                <a:latin typeface="Times New Roman" panose="02020603050405020304" pitchFamily="18" charset="0"/>
                <a:cs typeface="Times New Roman" panose="02020603050405020304" pitchFamily="18" charset="0"/>
              </a:rPr>
              <a:t> có bị </a:t>
            </a:r>
            <a:r>
              <a:rPr lang="en-US" sz="1400" err="1">
                <a:latin typeface="Times New Roman" panose="02020603050405020304" pitchFamily="18" charset="0"/>
                <a:cs typeface="Times New Roman" panose="02020603050405020304" pitchFamily="18" charset="0"/>
              </a:rPr>
              <a:t>rách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smtClean="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Ống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hút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dẫn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cụm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âm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hút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a:t>
            </a:r>
          </a:p>
          <a:p>
            <a:pPr marL="285750" indent="-285750">
              <a:lnSpc>
                <a:spcPts val="2000"/>
              </a:lnSpc>
              <a:buFont typeface="Wingdings" panose="05000000000000000000" pitchFamily="2" charset="2"/>
              <a:buChar char="ü"/>
            </a:pPr>
            <a:r>
              <a:rPr lang="vi-VN" sz="1400" smtClean="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Silder </a:t>
            </a:r>
            <a:r>
              <a:rPr lang="en-US" sz="1400" err="1">
                <a:latin typeface="Times New Roman" panose="02020603050405020304" pitchFamily="18" charset="0"/>
                <a:cs typeface="Times New Roman" panose="02020603050405020304" pitchFamily="18" charset="0"/>
              </a:rPr>
              <a:t>hoạt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dầu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bôi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hàng</a:t>
            </a:r>
            <a:r>
              <a:rPr lang="en-US" sz="140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tháng</a:t>
            </a:r>
            <a:r>
              <a:rPr lang="en-US" sz="1400" smtClean="0">
                <a:latin typeface="Times New Roman" panose="02020603050405020304" pitchFamily="18" charset="0"/>
                <a:cs typeface="Times New Roman" panose="02020603050405020304" pitchFamily="18" charset="0"/>
              </a:rPr>
              <a:t>.</a:t>
            </a:r>
          </a:p>
          <a:p>
            <a:pPr>
              <a:lnSpc>
                <a:spcPts val="2000"/>
              </a:lnSpc>
            </a:pPr>
            <a:r>
              <a:rPr lang="en-US" sz="1600" b="1" smtClean="0">
                <a:latin typeface="Times New Roman" panose="02020603050405020304" pitchFamily="18" charset="0"/>
                <a:cs typeface="Times New Roman" panose="02020603050405020304" pitchFamily="18" charset="0"/>
              </a:rPr>
              <a:t>2. </a:t>
            </a:r>
            <a:r>
              <a:rPr lang="en-US" sz="1600" b="1" err="1" smtClean="0">
                <a:latin typeface="Times New Roman" panose="02020603050405020304" pitchFamily="18" charset="0"/>
                <a:cs typeface="Times New Roman" panose="02020603050405020304" pitchFamily="18" charset="0"/>
              </a:rPr>
              <a:t>Vị</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trí</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điểm</a:t>
            </a:r>
            <a:r>
              <a:rPr lang="en-US" sz="1600" b="1" smtClean="0">
                <a:latin typeface="Times New Roman" panose="02020603050405020304" pitchFamily="18" charset="0"/>
                <a:cs typeface="Times New Roman" panose="02020603050405020304" pitchFamily="18" charset="0"/>
              </a:rPr>
              <a:t> Robot:</a:t>
            </a:r>
          </a:p>
          <a:p>
            <a:pPr>
              <a:lnSpc>
                <a:spcPts val="2000"/>
              </a:lnSpc>
            </a:pPr>
            <a:r>
              <a:rPr lang="en-US" sz="1400" err="1" smtClean="0">
                <a:latin typeface="Times New Roman" panose="02020603050405020304" pitchFamily="18" charset="0"/>
                <a:cs typeface="Times New Roman" panose="02020603050405020304" pitchFamily="18" charset="0"/>
              </a:rPr>
              <a:t>Tham</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khảo</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sơ</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đồ</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điểm</a:t>
            </a:r>
            <a:r>
              <a:rPr lang="en-US" sz="1400" smtClean="0">
                <a:latin typeface="Times New Roman" panose="02020603050405020304" pitchFamily="18" charset="0"/>
                <a:cs typeface="Times New Roman" panose="02020603050405020304" pitchFamily="18" charset="0"/>
              </a:rPr>
              <a:t> ở </a:t>
            </a:r>
            <a:r>
              <a:rPr lang="en-US" sz="1400" err="1" smtClean="0">
                <a:latin typeface="Times New Roman" panose="02020603050405020304" pitchFamily="18" charset="0"/>
                <a:cs typeface="Times New Roman" panose="02020603050405020304" pitchFamily="18" charset="0"/>
              </a:rPr>
              <a:t>chương</a:t>
            </a:r>
            <a:r>
              <a:rPr lang="en-US" sz="1400" smtClean="0">
                <a:latin typeface="Times New Roman" panose="02020603050405020304" pitchFamily="18" charset="0"/>
                <a:cs typeface="Times New Roman" panose="02020603050405020304" pitchFamily="18" charset="0"/>
              </a:rPr>
              <a:t> V</a:t>
            </a:r>
          </a:p>
          <a:p>
            <a:pPr>
              <a:lnSpc>
                <a:spcPts val="2000"/>
              </a:lnSpc>
            </a:pPr>
            <a:endParaRPr lang="vi-VN" sz="1400" b="1" smtClean="0">
              <a:latin typeface="Times New Roman" panose="02020603050405020304" pitchFamily="18" charset="0"/>
              <a:cs typeface="Times New Roman" panose="02020603050405020304" pitchFamily="18" charset="0"/>
            </a:endParaRPr>
          </a:p>
          <a:p>
            <a:pPr>
              <a:lnSpc>
                <a:spcPts val="2000"/>
              </a:lnSpc>
            </a:pPr>
            <a:r>
              <a:rPr lang="vi-VN" b="1" smtClean="0">
                <a:latin typeface="Times New Roman" panose="02020603050405020304" pitchFamily="18" charset="0"/>
                <a:cs typeface="Times New Roman" panose="02020603050405020304" pitchFamily="18" charset="0"/>
              </a:rPr>
              <a:t>V</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Bảo</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dưỡng</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và</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sửa</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chữa</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cụm</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hàn</a:t>
            </a:r>
            <a:r>
              <a:rPr lang="en-US" b="1" smtClean="0">
                <a:latin typeface="Times New Roman" panose="02020603050405020304" pitchFamily="18" charset="0"/>
                <a:cs typeface="Times New Roman" panose="02020603050405020304" pitchFamily="18" charset="0"/>
              </a:rPr>
              <a:t> 1,2:</a:t>
            </a:r>
          </a:p>
          <a:p>
            <a:pPr>
              <a:lnSpc>
                <a:spcPts val="2000"/>
              </a:lnSpc>
            </a:pPr>
            <a:r>
              <a:rPr lang="en-US" sz="1600" b="1" smtClean="0">
                <a:latin typeface="Times New Roman" panose="02020603050405020304" pitchFamily="18" charset="0"/>
                <a:cs typeface="Times New Roman" panose="02020603050405020304" pitchFamily="18" charset="0"/>
              </a:rPr>
              <a:t>1. </a:t>
            </a:r>
            <a:r>
              <a:rPr lang="en-US" sz="1600" b="1" err="1" smtClean="0">
                <a:latin typeface="Times New Roman" panose="02020603050405020304" pitchFamily="18" charset="0"/>
                <a:cs typeface="Times New Roman" panose="02020603050405020304" pitchFamily="18" charset="0"/>
              </a:rPr>
              <a:t>Kiểm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và</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bảo</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dưỡng</a:t>
            </a:r>
            <a:r>
              <a:rPr lang="en-US" sz="1600" b="1" smtClean="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Robot </a:t>
            </a:r>
            <a:r>
              <a:rPr lang="en-US" sz="1400" err="1">
                <a:latin typeface="Times New Roman" panose="02020603050405020304" pitchFamily="18" charset="0"/>
                <a:cs typeface="Times New Roman" panose="02020603050405020304" pitchFamily="18" charset="0"/>
              </a:rPr>
              <a:t>hoạt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có </a:t>
            </a:r>
            <a:r>
              <a:rPr lang="en-US" sz="1400" err="1">
                <a:latin typeface="Times New Roman" panose="02020603050405020304" pitchFamily="18" charset="0"/>
                <a:cs typeface="Times New Roman" panose="02020603050405020304" pitchFamily="18" charset="0"/>
              </a:rPr>
              <a:t>tiếng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lạ, </a:t>
            </a:r>
            <a:endParaRPr lang="en-US" sz="1400" smtClean="0">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Mỏ </a:t>
            </a:r>
            <a:r>
              <a:rPr lang="en-US" sz="1400" err="1">
                <a:latin typeface="Times New Roman" panose="02020603050405020304" pitchFamily="18" charset="0"/>
                <a:cs typeface="Times New Roman" panose="02020603050405020304" pitchFamily="18" charset="0"/>
              </a:rPr>
              <a:t>hàn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bị </a:t>
            </a:r>
            <a:r>
              <a:rPr lang="en-US" sz="1400" err="1">
                <a:latin typeface="Times New Roman" panose="02020603050405020304" pitchFamily="18" charset="0"/>
                <a:cs typeface="Times New Roman" panose="02020603050405020304" pitchFamily="18" charset="0"/>
              </a:rPr>
              <a:t>biến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vênh</a:t>
            </a:r>
            <a:endParaRPr lang="en-US" sz="1400">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Dây </a:t>
            </a:r>
            <a:r>
              <a:rPr lang="en-US" sz="1400" err="1">
                <a:latin typeface="Times New Roman" panose="02020603050405020304" pitchFamily="18" charset="0"/>
                <a:cs typeface="Times New Roman" panose="02020603050405020304" pitchFamily="18" charset="0"/>
              </a:rPr>
              <a:t>dẫn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bị </a:t>
            </a:r>
            <a:r>
              <a:rPr lang="en-US" sz="1400" err="1">
                <a:latin typeface="Times New Roman" panose="02020603050405020304" pitchFamily="18" charset="0"/>
                <a:cs typeface="Times New Roman" panose="02020603050405020304" pitchFamily="18" charset="0"/>
              </a:rPr>
              <a:t>gấp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khúc</a:t>
            </a:r>
            <a:r>
              <a:rPr lang="en-US" sz="1400">
                <a:latin typeface="Times New Roman" panose="02020603050405020304" pitchFamily="18" charset="0"/>
                <a:cs typeface="Times New Roman" panose="02020603050405020304" pitchFamily="18" charset="0"/>
              </a:rPr>
              <a:t> (R&gt;30mm) hay </a:t>
            </a:r>
            <a:r>
              <a:rPr lang="en-US" sz="1400" err="1">
                <a:latin typeface="Times New Roman" panose="02020603050405020304" pitchFamily="18" charset="0"/>
                <a:cs typeface="Times New Roman" panose="02020603050405020304" pitchFamily="18" charset="0"/>
              </a:rPr>
              <a:t>vặn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xoắn</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Slider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tháng</a:t>
            </a:r>
            <a:endParaRPr lang="en-US" sz="1400">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Các </a:t>
            </a:r>
            <a:r>
              <a:rPr lang="en-US" sz="1400" err="1">
                <a:latin typeface="Times New Roman" panose="02020603050405020304" pitchFamily="18" charset="0"/>
                <a:cs typeface="Times New Roman" panose="02020603050405020304" pitchFamily="18" charset="0"/>
              </a:rPr>
              <a:t>đầu</a:t>
            </a:r>
            <a:r>
              <a:rPr lang="en-US" sz="1400">
                <a:latin typeface="Times New Roman" panose="02020603050405020304" pitchFamily="18" charset="0"/>
                <a:cs typeface="Times New Roman" panose="02020603050405020304" pitchFamily="18" charset="0"/>
              </a:rPr>
              <a:t> connector robot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chắc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chắn</a:t>
            </a:r>
            <a:r>
              <a:rPr lang="en-US" sz="1400">
                <a:latin typeface="Times New Roman" panose="02020603050405020304" pitchFamily="18" charset="0"/>
                <a:cs typeface="Times New Roman" panose="02020603050405020304" pitchFamily="18" charset="0"/>
              </a:rPr>
              <a:t>.	</a:t>
            </a:r>
          </a:p>
          <a:p>
            <a:pPr marL="342900" indent="-342900">
              <a:lnSpc>
                <a:spcPts val="2000"/>
              </a:lnSpc>
              <a:buFont typeface="Wingdings" panose="05000000000000000000" pitchFamily="2" charset="2"/>
              <a:buChar char="ü"/>
            </a:pPr>
            <a:r>
              <a:rPr lang="vi-VN" sz="1400" smtClean="0">
                <a:latin typeface="Times New Roman" panose="02020603050405020304" pitchFamily="18" charset="0"/>
                <a:cs typeface="Times New Roman" panose="02020603050405020304" pitchFamily="18" charset="0"/>
              </a:rPr>
              <a:t>Ốc</a:t>
            </a:r>
            <a:r>
              <a:rPr lang="en-US" sz="1400" smtClean="0">
                <a:latin typeface="Times New Roman" panose="02020603050405020304" pitchFamily="18" charset="0"/>
                <a:cs typeface="Times New Roman" panose="02020603050405020304" pitchFamily="18" charset="0"/>
              </a:rPr>
              <a:t> </a:t>
            </a:r>
            <a:r>
              <a:rPr lang="vi-VN" sz="1400" smtClean="0">
                <a:latin typeface="Times New Roman" panose="02020603050405020304" pitchFamily="18" charset="0"/>
                <a:cs typeface="Times New Roman" panose="02020603050405020304" pitchFamily="18" charset="0"/>
              </a:rPr>
              <a:t>S</a:t>
            </a:r>
            <a:r>
              <a:rPr lang="en-US" sz="1400" smtClean="0">
                <a:latin typeface="Times New Roman" panose="02020603050405020304" pitchFamily="18" charset="0"/>
                <a:cs typeface="Times New Roman" panose="02020603050405020304" pitchFamily="18" charset="0"/>
              </a:rPr>
              <a:t>topper </a:t>
            </a:r>
            <a:r>
              <a:rPr lang="en-US" sz="1400" err="1">
                <a:latin typeface="Times New Roman" panose="02020603050405020304" pitchFamily="18" charset="0"/>
                <a:cs typeface="Times New Roman" panose="02020603050405020304" pitchFamily="18" charset="0"/>
              </a:rPr>
              <a:t>phải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xiết</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chặt</a:t>
            </a:r>
            <a:endParaRPr lang="vi-VN" sz="1400">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Sensor </a:t>
            </a:r>
            <a:r>
              <a:rPr lang="en-US" sz="1400">
                <a:latin typeface="Times New Roman" panose="02020603050405020304" pitchFamily="18" charset="0"/>
                <a:cs typeface="Times New Roman" panose="02020603050405020304" pitchFamily="18" charset="0"/>
              </a:rPr>
              <a:t>check </a:t>
            </a:r>
            <a:r>
              <a:rPr lang="en-US" sz="1400" err="1">
                <a:latin typeface="Times New Roman" panose="02020603050405020304" pitchFamily="18" charset="0"/>
                <a:cs typeface="Times New Roman" panose="02020603050405020304" pitchFamily="18" charset="0"/>
              </a:rPr>
              <a:t>cuộn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sensor cylinder </a:t>
            </a:r>
            <a:r>
              <a:rPr lang="en-US" sz="1400" err="1">
                <a:latin typeface="Times New Roman" panose="02020603050405020304" pitchFamily="18" charset="0"/>
                <a:cs typeface="Times New Roman" panose="02020603050405020304" pitchFamily="18" charset="0"/>
              </a:rPr>
              <a:t>hoạt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động</a:t>
            </a:r>
            <a:r>
              <a:rPr lang="en-US" sz="140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tốt</a:t>
            </a:r>
            <a:r>
              <a:rPr lang="en-US" sz="1400" smtClean="0">
                <a:latin typeface="Times New Roman" panose="02020603050405020304" pitchFamily="18" charset="0"/>
                <a:cs typeface="Times New Roman" panose="02020603050405020304" pitchFamily="18" charset="0"/>
              </a:rPr>
              <a:t>.</a:t>
            </a:r>
          </a:p>
          <a:p>
            <a:pPr marL="285750" indent="-285750">
              <a:lnSpc>
                <a:spcPts val="2000"/>
              </a:lnSpc>
              <a:buFont typeface="Wingdings" panose="05000000000000000000" pitchFamily="2" charset="2"/>
              <a:buChar char="ü"/>
            </a:pPr>
            <a:r>
              <a:rPr lang="vi-VN" sz="1400" smtClean="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vê</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sinh</a:t>
            </a:r>
            <a:r>
              <a:rPr lang="en-US" sz="1400">
                <a:latin typeface="Times New Roman" panose="02020603050405020304" pitchFamily="18" charset="0"/>
                <a:cs typeface="Times New Roman" panose="02020603050405020304" pitchFamily="18" charset="0"/>
              </a:rPr>
              <a:t> unit feed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hàng</a:t>
            </a:r>
            <a:r>
              <a:rPr lang="en-US" sz="140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tuần</a:t>
            </a:r>
            <a:r>
              <a:rPr lang="en-US" sz="1400" smtClean="0">
                <a:latin typeface="Times New Roman" panose="02020603050405020304" pitchFamily="18" charset="0"/>
                <a:cs typeface="Times New Roman" panose="02020603050405020304" pitchFamily="18" charset="0"/>
              </a:rPr>
              <a:t>.</a:t>
            </a:r>
          </a:p>
          <a:p>
            <a:pPr>
              <a:lnSpc>
                <a:spcPts val="2000"/>
              </a:lnSpc>
            </a:pPr>
            <a:r>
              <a:rPr lang="en-US" sz="1600" b="1" smtClean="0">
                <a:latin typeface="Times New Roman" panose="02020603050405020304" pitchFamily="18" charset="0"/>
                <a:cs typeface="Times New Roman" panose="02020603050405020304" pitchFamily="18" charset="0"/>
              </a:rPr>
              <a:t>2. </a:t>
            </a:r>
            <a:r>
              <a:rPr lang="en-US" sz="1600" b="1" err="1" smtClean="0">
                <a:latin typeface="Times New Roman" panose="02020603050405020304" pitchFamily="18" charset="0"/>
                <a:cs typeface="Times New Roman" panose="02020603050405020304" pitchFamily="18" charset="0"/>
              </a:rPr>
              <a:t>Sửa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chữa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một</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số</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lỗi</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cơ</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bản</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cụm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hàn</a:t>
            </a:r>
            <a:r>
              <a:rPr lang="en-US" sz="1600" b="1" smtClean="0">
                <a:latin typeface="Times New Roman" panose="02020603050405020304" pitchFamily="18" charset="0"/>
                <a:cs typeface="Times New Roman" panose="02020603050405020304" pitchFamily="18" charset="0"/>
              </a:rPr>
              <a:t>:</a:t>
            </a:r>
          </a:p>
          <a:p>
            <a:pPr marL="342900" indent="-342900">
              <a:lnSpc>
                <a:spcPts val="2000"/>
              </a:lnSpc>
            </a:pPr>
            <a:r>
              <a:rPr lang="en-US" sz="1400" b="1" smtClean="0">
                <a:latin typeface="Times New Roman" panose="02020603050405020304" pitchFamily="18" charset="0"/>
                <a:cs typeface="Times New Roman" panose="02020603050405020304" pitchFamily="18" charset="0"/>
              </a:rPr>
              <a:t>2.1. </a:t>
            </a:r>
            <a:r>
              <a:rPr lang="en-US" sz="1400" b="1" err="1" smtClean="0">
                <a:latin typeface="Times New Roman" panose="02020603050405020304" pitchFamily="18" charset="0"/>
                <a:cs typeface="Times New Roman" panose="02020603050405020304" pitchFamily="18" charset="0"/>
              </a:rPr>
              <a:t>Tắc</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cụm</a:t>
            </a:r>
            <a:r>
              <a:rPr lang="en-US" sz="1400" b="1" smtClean="0">
                <a:latin typeface="Times New Roman" panose="02020603050405020304" pitchFamily="18" charset="0"/>
                <a:cs typeface="Times New Roman" panose="02020603050405020304" pitchFamily="18" charset="0"/>
              </a:rPr>
              <a:t> Feed </a:t>
            </a:r>
            <a:r>
              <a:rPr lang="en-US" sz="1400" b="1" err="1" smtClean="0">
                <a:latin typeface="Times New Roman" panose="02020603050405020304" pitchFamily="18" charset="0"/>
                <a:cs typeface="Times New Roman" panose="02020603050405020304" pitchFamily="18" charset="0"/>
              </a:rPr>
              <a:t>thiếc</a:t>
            </a:r>
            <a:r>
              <a:rPr lang="en-US" sz="1400" b="1" smtClean="0">
                <a:latin typeface="Times New Roman" panose="02020603050405020304" pitchFamily="18" charset="0"/>
                <a:cs typeface="Times New Roman" panose="02020603050405020304" pitchFamily="18" charset="0"/>
              </a:rPr>
              <a:t>:</a:t>
            </a:r>
            <a:endParaRPr lang="en-US" sz="1400" b="1">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a:t>
            </a:r>
            <a:r>
              <a:rPr lang="en-US" sz="1400" err="1">
                <a:latin typeface="Times New Roman" panose="02020603050405020304" pitchFamily="18" charset="0"/>
                <a:cs typeface="Times New Roman" panose="02020603050405020304" pitchFamily="18" charset="0"/>
              </a:rPr>
              <a:t>đầu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của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gần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xem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có bị </a:t>
            </a:r>
            <a:r>
              <a:rPr lang="en-US" sz="1400" err="1">
                <a:latin typeface="Times New Roman" panose="02020603050405020304" pitchFamily="18" charset="0"/>
                <a:cs typeface="Times New Roman" panose="02020603050405020304" pitchFamily="18" charset="0"/>
              </a:rPr>
              <a:t>vón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cục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cắt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bo</a:t>
            </a:r>
            <a:r>
              <a:rPr lang="en-US" sz="1400">
                <a:latin typeface="Times New Roman" panose="02020603050405020304" pitchFamily="18" charset="0"/>
                <a:cs typeface="Times New Roman" panose="02020603050405020304" pitchFamily="18" charset="0"/>
              </a:rPr>
              <a:t>̉ </a:t>
            </a:r>
            <a:r>
              <a:rPr lang="vi-VN" sz="1400" smtClean="0">
                <a:latin typeface="Times New Roman" panose="02020603050405020304" pitchFamily="18" charset="0"/>
                <a:cs typeface="Times New Roman" panose="02020603050405020304" pitchFamily="18" charset="0"/>
              </a:rPr>
              <a:t>rồi </a:t>
            </a:r>
            <a:r>
              <a:rPr lang="en-US" sz="1400" smtClean="0">
                <a:latin typeface="Times New Roman" panose="02020603050405020304" pitchFamily="18" charset="0"/>
                <a:cs typeface="Times New Roman" panose="02020603050405020304" pitchFamily="18" charset="0"/>
              </a:rPr>
              <a:t>feed</a:t>
            </a:r>
            <a:r>
              <a:rPr lang="vi-VN" sz="1400" smtClean="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thiếc </a:t>
            </a:r>
            <a:r>
              <a:rPr lang="en-US" sz="1400" err="1">
                <a:latin typeface="Times New Roman" panose="02020603050405020304" pitchFamily="18" charset="0"/>
                <a:cs typeface="Times New Roman" panose="02020603050405020304" pitchFamily="18" charset="0"/>
              </a:rPr>
              <a: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đê</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Tháo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cụm</a:t>
            </a:r>
            <a:r>
              <a:rPr lang="en-US" sz="1400">
                <a:latin typeface="Times New Roman" panose="02020603050405020304" pitchFamily="18" charset="0"/>
                <a:cs typeface="Times New Roman" panose="02020603050405020304" pitchFamily="18" charset="0"/>
              </a:rPr>
              <a:t> feeder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xem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có bị </a:t>
            </a:r>
            <a:r>
              <a:rPr lang="en-US" sz="1400" err="1">
                <a:latin typeface="Times New Roman" panose="02020603050405020304" pitchFamily="18" charset="0"/>
                <a:cs typeface="Times New Roman" panose="02020603050405020304" pitchFamily="18" charset="0"/>
              </a:rPr>
              <a:t>cuộn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rối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unit </a:t>
            </a:r>
            <a:r>
              <a:rPr lang="en-US" sz="1400" err="1">
                <a:latin typeface="Times New Roman" panose="02020603050405020304" pitchFamily="18" charset="0"/>
                <a:cs typeface="Times New Roman" panose="02020603050405020304" pitchFamily="18" charset="0"/>
              </a:rPr>
              <a:t>cuốn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thiếc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ts val="2000"/>
              </a:lnSpc>
            </a:pPr>
            <a:r>
              <a:rPr lang="en-US" sz="1400" b="1" smtClean="0">
                <a:latin typeface="Times New Roman" panose="02020603050405020304" pitchFamily="18" charset="0"/>
                <a:cs typeface="Times New Roman" panose="02020603050405020304" pitchFamily="18" charset="0"/>
              </a:rPr>
              <a:t>2.2. </a:t>
            </a:r>
            <a:r>
              <a:rPr lang="en-US" sz="1400" b="1" err="1" smtClean="0">
                <a:latin typeface="Times New Roman" panose="02020603050405020304" pitchFamily="18" charset="0"/>
                <a:cs typeface="Times New Roman" panose="02020603050405020304" pitchFamily="18" charset="0"/>
              </a:rPr>
              <a:t>Cảnh</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báo</a:t>
            </a:r>
            <a:r>
              <a:rPr lang="en-US" sz="1400" b="1" smtClean="0">
                <a:latin typeface="Times New Roman" panose="02020603050405020304" pitchFamily="18" charset="0"/>
                <a:cs typeface="Times New Roman" panose="02020603050405020304" pitchFamily="18" charset="0"/>
              </a:rPr>
              <a:t> Robot:</a:t>
            </a:r>
            <a:endParaRPr lang="en-US" sz="1400" b="1">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vị trí </a:t>
            </a:r>
            <a:r>
              <a:rPr lang="en-US" sz="1400" err="1">
                <a:latin typeface="Times New Roman" panose="02020603050405020304" pitchFamily="18" charset="0"/>
                <a:cs typeface="Times New Roman" panose="02020603050405020304" pitchFamily="18" charset="0"/>
              </a:rPr>
              <a:t>mo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a:t>
            </a:r>
            <a:r>
              <a:rPr lang="en-US" sz="1400">
                <a:latin typeface="Times New Roman" panose="02020603050405020304" pitchFamily="18" charset="0"/>
                <a:cs typeface="Times New Roman" panose="02020603050405020304" pitchFamily="18" charset="0"/>
              </a:rPr>
              <a:t> có bị </a:t>
            </a:r>
            <a:r>
              <a:rPr lang="en-US" sz="1400" err="1">
                <a:latin typeface="Times New Roman" panose="02020603050405020304" pitchFamily="18" charset="0"/>
                <a:cs typeface="Times New Roman" panose="02020603050405020304" pitchFamily="18" charset="0"/>
              </a:rPr>
              <a:t>va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Reset </a:t>
            </a:r>
            <a:r>
              <a:rPr lang="en-US" sz="1400">
                <a:latin typeface="Times New Roman" panose="02020603050405020304" pitchFamily="18" charset="0"/>
                <a:cs typeface="Times New Roman" panose="02020603050405020304" pitchFamily="18" charset="0"/>
              </a:rPr>
              <a:t>alarm </a:t>
            </a:r>
            <a:r>
              <a:rPr lang="en-US" sz="1400" err="1">
                <a:latin typeface="Times New Roman" panose="02020603050405020304" pitchFamily="18" charset="0"/>
                <a:cs typeface="Times New Roman" panose="02020603050405020304" pitchFamily="18" charset="0"/>
              </a:rPr>
              <a:t>rồi</a:t>
            </a:r>
            <a:r>
              <a:rPr lang="en-US" sz="1400">
                <a:latin typeface="Times New Roman" panose="02020603050405020304" pitchFamily="18" charset="0"/>
                <a:cs typeface="Times New Roman" panose="02020603050405020304" pitchFamily="18" charset="0"/>
              </a:rPr>
              <a:t> origin </a:t>
            </a:r>
            <a:r>
              <a:rPr lang="en-US" sz="1400" err="1">
                <a:latin typeface="Times New Roman" panose="02020603050405020304" pitchFamily="18" charset="0"/>
                <a:cs typeface="Times New Roman" panose="02020603050405020304" pitchFamily="18" charset="0"/>
              </a:rPr>
              <a:t>lại</a:t>
            </a:r>
            <a:r>
              <a:rPr lang="en-US" sz="1400">
                <a:latin typeface="Times New Roman" panose="02020603050405020304" pitchFamily="18" charset="0"/>
                <a:cs typeface="Times New Roman" panose="02020603050405020304" pitchFamily="18" charset="0"/>
              </a:rPr>
              <a:t> robot.  </a:t>
            </a:r>
            <a:r>
              <a:rPr lang="en-US" sz="1400" err="1">
                <a:latin typeface="Times New Roman" panose="02020603050405020304" pitchFamily="18" charset="0"/>
                <a:cs typeface="Times New Roman" panose="02020603050405020304" pitchFamily="18" charset="0"/>
              </a:rPr>
              <a:t>Kiểm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các</a:t>
            </a:r>
            <a:r>
              <a:rPr lang="en-US" sz="1400">
                <a:latin typeface="Times New Roman" panose="02020603050405020304" pitchFamily="18" charset="0"/>
                <a:cs typeface="Times New Roman" panose="02020603050405020304" pitchFamily="18" charset="0"/>
              </a:rPr>
              <a:t> vị trí cover </a:t>
            </a:r>
            <a:r>
              <a:rPr lang="en-US" sz="1400" err="1">
                <a:latin typeface="Times New Roman" panose="02020603050405020304" pitchFamily="18" charset="0"/>
                <a:cs typeface="Times New Roman" panose="02020603050405020304" pitchFamily="18" charset="0"/>
              </a:rPr>
              <a:t>lau</a:t>
            </a:r>
            <a:r>
              <a:rPr lang="en-US" sz="140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mo</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hàn</a:t>
            </a:r>
            <a:r>
              <a:rPr lang="en-US" sz="1400" smtClean="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có </a:t>
            </a:r>
            <a:r>
              <a:rPr lang="en-US" sz="1400" smtClean="0">
                <a:latin typeface="Times New Roman" panose="02020603050405020304" pitchFamily="18" charset="0"/>
                <a:cs typeface="Times New Roman" panose="02020603050405020304" pitchFamily="18" charset="0"/>
              </a:rPr>
              <a:t>bị</a:t>
            </a:r>
            <a:r>
              <a:rPr lang="vi-VN" sz="1400" smtClean="0">
                <a:latin typeface="Times New Roman" panose="02020603050405020304" pitchFamily="18" charset="0"/>
                <a:cs typeface="Times New Roman" panose="02020603050405020304" pitchFamily="18" charset="0"/>
              </a:rPr>
              <a:t> l</a:t>
            </a:r>
            <a:r>
              <a:rPr lang="en-US" sz="1400" smtClean="0">
                <a:latin typeface="Times New Roman" panose="02020603050405020304" pitchFamily="18" charset="0"/>
                <a:cs typeface="Times New Roman" panose="02020603050405020304" pitchFamily="18" charset="0"/>
              </a:rPr>
              <a:t>ỏng </a:t>
            </a:r>
            <a:r>
              <a:rPr lang="en-US" sz="1400" err="1">
                <a:latin typeface="Times New Roman" panose="02020603050405020304" pitchFamily="18" charset="0"/>
                <a:cs typeface="Times New Roman" panose="02020603050405020304" pitchFamily="18" charset="0"/>
              </a:rPr>
              <a:t>vít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a:t>
            </a:r>
          </a:p>
          <a:p>
            <a:pPr marL="342900" indent="-342900">
              <a:lnSpc>
                <a:spcPts val="2000"/>
              </a:lnSpc>
            </a:pPr>
            <a:r>
              <a:rPr lang="en-US" sz="1400" b="1" smtClean="0">
                <a:latin typeface="Times New Roman" panose="02020603050405020304" pitchFamily="18" charset="0"/>
                <a:cs typeface="Times New Roman" panose="02020603050405020304" pitchFamily="18" charset="0"/>
              </a:rPr>
              <a:t>2.3 </a:t>
            </a:r>
            <a:r>
              <a:rPr lang="en-US" sz="1400" b="1" err="1" smtClean="0">
                <a:latin typeface="Times New Roman" panose="02020603050405020304" pitchFamily="18" charset="0"/>
                <a:cs typeface="Times New Roman" panose="02020603050405020304" pitchFamily="18" charset="0"/>
              </a:rPr>
              <a:t>Cảnh</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báo</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mỏ</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hàn</a:t>
            </a:r>
            <a:r>
              <a:rPr lang="en-US" sz="1400" b="1" smtClean="0">
                <a:latin typeface="Times New Roman" panose="02020603050405020304" pitchFamily="18" charset="0"/>
                <a:cs typeface="Times New Roman" panose="02020603050405020304" pitchFamily="18" charset="0"/>
              </a:rPr>
              <a:t>:</a:t>
            </a:r>
            <a:endParaRPr lang="en-US" sz="1400" b="1">
              <a:latin typeface="Times New Roman" panose="02020603050405020304" pitchFamily="18" charset="0"/>
              <a:cs typeface="Times New Roman" panose="02020603050405020304" pitchFamily="18" charset="0"/>
            </a:endParaRPr>
          </a:p>
          <a:p>
            <a:pPr marL="342900" indent="-342900">
              <a:lnSpc>
                <a:spcPts val="2000"/>
              </a:lnSpc>
              <a:buFont typeface="Wingdings" panose="05000000000000000000" pitchFamily="2" charset="2"/>
              <a:buChar char="ü"/>
            </a:pPr>
            <a:r>
              <a:rPr lang="en-US" sz="1400" smtClean="0">
                <a:latin typeface="Times New Roman" panose="02020603050405020304" pitchFamily="18" charset="0"/>
                <a:cs typeface="Times New Roman" panose="02020603050405020304" pitchFamily="18" charset="0"/>
              </a:rPr>
              <a:t>Kiểm </a:t>
            </a:r>
            <a:r>
              <a:rPr lang="en-US" sz="1400" err="1">
                <a:latin typeface="Times New Roman" panose="02020603050405020304" pitchFamily="18" charset="0"/>
                <a:cs typeface="Times New Roman" panose="02020603050405020304" pitchFamily="18" charset="0"/>
              </a:rPr>
              <a:t>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a:t>
            </a:r>
            <a:r>
              <a:rPr lang="en-US" sz="1400">
                <a:latin typeface="Times New Roman" panose="02020603050405020304" pitchFamily="18" charset="0"/>
                <a:cs typeface="Times New Roman" panose="02020603050405020304" pitchFamily="18" charset="0"/>
              </a:rPr>
              <a:t> có bị NG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đãcắm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điểm</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chưa</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hoặc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quá </a:t>
            </a:r>
            <a:r>
              <a:rPr lang="en-US" sz="1400" err="1">
                <a:latin typeface="Times New Roman" panose="02020603050405020304" pitchFamily="18" charset="0"/>
                <a:cs typeface="Times New Roman" panose="02020603050405020304" pitchFamily="18" charset="0"/>
              </a:rPr>
              <a:t>trình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tăng</a:t>
            </a:r>
            <a:r>
              <a:rPr lang="en-US" sz="1400">
                <a:latin typeface="Times New Roman" panose="02020603050405020304" pitchFamily="18" charset="0"/>
                <a:cs typeface="Times New Roman" panose="02020603050405020304" pitchFamily="18" charset="0"/>
              </a:rPr>
              <a:t>, hạ </a:t>
            </a:r>
            <a:r>
              <a:rPr lang="en-US" sz="1400" err="1">
                <a:latin typeface="Times New Roman" panose="02020603050405020304" pitchFamily="18" charset="0"/>
                <a:cs typeface="Times New Roman" panose="02020603050405020304" pitchFamily="18" charset="0"/>
              </a:rPr>
              <a:t>nhiệt</a:t>
            </a:r>
            <a:r>
              <a:rPr lang="en-US" sz="1400">
                <a:latin typeface="Times New Roman" panose="02020603050405020304" pitchFamily="18" charset="0"/>
                <a:cs typeface="Times New Roman" panose="02020603050405020304" pitchFamily="18" charset="0"/>
              </a:rPr>
              <a:t> mà </a:t>
            </a:r>
            <a:r>
              <a:rPr lang="en-US" sz="1400" err="1">
                <a:latin typeface="Times New Roman" panose="02020603050405020304" pitchFamily="18" charset="0"/>
                <a:cs typeface="Times New Roman" panose="02020603050405020304" pitchFamily="18" charset="0"/>
              </a:rPr>
              <a:t>chưa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nhiệt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đô</a:t>
            </a:r>
            <a:r>
              <a:rPr lang="en-US" sz="140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cài</a:t>
            </a:r>
            <a:r>
              <a:rPr lang="en-US" sz="140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đặt</a:t>
            </a:r>
            <a:r>
              <a:rPr lang="en-US" sz="1400" smtClean="0">
                <a:latin typeface="Times New Roman" panose="02020603050405020304" pitchFamily="18" charset="0"/>
                <a:cs typeface="Times New Roman" panose="02020603050405020304" pitchFamily="18" charset="0"/>
              </a:rPr>
              <a:t>. </a:t>
            </a:r>
          </a:p>
          <a:p>
            <a:pPr marL="342900" indent="-342900">
              <a:lnSpc>
                <a:spcPts val="2000"/>
              </a:lnSpc>
            </a:pPr>
            <a:r>
              <a:rPr lang="en-US" sz="1400" b="1" smtClean="0">
                <a:latin typeface="Times New Roman" panose="02020603050405020304" pitchFamily="18" charset="0"/>
                <a:cs typeface="Times New Roman" panose="02020603050405020304" pitchFamily="18" charset="0"/>
              </a:rPr>
              <a:t>3. </a:t>
            </a:r>
            <a:r>
              <a:rPr lang="en-US" sz="1400" b="1" err="1" smtClean="0">
                <a:latin typeface="Times New Roman" panose="02020603050405020304" pitchFamily="18" charset="0"/>
                <a:cs typeface="Times New Roman" panose="02020603050405020304" pitchFamily="18" charset="0"/>
              </a:rPr>
              <a:t>Điều</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chỉnh</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cụm</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hàn</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và</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vị</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trí</a:t>
            </a:r>
            <a:r>
              <a:rPr lang="en-US" sz="1400" b="1" smtClean="0">
                <a:latin typeface="Times New Roman" panose="02020603050405020304" pitchFamily="18" charset="0"/>
                <a:cs typeface="Times New Roman" panose="02020603050405020304" pitchFamily="18" charset="0"/>
              </a:rPr>
              <a:t> Robot: </a:t>
            </a:r>
          </a:p>
          <a:p>
            <a:pPr marL="342900" indent="-342900">
              <a:lnSpc>
                <a:spcPts val="2000"/>
              </a:lnSpc>
            </a:pPr>
            <a:r>
              <a:rPr lang="en-US" sz="1400" err="1">
                <a:latin typeface="Times New Roman" panose="02020603050405020304" pitchFamily="18" charset="0"/>
                <a:cs typeface="Times New Roman" panose="02020603050405020304" pitchFamily="18" charset="0"/>
              </a:rPr>
              <a:t>Tham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khảo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đồ</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điểm</a:t>
            </a:r>
            <a:r>
              <a:rPr lang="en-US" sz="1400">
                <a:latin typeface="Times New Roman" panose="02020603050405020304" pitchFamily="18" charset="0"/>
                <a:cs typeface="Times New Roman" panose="02020603050405020304" pitchFamily="18" charset="0"/>
              </a:rPr>
              <a:t> ở </a:t>
            </a:r>
            <a:r>
              <a:rPr lang="en-US" sz="1400" err="1">
                <a:latin typeface="Times New Roman" panose="02020603050405020304" pitchFamily="18" charset="0"/>
                <a:cs typeface="Times New Roman" panose="02020603050405020304" pitchFamily="18" charset="0"/>
              </a:rPr>
              <a:t>chương</a:t>
            </a:r>
            <a:r>
              <a:rPr lang="en-US" sz="1400">
                <a:latin typeface="Times New Roman" panose="02020603050405020304" pitchFamily="18" charset="0"/>
                <a:cs typeface="Times New Roman" panose="02020603050405020304" pitchFamily="18" charset="0"/>
              </a:rPr>
              <a:t> V</a:t>
            </a:r>
          </a:p>
          <a:p>
            <a:pPr marL="342900" indent="-342900"/>
            <a:endParaRPr lang="en-US" b="1" smtClean="0"/>
          </a:p>
          <a:p>
            <a:pPr marL="342900" indent="-342900"/>
            <a:endParaRPr lang="en-US" b="1"/>
          </a:p>
          <a:p>
            <a:endParaRPr lang="en-US" b="1" smtClean="0"/>
          </a:p>
          <a:p>
            <a:pPr marL="342900" indent="-342900"/>
            <a:endParaRPr lang="en-US"/>
          </a:p>
          <a:p>
            <a:endParaRPr lang="en-US" b="1" smtClean="0">
              <a:cs typeface="Times New Roman" panose="02020603050405020304" pitchFamily="18" charset="0"/>
            </a:endParaRPr>
          </a:p>
          <a:p>
            <a:endParaRPr lang="en-US" b="1">
              <a:cs typeface="Times New Roman" panose="02020603050405020304" pitchFamily="18" charset="0"/>
            </a:endParaRPr>
          </a:p>
          <a:p>
            <a:endParaRPr lang="en-US" b="1" smtClean="0"/>
          </a:p>
          <a:p>
            <a:endParaRPr lang="en-US" b="1" smtClean="0"/>
          </a:p>
          <a:p>
            <a:endParaRPr lang="en-US" b="1" smtClean="0"/>
          </a:p>
          <a:p>
            <a:endParaRPr lang="en-US"/>
          </a:p>
          <a:p>
            <a:endParaRPr lang="en-US" b="1" smtClean="0"/>
          </a:p>
          <a:p>
            <a:endParaRPr lang="en-US" b="1"/>
          </a:p>
        </p:txBody>
      </p:sp>
    </p:spTree>
    <p:extLst>
      <p:ext uri="{BB962C8B-B14F-4D97-AF65-F5344CB8AC3E}">
        <p14:creationId xmlns:p14="http://schemas.microsoft.com/office/powerpoint/2010/main" xmlns="" val="2925143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4882" y="734950"/>
            <a:ext cx="5032971" cy="523220"/>
          </a:xfrm>
          <a:prstGeom prst="rect">
            <a:avLst/>
          </a:prstGeom>
          <a:noFill/>
        </p:spPr>
        <p:txBody>
          <a:bodyPr wrap="square" rtlCol="0">
            <a:spAutoFit/>
          </a:bodyPr>
          <a:lstStyle/>
          <a:p>
            <a:r>
              <a:rPr lang="vi-VN" sz="1400" smtClean="0">
                <a:latin typeface="+mj-lt"/>
              </a:rPr>
              <a:t>Giải thích ký hiệu mã lỗi hiển thị trên máy:</a:t>
            </a:r>
          </a:p>
          <a:p>
            <a:r>
              <a:rPr lang="vi-VN" sz="1400">
                <a:latin typeface="+mj-lt"/>
              </a:rPr>
              <a:t> </a:t>
            </a:r>
            <a:r>
              <a:rPr lang="vi-VN" sz="1400" smtClean="0">
                <a:latin typeface="+mj-lt"/>
              </a:rPr>
              <a:t>                              </a:t>
            </a:r>
          </a:p>
        </p:txBody>
      </p:sp>
      <p:sp>
        <p:nvSpPr>
          <p:cNvPr id="12" name="TextBox 11"/>
          <p:cNvSpPr txBox="1"/>
          <p:nvPr/>
        </p:nvSpPr>
        <p:spPr>
          <a:xfrm>
            <a:off x="244256" y="9431359"/>
            <a:ext cx="5519628" cy="307777"/>
          </a:xfrm>
          <a:prstGeom prst="rect">
            <a:avLst/>
          </a:prstGeom>
          <a:noFill/>
        </p:spPr>
        <p:txBody>
          <a:bodyPr wrap="square" rtlCol="0">
            <a:spAutoFit/>
          </a:bodyPr>
          <a:lstStyle/>
          <a:p>
            <a:r>
              <a:rPr lang="vi-VN" sz="1400" b="1" smtClean="0">
                <a:solidFill>
                  <a:srgbClr val="FF0000"/>
                </a:solidFill>
                <a:latin typeface="+mj-lt"/>
              </a:rPr>
              <a:t>Lưu ý: Tất cả các lỗi  mã hiệu E cần thông tin cho AED.</a:t>
            </a:r>
            <a:endParaRPr lang="en-US" sz="1400" b="1">
              <a:solidFill>
                <a:srgbClr val="FF0000"/>
              </a:solidFill>
              <a:latin typeface="+mj-lt"/>
            </a:endParaRPr>
          </a:p>
        </p:txBody>
      </p:sp>
      <p:sp>
        <p:nvSpPr>
          <p:cNvPr id="13" name="TextBox 12"/>
          <p:cNvSpPr txBox="1"/>
          <p:nvPr/>
        </p:nvSpPr>
        <p:spPr>
          <a:xfrm>
            <a:off x="205982" y="9173338"/>
            <a:ext cx="5519628" cy="307777"/>
          </a:xfrm>
          <a:prstGeom prst="rect">
            <a:avLst/>
          </a:prstGeom>
          <a:noFill/>
        </p:spPr>
        <p:txBody>
          <a:bodyPr wrap="square" rtlCol="0">
            <a:spAutoFit/>
          </a:bodyPr>
          <a:lstStyle/>
          <a:p>
            <a:r>
              <a:rPr lang="vi-VN" sz="1400" smtClean="0">
                <a:latin typeface="+mj-lt"/>
              </a:rPr>
              <a:t>Ví dụ: E601 Lỗi servo motor bị kẹt</a:t>
            </a:r>
            <a:endParaRPr lang="en-US" sz="1400">
              <a:latin typeface="+mj-lt"/>
            </a:endParaRPr>
          </a:p>
        </p:txBody>
      </p:sp>
      <p:sp>
        <p:nvSpPr>
          <p:cNvPr id="2" name="Rounded Rectangle 1"/>
          <p:cNvSpPr/>
          <p:nvPr/>
        </p:nvSpPr>
        <p:spPr>
          <a:xfrm>
            <a:off x="1265132" y="994660"/>
            <a:ext cx="488515" cy="388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263903" y="994661"/>
            <a:ext cx="488515" cy="388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949592" y="994660"/>
            <a:ext cx="488515" cy="388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03249" y="1515386"/>
            <a:ext cx="1012696" cy="307777"/>
          </a:xfrm>
          <a:prstGeom prst="rect">
            <a:avLst/>
          </a:prstGeom>
          <a:noFill/>
        </p:spPr>
        <p:txBody>
          <a:bodyPr wrap="square" rtlCol="0">
            <a:spAutoFit/>
          </a:bodyPr>
          <a:lstStyle/>
          <a:p>
            <a:r>
              <a:rPr lang="vi-VN" sz="1400" smtClean="0">
                <a:latin typeface="+mj-lt"/>
              </a:rPr>
              <a:t>Hoạt động</a:t>
            </a:r>
            <a:endParaRPr lang="en-US" sz="1400">
              <a:latin typeface="+mj-lt"/>
            </a:endParaRPr>
          </a:p>
        </p:txBody>
      </p:sp>
      <p:sp>
        <p:nvSpPr>
          <p:cNvPr id="17" name="TextBox 16"/>
          <p:cNvSpPr txBox="1"/>
          <p:nvPr/>
        </p:nvSpPr>
        <p:spPr>
          <a:xfrm>
            <a:off x="2134004" y="1502080"/>
            <a:ext cx="1012696" cy="307777"/>
          </a:xfrm>
          <a:prstGeom prst="rect">
            <a:avLst/>
          </a:prstGeom>
          <a:noFill/>
        </p:spPr>
        <p:txBody>
          <a:bodyPr wrap="square" rtlCol="0">
            <a:spAutoFit/>
          </a:bodyPr>
          <a:lstStyle/>
          <a:p>
            <a:r>
              <a:rPr lang="vi-VN" sz="1400" smtClean="0">
                <a:latin typeface="+mj-lt"/>
              </a:rPr>
              <a:t>Mã cụm</a:t>
            </a:r>
            <a:endParaRPr lang="en-US" sz="1400">
              <a:latin typeface="+mj-lt"/>
            </a:endParaRPr>
          </a:p>
        </p:txBody>
      </p:sp>
      <p:sp>
        <p:nvSpPr>
          <p:cNvPr id="18" name="TextBox 17"/>
          <p:cNvSpPr txBox="1"/>
          <p:nvPr/>
        </p:nvSpPr>
        <p:spPr>
          <a:xfrm>
            <a:off x="2827574" y="1509640"/>
            <a:ext cx="1012696" cy="307777"/>
          </a:xfrm>
          <a:prstGeom prst="rect">
            <a:avLst/>
          </a:prstGeom>
          <a:noFill/>
        </p:spPr>
        <p:txBody>
          <a:bodyPr wrap="square" rtlCol="0">
            <a:spAutoFit/>
          </a:bodyPr>
          <a:lstStyle/>
          <a:p>
            <a:r>
              <a:rPr lang="vi-VN" sz="1400" smtClean="0">
                <a:latin typeface="+mj-lt"/>
              </a:rPr>
              <a:t>Mã lỗi</a:t>
            </a:r>
            <a:endParaRPr lang="en-US" sz="1400">
              <a:latin typeface="+mj-lt"/>
            </a:endParaRPr>
          </a:p>
        </p:txBody>
      </p:sp>
      <p:sp>
        <p:nvSpPr>
          <p:cNvPr id="3" name="TextBox 2"/>
          <p:cNvSpPr txBox="1"/>
          <p:nvPr/>
        </p:nvSpPr>
        <p:spPr>
          <a:xfrm>
            <a:off x="1335870" y="996080"/>
            <a:ext cx="448603" cy="461665"/>
          </a:xfrm>
          <a:prstGeom prst="rect">
            <a:avLst/>
          </a:prstGeom>
          <a:noFill/>
        </p:spPr>
        <p:txBody>
          <a:bodyPr wrap="square" rtlCol="0">
            <a:spAutoFit/>
          </a:bodyPr>
          <a:lstStyle/>
          <a:p>
            <a:r>
              <a:rPr lang="en-US" sz="2400" b="1"/>
              <a:t>A</a:t>
            </a:r>
            <a:endParaRPr lang="en-US" b="1"/>
          </a:p>
        </p:txBody>
      </p:sp>
      <p:sp>
        <p:nvSpPr>
          <p:cNvPr id="19" name="TextBox 18"/>
          <p:cNvSpPr txBox="1"/>
          <p:nvPr/>
        </p:nvSpPr>
        <p:spPr>
          <a:xfrm>
            <a:off x="2369397" y="996102"/>
            <a:ext cx="448603" cy="461665"/>
          </a:xfrm>
          <a:prstGeom prst="rect">
            <a:avLst/>
          </a:prstGeom>
          <a:noFill/>
        </p:spPr>
        <p:txBody>
          <a:bodyPr wrap="square" rtlCol="0">
            <a:spAutoFit/>
          </a:bodyPr>
          <a:lstStyle/>
          <a:p>
            <a:r>
              <a:rPr lang="en-US" sz="2400" b="1" smtClean="0"/>
              <a:t>7</a:t>
            </a:r>
            <a:endParaRPr lang="en-US" b="1"/>
          </a:p>
        </p:txBody>
      </p:sp>
      <p:sp>
        <p:nvSpPr>
          <p:cNvPr id="20" name="TextBox 19"/>
          <p:cNvSpPr txBox="1"/>
          <p:nvPr/>
        </p:nvSpPr>
        <p:spPr>
          <a:xfrm>
            <a:off x="2968312" y="978305"/>
            <a:ext cx="571973" cy="461665"/>
          </a:xfrm>
          <a:prstGeom prst="rect">
            <a:avLst/>
          </a:prstGeom>
          <a:noFill/>
        </p:spPr>
        <p:txBody>
          <a:bodyPr wrap="square" rtlCol="0">
            <a:spAutoFit/>
          </a:bodyPr>
          <a:lstStyle/>
          <a:p>
            <a:r>
              <a:rPr lang="en-US" sz="2400" b="1" smtClean="0"/>
              <a:t>07</a:t>
            </a:r>
            <a:endParaRPr lang="en-US" b="1"/>
          </a:p>
        </p:txBody>
      </p:sp>
      <p:sp>
        <p:nvSpPr>
          <p:cNvPr id="25" name="Rounded Rectangle 24"/>
          <p:cNvSpPr/>
          <p:nvPr/>
        </p:nvSpPr>
        <p:spPr>
          <a:xfrm>
            <a:off x="3662350" y="976883"/>
            <a:ext cx="488515" cy="38830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737506" y="990831"/>
            <a:ext cx="571973" cy="461665"/>
          </a:xfrm>
          <a:prstGeom prst="rect">
            <a:avLst/>
          </a:prstGeom>
          <a:noFill/>
        </p:spPr>
        <p:txBody>
          <a:bodyPr wrap="square" rtlCol="0">
            <a:spAutoFit/>
          </a:bodyPr>
          <a:lstStyle/>
          <a:p>
            <a:r>
              <a:rPr lang="en-US" sz="2400" b="1" smtClean="0"/>
              <a:t>2</a:t>
            </a:r>
            <a:endParaRPr lang="en-US" b="1"/>
          </a:p>
        </p:txBody>
      </p:sp>
      <p:sp>
        <p:nvSpPr>
          <p:cNvPr id="26" name="TextBox 25"/>
          <p:cNvSpPr txBox="1"/>
          <p:nvPr/>
        </p:nvSpPr>
        <p:spPr>
          <a:xfrm>
            <a:off x="3634469" y="1421610"/>
            <a:ext cx="3437865" cy="523220"/>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STT thiết bị (chỉ trong trường hợp mã lỗi 4 số)</a:t>
            </a:r>
            <a:endParaRPr lang="en-US" sz="140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540285" y="928201"/>
            <a:ext cx="0" cy="1042029"/>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541212" y="907359"/>
            <a:ext cx="248027" cy="754"/>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550145" y="1942565"/>
            <a:ext cx="248027" cy="754"/>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62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4: XỬ LÝ SỰ CỐ</a:t>
            </a:r>
            <a:endParaRPr lang="en-US" sz="2000" b="1">
              <a:latin typeface="Times New Roman" pitchFamily="18" charset="0"/>
              <a:cs typeface="Times New Roman" pitchFamily="18" charset="0"/>
            </a:endParaRPr>
          </a:p>
        </p:txBody>
      </p:sp>
      <p:graphicFrame>
        <p:nvGraphicFramePr>
          <p:cNvPr id="28" name="Table 27"/>
          <p:cNvGraphicFramePr>
            <a:graphicFrameLocks noGrp="1"/>
          </p:cNvGraphicFramePr>
          <p:nvPr>
            <p:extLst>
              <p:ext uri="{D42A27DB-BD31-4B8C-83A1-F6EECF244321}">
                <p14:modId xmlns:p14="http://schemas.microsoft.com/office/powerpoint/2010/main" xmlns="" val="2014913981"/>
              </p:ext>
            </p:extLst>
          </p:nvPr>
        </p:nvGraphicFramePr>
        <p:xfrm>
          <a:off x="278160" y="2057402"/>
          <a:ext cx="6427440" cy="7099301"/>
        </p:xfrm>
        <a:graphic>
          <a:graphicData uri="http://schemas.openxmlformats.org/drawingml/2006/table">
            <a:tbl>
              <a:tblPr/>
              <a:tblGrid>
                <a:gridCol w="814040">
                  <a:extLst>
                    <a:ext uri="{9D8B030D-6E8A-4147-A177-3AD203B41FA5}">
                      <a16:colId xmlns="" xmlns:a16="http://schemas.microsoft.com/office/drawing/2014/main" val="20000"/>
                    </a:ext>
                  </a:extLst>
                </a:gridCol>
                <a:gridCol w="1111577">
                  <a:extLst>
                    <a:ext uri="{9D8B030D-6E8A-4147-A177-3AD203B41FA5}">
                      <a16:colId xmlns="" xmlns:a16="http://schemas.microsoft.com/office/drawing/2014/main" val="20001"/>
                    </a:ext>
                  </a:extLst>
                </a:gridCol>
                <a:gridCol w="4501823">
                  <a:extLst>
                    <a:ext uri="{9D8B030D-6E8A-4147-A177-3AD203B41FA5}">
                      <a16:colId xmlns="" xmlns:a16="http://schemas.microsoft.com/office/drawing/2014/main" val="20002"/>
                    </a:ext>
                  </a:extLst>
                </a:gridCol>
              </a:tblGrid>
              <a:tr h="384953">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Nội dung</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Số hiệu lỗi</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Giải thích</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59273">
                <a:tc rowSpan="2">
                  <a:txBody>
                    <a:bodyPr/>
                    <a:lstStyle/>
                    <a:p>
                      <a:pPr algn="ctr" fontAlgn="ctr"/>
                      <a:r>
                        <a:rPr lang="vi-VN" sz="1400" b="0" i="0" u="none" strike="noStrike">
                          <a:solidFill>
                            <a:srgbClr val="000000"/>
                          </a:solidFill>
                          <a:latin typeface="Times New Roman" panose="02020603050405020304" pitchFamily="18" charset="0"/>
                          <a:cs typeface="Times New Roman" panose="02020603050405020304" pitchFamily="18" charset="0"/>
                        </a:rPr>
                        <a:t>Hoạt động</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E</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vi-VN" sz="1400" b="0" i="0" u="none" strike="noStrike">
                          <a:solidFill>
                            <a:srgbClr val="000000"/>
                          </a:solidFill>
                          <a:latin typeface="Times New Roman" panose="02020603050405020304" pitchFamily="18" charset="0"/>
                          <a:cs typeface="Times New Roman" panose="02020603050405020304" pitchFamily="18" charset="0"/>
                        </a:rPr>
                        <a:t>Lỗi thiết bị không thể tiếp tục hoạt động cần liên lac PM hoặc AED. Lỗi này cần ORG máy sau khi Reset lỗi.</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744387">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A</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vi-VN" sz="1400" b="0" i="0" u="none" strike="noStrike">
                          <a:solidFill>
                            <a:srgbClr val="000000"/>
                          </a:solidFill>
                          <a:latin typeface="Times New Roman" panose="02020603050405020304" pitchFamily="18" charset="0"/>
                          <a:cs typeface="Times New Roman" panose="02020603050405020304" pitchFamily="18" charset="0"/>
                        </a:rPr>
                        <a:t>Lỗi cụm cấp hoặc quá trình hoạt động. Lỗi này không cần ORG sau khi Reset máy.</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72192">
                <a:tc rowSpan="7">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Cụm</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1</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Bush</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2</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Spacer</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3</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Pick Up PCB</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4</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Soldering 1</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5</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Soldering 2</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6</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Servor</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7</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Khác</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72192">
                <a:tc rowSpan="7">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Lỗi</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01</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Kẹt</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02</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Gắp</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03</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Hút</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04</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Kênh</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05</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Hết sản phẩm</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06</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latin typeface="Times New Roman" panose="02020603050405020304" pitchFamily="18" charset="0"/>
                          <a:cs typeface="Times New Roman" panose="02020603050405020304" pitchFamily="18" charset="0"/>
                        </a:rPr>
                        <a:t>Alarm</a:t>
                      </a:r>
                      <a:endParaRPr lang="en-US" sz="1400" b="0" i="0" u="none" strike="noStrike">
                        <a:solidFill>
                          <a:srgbClr val="000000"/>
                        </a:solidFill>
                        <a:latin typeface="Times New Roman" panose="02020603050405020304" pitchFamily="18" charset="0"/>
                        <a:cs typeface="Times New Roman" panose="02020603050405020304" pitchFamily="18" charset="0"/>
                      </a:endParaRP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372192">
                <a:tc vMerge="1">
                  <a:txBody>
                    <a:bodyPr/>
                    <a:lstStyle/>
                    <a:p>
                      <a:endParaRPr lang="en-US"/>
                    </a:p>
                  </a:txBody>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07</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panose="02020603050405020304" pitchFamily="18" charset="0"/>
                          <a:cs typeface="Times New Roman" panose="02020603050405020304" pitchFamily="18" charset="0"/>
                        </a:rPr>
                        <a:t>Khác</a:t>
                      </a:r>
                    </a:p>
                  </a:txBody>
                  <a:tcPr marL="4566" marR="4566" marT="4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bl>
          </a:graphicData>
        </a:graphic>
      </p:graphicFrame>
      <p:sp>
        <p:nvSpPr>
          <p:cNvPr id="4" name="Slide Number Placeholder 3"/>
          <p:cNvSpPr>
            <a:spLocks noGrp="1"/>
          </p:cNvSpPr>
          <p:nvPr>
            <p:ph type="sldNum" sz="quarter" idx="12"/>
          </p:nvPr>
        </p:nvSpPr>
        <p:spPr/>
        <p:txBody>
          <a:bodyPr/>
          <a:lstStyle/>
          <a:p>
            <a:fld id="{0C4911AB-5649-4F7C-A9D6-15EBCBB07F93}" type="slidenum">
              <a:rPr lang="vi-VN" smtClean="0"/>
              <a:pPr/>
              <a:t>23</a:t>
            </a:fld>
            <a:endParaRPr lang="vi-VN"/>
          </a:p>
        </p:txBody>
      </p:sp>
    </p:spTree>
    <p:extLst>
      <p:ext uri="{BB962C8B-B14F-4D97-AF65-F5344CB8AC3E}">
        <p14:creationId xmlns:p14="http://schemas.microsoft.com/office/powerpoint/2010/main" xmlns="" val="558719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762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4: XỬ LÝ SỰ CỐ</a:t>
            </a:r>
            <a:endParaRPr lang="en-US" sz="2000" b="1">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497362669"/>
              </p:ext>
            </p:extLst>
          </p:nvPr>
        </p:nvGraphicFramePr>
        <p:xfrm>
          <a:off x="266701" y="1192115"/>
          <a:ext cx="6497354" cy="8205887"/>
        </p:xfrm>
        <a:graphic>
          <a:graphicData uri="http://schemas.openxmlformats.org/drawingml/2006/table">
            <a:tbl>
              <a:tblPr firstRow="1" bandRow="1">
                <a:tableStyleId>{5C22544A-7EE6-4342-B048-85BDC9FD1C3A}</a:tableStyleId>
              </a:tblPr>
              <a:tblGrid>
                <a:gridCol w="577360">
                  <a:extLst>
                    <a:ext uri="{9D8B030D-6E8A-4147-A177-3AD203B41FA5}">
                      <a16:colId xmlns="" xmlns:a16="http://schemas.microsoft.com/office/drawing/2014/main" val="20000"/>
                    </a:ext>
                  </a:extLst>
                </a:gridCol>
                <a:gridCol w="812279">
                  <a:extLst>
                    <a:ext uri="{9D8B030D-6E8A-4147-A177-3AD203B41FA5}">
                      <a16:colId xmlns="" xmlns:a16="http://schemas.microsoft.com/office/drawing/2014/main" val="20001"/>
                    </a:ext>
                  </a:extLst>
                </a:gridCol>
                <a:gridCol w="1445580">
                  <a:extLst>
                    <a:ext uri="{9D8B030D-6E8A-4147-A177-3AD203B41FA5}">
                      <a16:colId xmlns="" xmlns:a16="http://schemas.microsoft.com/office/drawing/2014/main" val="20002"/>
                    </a:ext>
                  </a:extLst>
                </a:gridCol>
                <a:gridCol w="3662135">
                  <a:extLst>
                    <a:ext uri="{9D8B030D-6E8A-4147-A177-3AD203B41FA5}">
                      <a16:colId xmlns="" xmlns:a16="http://schemas.microsoft.com/office/drawing/2014/main" val="20003"/>
                    </a:ext>
                  </a:extLst>
                </a:gridCol>
              </a:tblGrid>
              <a:tr h="436694">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STT</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Mã</a:t>
                      </a:r>
                      <a:r>
                        <a:rPr lang="vi-VN" sz="1400" baseline="0" smtClean="0">
                          <a:solidFill>
                            <a:schemeClr val="tx1"/>
                          </a:solidFill>
                          <a:latin typeface="Times New Roman" panose="02020603050405020304" pitchFamily="18" charset="0"/>
                          <a:cs typeface="Times New Roman" panose="02020603050405020304" pitchFamily="18" charset="0"/>
                        </a:rPr>
                        <a:t> lỗi</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Nguyên</a:t>
                      </a:r>
                      <a:r>
                        <a:rPr lang="vi-VN" sz="1400" baseline="0" smtClean="0">
                          <a:solidFill>
                            <a:schemeClr val="tx1"/>
                          </a:solidFill>
                          <a:latin typeface="Times New Roman" panose="02020603050405020304" pitchFamily="18" charset="0"/>
                          <a:cs typeface="Times New Roman" panose="02020603050405020304" pitchFamily="18" charset="0"/>
                        </a:rPr>
                        <a:t> nhân</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Cách</a:t>
                      </a:r>
                      <a:r>
                        <a:rPr lang="vi-VN" sz="1400" baseline="0" smtClean="0">
                          <a:solidFill>
                            <a:schemeClr val="tx1"/>
                          </a:solidFill>
                          <a:latin typeface="Times New Roman" panose="02020603050405020304" pitchFamily="18" charset="0"/>
                          <a:cs typeface="Times New Roman" panose="02020603050405020304" pitchFamily="18" charset="0"/>
                        </a:rPr>
                        <a:t> xử lý</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151284">
                <a:tc>
                  <a:txBody>
                    <a:bodyPr/>
                    <a:lstStyle/>
                    <a:p>
                      <a:pPr algn="ctr"/>
                      <a:r>
                        <a:rPr lang="en-US" sz="1400" smtClean="0">
                          <a:latin typeface="Times New Roman" panose="02020603050405020304" pitchFamily="18" charset="0"/>
                          <a:cs typeface="Times New Roman" panose="02020603050405020304" pitchFamily="18" charset="0"/>
                        </a:rPr>
                        <a:t>01</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E4061</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smtClean="0">
                          <a:latin typeface="Times New Roman" panose="02020603050405020304" pitchFamily="18" charset="0"/>
                          <a:cs typeface="Times New Roman" panose="02020603050405020304" pitchFamily="18" charset="0"/>
                        </a:rPr>
                        <a:t>Robot 1 </a:t>
                      </a:r>
                      <a:r>
                        <a:rPr lang="en-US" sz="140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kiện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robot: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vướng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gì</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đường</a:t>
                      </a:r>
                      <a:r>
                        <a:rPr lang="en-US" sz="1400" baseline="0" smtClean="0">
                          <a:latin typeface="Times New Roman" panose="02020603050405020304" pitchFamily="18" charset="0"/>
                          <a:cs typeface="Times New Roman" panose="02020603050405020304" pitchFamily="18" charset="0"/>
                        </a:rPr>
                        <a:t> di </a:t>
                      </a:r>
                      <a:r>
                        <a:rPr lang="en-US" sz="1400" baseline="0" err="1" smtClean="0">
                          <a:latin typeface="Times New Roman" panose="02020603050405020304" pitchFamily="18" charset="0"/>
                          <a:cs typeface="Times New Roman" panose="02020603050405020304" pitchFamily="18" charset="0"/>
                        </a:rPr>
                        <a:t>chuyển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reset”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lỗi</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300706">
                <a:tc>
                  <a:txBody>
                    <a:bodyPr/>
                    <a:lstStyle/>
                    <a:p>
                      <a:pPr algn="ctr"/>
                      <a:r>
                        <a:rPr lang="en-US" sz="1400" smtClean="0">
                          <a:latin typeface="Times New Roman" panose="02020603050405020304" pitchFamily="18" charset="0"/>
                          <a:cs typeface="Times New Roman" panose="02020603050405020304" pitchFamily="18" charset="0"/>
                        </a:rPr>
                        <a:t>02</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E4602</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smtClean="0">
                          <a:latin typeface="Times New Roman" panose="02020603050405020304" pitchFamily="18" charset="0"/>
                          <a:cs typeface="Times New Roman" panose="02020603050405020304" pitchFamily="18" charset="0"/>
                        </a:rPr>
                        <a:t>Robot 2 </a:t>
                      </a:r>
                      <a:r>
                        <a:rPr lang="en-US" sz="140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kiện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robot: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vướng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gì</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đường</a:t>
                      </a:r>
                      <a:r>
                        <a:rPr lang="en-US" sz="1400" baseline="0" smtClean="0">
                          <a:latin typeface="Times New Roman" panose="02020603050405020304" pitchFamily="18" charset="0"/>
                          <a:cs typeface="Times New Roman" panose="02020603050405020304" pitchFamily="18" charset="0"/>
                        </a:rPr>
                        <a:t> di </a:t>
                      </a:r>
                      <a:r>
                        <a:rPr lang="en-US" sz="1400" baseline="0" err="1" smtClean="0">
                          <a:latin typeface="Times New Roman" panose="02020603050405020304" pitchFamily="18" charset="0"/>
                          <a:cs typeface="Times New Roman" panose="02020603050405020304" pitchFamily="18" charset="0"/>
                        </a:rPr>
                        <a:t>chuyển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reset”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lỗi</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1329931">
                <a:tc>
                  <a:txBody>
                    <a:bodyPr/>
                    <a:lstStyle/>
                    <a:p>
                      <a:pPr algn="ctr"/>
                      <a:r>
                        <a:rPr lang="en-US" sz="1400" smtClean="0">
                          <a:latin typeface="Times New Roman" panose="02020603050405020304" pitchFamily="18" charset="0"/>
                          <a:cs typeface="Times New Roman" panose="02020603050405020304" pitchFamily="18" charset="0"/>
                        </a:rPr>
                        <a:t>03</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E5063</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smtClean="0">
                          <a:latin typeface="Times New Roman" panose="02020603050405020304" pitchFamily="18" charset="0"/>
                          <a:cs typeface="Times New Roman" panose="02020603050405020304" pitchFamily="18" charset="0"/>
                        </a:rPr>
                        <a:t>Robot 3 </a:t>
                      </a:r>
                      <a:r>
                        <a:rPr lang="en-US" sz="140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kiện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robot: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vướng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gì</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đường</a:t>
                      </a:r>
                      <a:r>
                        <a:rPr lang="en-US" sz="1400" baseline="0" smtClean="0">
                          <a:latin typeface="Times New Roman" panose="02020603050405020304" pitchFamily="18" charset="0"/>
                          <a:cs typeface="Times New Roman" panose="02020603050405020304" pitchFamily="18" charset="0"/>
                        </a:rPr>
                        <a:t> di </a:t>
                      </a:r>
                      <a:r>
                        <a:rPr lang="en-US" sz="1400" baseline="0" err="1" smtClean="0">
                          <a:latin typeface="Times New Roman" panose="02020603050405020304" pitchFamily="18" charset="0"/>
                          <a:cs typeface="Times New Roman" panose="02020603050405020304" pitchFamily="18" charset="0"/>
                        </a:rPr>
                        <a:t>chuyển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reset”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lỗi</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1329931">
                <a:tc>
                  <a:txBody>
                    <a:bodyPr/>
                    <a:lstStyle/>
                    <a:p>
                      <a:pPr algn="ctr"/>
                      <a:r>
                        <a:rPr lang="en-US" sz="1400" smtClean="0">
                          <a:latin typeface="Times New Roman" panose="02020603050405020304" pitchFamily="18" charset="0"/>
                          <a:cs typeface="Times New Roman" panose="02020603050405020304" pitchFamily="18" charset="0"/>
                        </a:rPr>
                        <a:t>04</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E5064</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smtClean="0">
                          <a:latin typeface="Times New Roman" panose="02020603050405020304" pitchFamily="18" charset="0"/>
                          <a:cs typeface="Times New Roman" panose="02020603050405020304" pitchFamily="18" charset="0"/>
                        </a:rPr>
                        <a:t>Robot 4 </a:t>
                      </a:r>
                      <a:r>
                        <a:rPr lang="en-US" sz="140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kiện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robot: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vướng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gì</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đường</a:t>
                      </a:r>
                      <a:r>
                        <a:rPr lang="en-US" sz="1400" baseline="0" smtClean="0">
                          <a:latin typeface="Times New Roman" panose="02020603050405020304" pitchFamily="18" charset="0"/>
                          <a:cs typeface="Times New Roman" panose="02020603050405020304" pitchFamily="18" charset="0"/>
                        </a:rPr>
                        <a:t> di </a:t>
                      </a:r>
                      <a:r>
                        <a:rPr lang="en-US" sz="1400" baseline="0" err="1" smtClean="0">
                          <a:latin typeface="Times New Roman" panose="02020603050405020304" pitchFamily="18" charset="0"/>
                          <a:cs typeface="Times New Roman" panose="02020603050405020304" pitchFamily="18" charset="0"/>
                        </a:rPr>
                        <a:t>chuyển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reset”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lỗi</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1327410">
                <a:tc>
                  <a:txBody>
                    <a:bodyPr/>
                    <a:lstStyle/>
                    <a:p>
                      <a:pPr algn="ctr"/>
                      <a:r>
                        <a:rPr lang="en-US" sz="1400" smtClean="0">
                          <a:latin typeface="Times New Roman" panose="02020603050405020304" pitchFamily="18" charset="0"/>
                          <a:cs typeface="Times New Roman" panose="02020603050405020304" pitchFamily="18" charset="0"/>
                        </a:rPr>
                        <a:t>05</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smtClean="0">
                          <a:latin typeface="Times New Roman" panose="02020603050405020304" pitchFamily="18" charset="0"/>
                          <a:cs typeface="Times New Roman" panose="02020603050405020304" pitchFamily="18" charset="0"/>
                        </a:rPr>
                        <a:t>E3065</a:t>
                      </a:r>
                    </a:p>
                    <a:p>
                      <a:pPr algn="ct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smtClean="0">
                          <a:latin typeface="Times New Roman" panose="02020603050405020304" pitchFamily="18" charset="0"/>
                          <a:cs typeface="Times New Roman" panose="02020603050405020304" pitchFamily="18" charset="0"/>
                        </a:rPr>
                        <a:t>Robot 5 </a:t>
                      </a:r>
                      <a:r>
                        <a:rPr lang="en-US" sz="140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kiện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robot: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vướng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gì</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đường</a:t>
                      </a:r>
                      <a:r>
                        <a:rPr lang="en-US" sz="1400" baseline="0" smtClean="0">
                          <a:latin typeface="Times New Roman" panose="02020603050405020304" pitchFamily="18" charset="0"/>
                          <a:cs typeface="Times New Roman" panose="02020603050405020304" pitchFamily="18" charset="0"/>
                        </a:rPr>
                        <a:t> di </a:t>
                      </a:r>
                      <a:r>
                        <a:rPr lang="en-US" sz="1400" baseline="0" err="1" smtClean="0">
                          <a:latin typeface="Times New Roman" panose="02020603050405020304" pitchFamily="18" charset="0"/>
                          <a:cs typeface="Times New Roman" panose="02020603050405020304" pitchFamily="18" charset="0"/>
                        </a:rPr>
                        <a:t>chuyển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reset”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lỗi</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1329931">
                <a:tc>
                  <a:txBody>
                    <a:bodyPr/>
                    <a:lstStyle/>
                    <a:p>
                      <a:pPr algn="ctr"/>
                      <a:r>
                        <a:rPr lang="en-US" sz="1400" smtClean="0">
                          <a:latin typeface="Times New Roman" panose="02020603050405020304" pitchFamily="18" charset="0"/>
                          <a:cs typeface="Times New Roman" panose="02020603050405020304" pitchFamily="18" charset="0"/>
                        </a:rPr>
                        <a:t>06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E3066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smtClean="0">
                          <a:latin typeface="Times New Roman" panose="02020603050405020304" pitchFamily="18" charset="0"/>
                          <a:cs typeface="Times New Roman" panose="02020603050405020304" pitchFamily="18" charset="0"/>
                        </a:rPr>
                        <a:t>Robot 6 </a:t>
                      </a:r>
                      <a:r>
                        <a:rPr lang="en-US" sz="140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kiện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robot: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vướng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gì</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đường</a:t>
                      </a:r>
                      <a:r>
                        <a:rPr lang="en-US" sz="1400" baseline="0" smtClean="0">
                          <a:latin typeface="Times New Roman" panose="02020603050405020304" pitchFamily="18" charset="0"/>
                          <a:cs typeface="Times New Roman" panose="02020603050405020304" pitchFamily="18" charset="0"/>
                        </a:rPr>
                        <a:t> di </a:t>
                      </a:r>
                      <a:r>
                        <a:rPr lang="en-US" sz="1400" baseline="0" err="1" smtClean="0">
                          <a:latin typeface="Times New Roman" panose="02020603050405020304" pitchFamily="18" charset="0"/>
                          <a:cs typeface="Times New Roman" panose="02020603050405020304" pitchFamily="18" charset="0"/>
                        </a:rPr>
                        <a:t>chuyển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reset”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lỗi</a:t>
                      </a:r>
                      <a:endParaRPr lang="en-US" sz="1400" smtClean="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bl>
          </a:graphicData>
        </a:graphic>
      </p:graphicFrame>
      <p:sp>
        <p:nvSpPr>
          <p:cNvPr id="4" name="TextBox 3"/>
          <p:cNvSpPr txBox="1"/>
          <p:nvPr/>
        </p:nvSpPr>
        <p:spPr>
          <a:xfrm>
            <a:off x="193034" y="812967"/>
            <a:ext cx="3861589" cy="338554"/>
          </a:xfrm>
          <a:prstGeom prst="rect">
            <a:avLst/>
          </a:prstGeom>
          <a:noFill/>
        </p:spPr>
        <p:txBody>
          <a:bodyPr wrap="square" rtlCol="0">
            <a:spAutoFit/>
          </a:bodyPr>
          <a:lstStyle/>
          <a:p>
            <a:r>
              <a:rPr lang="vi-VN" sz="1600" smtClean="0">
                <a:latin typeface="Times New Roman" panose="02020603050405020304" pitchFamily="18" charset="0"/>
                <a:cs typeface="Times New Roman" panose="02020603050405020304" pitchFamily="18" charset="0"/>
              </a:rPr>
              <a:t>Bảng tra mã lỗi và cách xử lý</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C4911AB-5649-4F7C-A9D6-15EBCBB07F93}" type="slidenum">
              <a:rPr lang="vi-VN" smtClean="0"/>
              <a:pPr/>
              <a:t>24</a:t>
            </a:fld>
            <a:endParaRPr lang="vi-VN"/>
          </a:p>
        </p:txBody>
      </p:sp>
    </p:spTree>
    <p:extLst>
      <p:ext uri="{BB962C8B-B14F-4D97-AF65-F5344CB8AC3E}">
        <p14:creationId xmlns:p14="http://schemas.microsoft.com/office/powerpoint/2010/main" xmlns="" val="558719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762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4: XỬ LÝ SỰ CỐ</a:t>
            </a:r>
            <a:endParaRPr lang="en-US" sz="2000" b="1">
              <a:latin typeface="Times New Roman" pitchFamily="18" charset="0"/>
              <a:cs typeface="Times New Roman" pitchFamily="18" charset="0"/>
            </a:endParaRPr>
          </a:p>
        </p:txBody>
      </p:sp>
      <p:sp>
        <p:nvSpPr>
          <p:cNvPr id="4" name="TextBox 3"/>
          <p:cNvSpPr txBox="1"/>
          <p:nvPr/>
        </p:nvSpPr>
        <p:spPr>
          <a:xfrm>
            <a:off x="167634" y="791626"/>
            <a:ext cx="3861589" cy="338554"/>
          </a:xfrm>
          <a:prstGeom prst="rect">
            <a:avLst/>
          </a:prstGeom>
          <a:noFill/>
        </p:spPr>
        <p:txBody>
          <a:bodyPr wrap="square" rtlCol="0">
            <a:spAutoFit/>
          </a:bodyPr>
          <a:lstStyle/>
          <a:p>
            <a:r>
              <a:rPr lang="vi-VN" sz="1600" smtClean="0">
                <a:latin typeface="Times New Roman" panose="02020603050405020304" pitchFamily="18" charset="0"/>
                <a:cs typeface="Times New Roman" panose="02020603050405020304" pitchFamily="18" charset="0"/>
              </a:rPr>
              <a:t>Bảng tra mã lỗi và cách xử lý</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4037374641"/>
              </p:ext>
            </p:extLst>
          </p:nvPr>
        </p:nvGraphicFramePr>
        <p:xfrm>
          <a:off x="241301" y="1155699"/>
          <a:ext cx="6426200" cy="8410768"/>
        </p:xfrm>
        <a:graphic>
          <a:graphicData uri="http://schemas.openxmlformats.org/drawingml/2006/table">
            <a:tbl>
              <a:tblPr firstRow="1" bandRow="1">
                <a:tableStyleId>{5C22544A-7EE6-4342-B048-85BDC9FD1C3A}</a:tableStyleId>
              </a:tblPr>
              <a:tblGrid>
                <a:gridCol w="669662">
                  <a:extLst>
                    <a:ext uri="{9D8B030D-6E8A-4147-A177-3AD203B41FA5}">
                      <a16:colId xmlns="" xmlns:a16="http://schemas.microsoft.com/office/drawing/2014/main" val="20000"/>
                    </a:ext>
                  </a:extLst>
                </a:gridCol>
                <a:gridCol w="696077">
                  <a:extLst>
                    <a:ext uri="{9D8B030D-6E8A-4147-A177-3AD203B41FA5}">
                      <a16:colId xmlns="" xmlns:a16="http://schemas.microsoft.com/office/drawing/2014/main" val="20001"/>
                    </a:ext>
                  </a:extLst>
                </a:gridCol>
                <a:gridCol w="1855267">
                  <a:extLst>
                    <a:ext uri="{9D8B030D-6E8A-4147-A177-3AD203B41FA5}">
                      <a16:colId xmlns="" xmlns:a16="http://schemas.microsoft.com/office/drawing/2014/main" val="20002"/>
                    </a:ext>
                  </a:extLst>
                </a:gridCol>
                <a:gridCol w="3205194">
                  <a:extLst>
                    <a:ext uri="{9D8B030D-6E8A-4147-A177-3AD203B41FA5}">
                      <a16:colId xmlns="" xmlns:a16="http://schemas.microsoft.com/office/drawing/2014/main" val="20003"/>
                    </a:ext>
                  </a:extLst>
                </a:gridCol>
              </a:tblGrid>
              <a:tr h="455488">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STT</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Mã</a:t>
                      </a:r>
                      <a:r>
                        <a:rPr lang="vi-VN" sz="1400" baseline="0" smtClean="0">
                          <a:solidFill>
                            <a:schemeClr val="tx1"/>
                          </a:solidFill>
                          <a:latin typeface="Times New Roman" panose="02020603050405020304" pitchFamily="18" charset="0"/>
                          <a:cs typeface="Times New Roman" panose="02020603050405020304" pitchFamily="18" charset="0"/>
                        </a:rPr>
                        <a:t> lỗi</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Nguyên</a:t>
                      </a:r>
                      <a:r>
                        <a:rPr lang="vi-VN" sz="1400" baseline="0" smtClean="0">
                          <a:solidFill>
                            <a:schemeClr val="tx1"/>
                          </a:solidFill>
                          <a:latin typeface="Times New Roman" panose="02020603050405020304" pitchFamily="18" charset="0"/>
                          <a:cs typeface="Times New Roman" panose="02020603050405020304" pitchFamily="18" charset="0"/>
                        </a:rPr>
                        <a:t> nhân</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400" smtClean="0">
                          <a:solidFill>
                            <a:schemeClr val="tx1"/>
                          </a:solidFill>
                          <a:latin typeface="Times New Roman" panose="02020603050405020304" pitchFamily="18" charset="0"/>
                          <a:cs typeface="Times New Roman" panose="02020603050405020304" pitchFamily="18" charset="0"/>
                        </a:rPr>
                        <a:t>Cách</a:t>
                      </a:r>
                      <a:r>
                        <a:rPr lang="vi-VN" sz="1400" baseline="0" smtClean="0">
                          <a:solidFill>
                            <a:schemeClr val="tx1"/>
                          </a:solidFill>
                          <a:latin typeface="Times New Roman" panose="02020603050405020304" pitchFamily="18" charset="0"/>
                          <a:cs typeface="Times New Roman" panose="02020603050405020304" pitchFamily="18" charset="0"/>
                        </a:rPr>
                        <a:t> xử lý</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150354">
                <a:tc>
                  <a:txBody>
                    <a:bodyPr/>
                    <a:lstStyle/>
                    <a:p>
                      <a:pPr algn="ctr"/>
                      <a:r>
                        <a:rPr lang="en-US" sz="1400" smtClean="0">
                          <a:latin typeface="Times New Roman" panose="02020603050405020304" pitchFamily="18" charset="0"/>
                          <a:cs typeface="Times New Roman" panose="02020603050405020304" pitchFamily="18" charset="0"/>
                        </a:rPr>
                        <a:t>07</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E606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Lỗi</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bộ</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khiển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cơ</a:t>
                      </a:r>
                      <a:r>
                        <a:rPr lang="en-US" sz="1400" baseline="0" smtClean="0">
                          <a:latin typeface="Times New Roman" panose="02020603050405020304" pitchFamily="18" charset="0"/>
                          <a:cs typeface="Times New Roman" panose="02020603050405020304" pitchFamily="18" charset="0"/>
                        </a:rPr>
                        <a:t> servo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dò</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được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cực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từ</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ngay</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lúc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vừa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bật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nguồn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điều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kiện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xoay</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vướng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gì</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đường</a:t>
                      </a:r>
                      <a:r>
                        <a:rPr lang="en-US" sz="1400" baseline="0" smtClean="0">
                          <a:latin typeface="Times New Roman" panose="02020603050405020304" pitchFamily="18" charset="0"/>
                          <a:cs typeface="Times New Roman" panose="02020603050405020304" pitchFamily="18" charset="0"/>
                        </a:rPr>
                        <a:t> di </a:t>
                      </a:r>
                      <a:r>
                        <a:rPr lang="en-US" sz="1400" baseline="0" err="1" smtClean="0">
                          <a:latin typeface="Times New Roman" panose="02020603050405020304" pitchFamily="18" charset="0"/>
                          <a:cs typeface="Times New Roman" panose="02020603050405020304" pitchFamily="18" charset="0"/>
                        </a:rPr>
                        <a:t>chuyển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reset”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lỗi</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726539">
                <a:tc>
                  <a:txBody>
                    <a:bodyPr/>
                    <a:lstStyle/>
                    <a:p>
                      <a:pPr algn="ctr"/>
                      <a:r>
                        <a:rPr lang="en-US" sz="1400" smtClean="0">
                          <a:latin typeface="Times New Roman" panose="02020603050405020304" pitchFamily="18" charset="0"/>
                          <a:cs typeface="Times New Roman" panose="02020603050405020304" pitchFamily="18" charset="0"/>
                        </a:rPr>
                        <a:t>08</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A7071</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Cửa</a:t>
                      </a:r>
                      <a:r>
                        <a:rPr lang="en-US" sz="1400" smtClean="0">
                          <a:latin typeface="Times New Roman" panose="02020603050405020304" pitchFamily="18" charset="0"/>
                          <a:cs typeface="Times New Roman" panose="02020603050405020304" pitchFamily="18" charset="0"/>
                        </a:rPr>
                        <a:t> 1 </a:t>
                      </a:r>
                      <a:r>
                        <a:rPr lang="en-US" sz="140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mở</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lúc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1, </a:t>
                      </a:r>
                      <a:r>
                        <a:rPr lang="en-US" sz="1400" baseline="0" err="1" smtClean="0">
                          <a:latin typeface="Times New Roman" panose="02020603050405020304" pitchFamily="18" charset="0"/>
                          <a:cs typeface="Times New Roman" panose="02020603050405020304" pitchFamily="18" charset="0"/>
                        </a:rPr>
                        <a:t>đóng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và</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check “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726539">
                <a:tc>
                  <a:txBody>
                    <a:bodyPr/>
                    <a:lstStyle/>
                    <a:p>
                      <a:pPr algn="ctr"/>
                      <a:r>
                        <a:rPr lang="en-US" sz="1400" smtClean="0">
                          <a:latin typeface="Times New Roman" panose="02020603050405020304" pitchFamily="18" charset="0"/>
                          <a:cs typeface="Times New Roman" panose="02020603050405020304" pitchFamily="18" charset="0"/>
                        </a:rPr>
                        <a:t>09</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A7072</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Cửa</a:t>
                      </a:r>
                      <a:r>
                        <a:rPr lang="en-US" sz="1400" smtClean="0">
                          <a:latin typeface="Times New Roman" panose="02020603050405020304" pitchFamily="18" charset="0"/>
                          <a:cs typeface="Times New Roman" panose="02020603050405020304" pitchFamily="18" charset="0"/>
                        </a:rPr>
                        <a:t> 2 </a:t>
                      </a:r>
                      <a:r>
                        <a:rPr lang="en-US" sz="140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mở</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lúc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2, </a:t>
                      </a:r>
                      <a:r>
                        <a:rPr lang="en-US" sz="1400" baseline="0" err="1" smtClean="0">
                          <a:latin typeface="Times New Roman" panose="02020603050405020304" pitchFamily="18" charset="0"/>
                          <a:cs typeface="Times New Roman" panose="02020603050405020304" pitchFamily="18" charset="0"/>
                        </a:rPr>
                        <a:t>đóng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và</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check “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726539">
                <a:tc>
                  <a:txBody>
                    <a:bodyPr/>
                    <a:lstStyle/>
                    <a:p>
                      <a:pPr algn="ctr"/>
                      <a:r>
                        <a:rPr lang="en-US" sz="1400" smtClean="0">
                          <a:latin typeface="Times New Roman" panose="02020603050405020304" pitchFamily="18" charset="0"/>
                          <a:cs typeface="Times New Roman" panose="02020603050405020304" pitchFamily="18" charset="0"/>
                        </a:rPr>
                        <a:t>10</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A7073</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Cửa</a:t>
                      </a:r>
                      <a:r>
                        <a:rPr lang="en-US" sz="1400" smtClean="0">
                          <a:latin typeface="Times New Roman" panose="02020603050405020304" pitchFamily="18" charset="0"/>
                          <a:cs typeface="Times New Roman" panose="02020603050405020304" pitchFamily="18" charset="0"/>
                        </a:rPr>
                        <a:t> 3</a:t>
                      </a:r>
                      <a:r>
                        <a:rPr lang="en-US" sz="1400" baseline="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mở</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lúc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3, </a:t>
                      </a:r>
                      <a:r>
                        <a:rPr lang="en-US" sz="1400" baseline="0" err="1" smtClean="0">
                          <a:latin typeface="Times New Roman" panose="02020603050405020304" pitchFamily="18" charset="0"/>
                          <a:cs typeface="Times New Roman" panose="02020603050405020304" pitchFamily="18" charset="0"/>
                        </a:rPr>
                        <a:t>đóng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và</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check “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726539">
                <a:tc>
                  <a:txBody>
                    <a:bodyPr/>
                    <a:lstStyle/>
                    <a:p>
                      <a:pPr algn="ctr"/>
                      <a:r>
                        <a:rPr lang="en-US" sz="1400" smtClean="0">
                          <a:latin typeface="Times New Roman" panose="02020603050405020304" pitchFamily="18" charset="0"/>
                          <a:cs typeface="Times New Roman" panose="02020603050405020304" pitchFamily="18" charset="0"/>
                        </a:rPr>
                        <a:t>11</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A7074</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Cửa</a:t>
                      </a:r>
                      <a:r>
                        <a:rPr lang="en-US" sz="1400" smtClean="0">
                          <a:latin typeface="Times New Roman" panose="02020603050405020304" pitchFamily="18" charset="0"/>
                          <a:cs typeface="Times New Roman" panose="02020603050405020304" pitchFamily="18" charset="0"/>
                        </a:rPr>
                        <a:t> 4</a:t>
                      </a:r>
                      <a:r>
                        <a:rPr lang="en-US" sz="1400" baseline="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mở</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lúc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4, </a:t>
                      </a:r>
                      <a:r>
                        <a:rPr lang="en-US" sz="1400" baseline="0" err="1" smtClean="0">
                          <a:latin typeface="Times New Roman" panose="02020603050405020304" pitchFamily="18" charset="0"/>
                          <a:cs typeface="Times New Roman" panose="02020603050405020304" pitchFamily="18" charset="0"/>
                        </a:rPr>
                        <a:t>đóng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và</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check “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726539">
                <a:tc>
                  <a:txBody>
                    <a:bodyPr/>
                    <a:lstStyle/>
                    <a:p>
                      <a:pPr algn="ctr"/>
                      <a:r>
                        <a:rPr lang="en-US" sz="1400" smtClean="0">
                          <a:latin typeface="Times New Roman" panose="02020603050405020304" pitchFamily="18" charset="0"/>
                          <a:cs typeface="Times New Roman" panose="02020603050405020304" pitchFamily="18" charset="0"/>
                        </a:rPr>
                        <a:t>12</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A7075</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Cửa</a:t>
                      </a:r>
                      <a:r>
                        <a:rPr lang="en-US" sz="1400" smtClean="0">
                          <a:latin typeface="Times New Roman" panose="02020603050405020304" pitchFamily="18" charset="0"/>
                          <a:cs typeface="Times New Roman" panose="02020603050405020304" pitchFamily="18" charset="0"/>
                        </a:rPr>
                        <a:t> 5</a:t>
                      </a:r>
                      <a:r>
                        <a:rPr lang="en-US" sz="1400" baseline="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mở</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lúc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5, </a:t>
                      </a:r>
                      <a:r>
                        <a:rPr lang="en-US" sz="1400" baseline="0" err="1" smtClean="0">
                          <a:latin typeface="Times New Roman" panose="02020603050405020304" pitchFamily="18" charset="0"/>
                          <a:cs typeface="Times New Roman" panose="02020603050405020304" pitchFamily="18" charset="0"/>
                        </a:rPr>
                        <a:t>đóng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và</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check “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726539">
                <a:tc>
                  <a:txBody>
                    <a:bodyPr/>
                    <a:lstStyle/>
                    <a:p>
                      <a:pPr algn="ctr"/>
                      <a:r>
                        <a:rPr lang="en-US" sz="1400" smtClean="0">
                          <a:latin typeface="Times New Roman" panose="02020603050405020304" pitchFamily="18" charset="0"/>
                          <a:cs typeface="Times New Roman" panose="02020603050405020304" pitchFamily="18" charset="0"/>
                        </a:rPr>
                        <a:t>13</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A7076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Cửa</a:t>
                      </a:r>
                      <a:r>
                        <a:rPr lang="en-US" sz="1400" smtClean="0">
                          <a:latin typeface="Times New Roman" panose="02020603050405020304" pitchFamily="18" charset="0"/>
                          <a:cs typeface="Times New Roman" panose="02020603050405020304" pitchFamily="18" charset="0"/>
                        </a:rPr>
                        <a:t> 6</a:t>
                      </a:r>
                      <a:r>
                        <a:rPr lang="en-US" sz="1400" baseline="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mở</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lúc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6, </a:t>
                      </a:r>
                      <a:r>
                        <a:rPr lang="en-US" sz="1400" baseline="0" err="1" smtClean="0">
                          <a:latin typeface="Times New Roman" panose="02020603050405020304" pitchFamily="18" charset="0"/>
                          <a:cs typeface="Times New Roman" panose="02020603050405020304" pitchFamily="18" charset="0"/>
                        </a:rPr>
                        <a:t>đóng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cửa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và</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 check “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938446">
                <a:tc>
                  <a:txBody>
                    <a:bodyPr/>
                    <a:lstStyle/>
                    <a:p>
                      <a:pPr algn="ctr"/>
                      <a:r>
                        <a:rPr lang="en-US" sz="1400" smtClean="0">
                          <a:latin typeface="Times New Roman" panose="02020603050405020304" pitchFamily="18" charset="0"/>
                          <a:cs typeface="Times New Roman" panose="02020603050405020304" pitchFamily="18" charset="0"/>
                        </a:rPr>
                        <a:t>14</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A606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smtClean="0">
                          <a:latin typeface="Times New Roman" panose="02020603050405020304" pitchFamily="18" charset="0"/>
                          <a:cs typeface="Times New Roman" panose="02020603050405020304" pitchFamily="18" charset="0"/>
                        </a:rPr>
                        <a:t>Tín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hiệu</a:t>
                      </a:r>
                      <a:r>
                        <a:rPr lang="en-US" sz="1400" baseline="0" smtClean="0">
                          <a:latin typeface="Times New Roman" panose="02020603050405020304" pitchFamily="18" charset="0"/>
                          <a:cs typeface="Times New Roman" panose="02020603050405020304" pitchFamily="18" charset="0"/>
                        </a:rPr>
                        <a:t> an </a:t>
                      </a:r>
                      <a:r>
                        <a:rPr lang="en-US" sz="1400" baseline="0" err="1" smtClean="0">
                          <a:latin typeface="Times New Roman" panose="02020603050405020304" pitchFamily="18" charset="0"/>
                          <a:cs typeface="Times New Roman" panose="02020603050405020304" pitchFamily="18" charset="0"/>
                        </a:rPr>
                        <a:t>toàn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hoặc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cảm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biến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ngắt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trong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đang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Đóng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các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an </a:t>
                      </a:r>
                      <a:r>
                        <a:rPr lang="en-US" sz="1400" baseline="0" err="1" smtClean="0">
                          <a:latin typeface="Times New Roman" panose="02020603050405020304" pitchFamily="18" charset="0"/>
                          <a:cs typeface="Times New Roman" panose="02020603050405020304" pitchFamily="18" charset="0"/>
                        </a:rPr>
                        <a:t>toàn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đồng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thời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đưa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tay</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ra</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khỏi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vùng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cảm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biến</a:t>
                      </a:r>
                      <a:r>
                        <a:rPr lang="en-US" sz="1400" baseline="0" smtClean="0">
                          <a:latin typeface="Times New Roman" panose="02020603050405020304" pitchFamily="18" charset="0"/>
                          <a:cs typeface="Times New Roman" panose="02020603050405020304" pitchFamily="18" charset="0"/>
                        </a:rPr>
                        <a:t> an </a:t>
                      </a:r>
                      <a:r>
                        <a:rPr lang="en-US" sz="1400" baseline="0" err="1" smtClean="0">
                          <a:latin typeface="Times New Roman" panose="02020603050405020304" pitchFamily="18" charset="0"/>
                          <a:cs typeface="Times New Roman" panose="02020603050405020304" pitchFamily="18" charset="0"/>
                        </a:rPr>
                        <a:t>toàn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nút</a:t>
                      </a:r>
                      <a:r>
                        <a:rPr lang="en-US" sz="1400" baseline="0" smtClean="0">
                          <a:latin typeface="Times New Roman" panose="02020603050405020304" pitchFamily="18" charset="0"/>
                          <a:cs typeface="Times New Roman" panose="02020603050405020304" pitchFamily="18" charset="0"/>
                        </a:rPr>
                        <a:t>” restart”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726539">
                <a:tc>
                  <a:txBody>
                    <a:bodyPr/>
                    <a:lstStyle/>
                    <a:p>
                      <a:pPr algn="ctr"/>
                      <a:r>
                        <a:rPr lang="en-US" sz="1400" smtClean="0">
                          <a:latin typeface="Times New Roman" panose="02020603050405020304" pitchFamily="18" charset="0"/>
                          <a:cs typeface="Times New Roman" panose="02020603050405020304" pitchFamily="18" charset="0"/>
                        </a:rPr>
                        <a:t>15</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A106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smtClean="0">
                          <a:latin typeface="Times New Roman" panose="02020603050405020304" pitchFamily="18" charset="0"/>
                          <a:cs typeface="Times New Roman" panose="02020603050405020304" pitchFamily="18" charset="0"/>
                        </a:rPr>
                        <a:t>Motor</a:t>
                      </a:r>
                      <a:r>
                        <a:rPr lang="en-US" sz="1400" baseline="0" smtClean="0">
                          <a:latin typeface="Times New Roman" panose="02020603050405020304" pitchFamily="18" charset="0"/>
                          <a:cs typeface="Times New Roman" panose="02020603050405020304" pitchFamily="18" charset="0"/>
                        </a:rPr>
                        <a:t> chia bush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quá</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tải</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Kiểm</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tra</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bộ</a:t>
                      </a:r>
                      <a:r>
                        <a:rPr lang="en-US" sz="1400" baseline="0" smtClean="0">
                          <a:latin typeface="Times New Roman" panose="02020603050405020304" pitchFamily="18" charset="0"/>
                          <a:cs typeface="Times New Roman" panose="02020603050405020304" pitchFamily="18" charset="0"/>
                        </a:rPr>
                        <a:t> chia bush </a:t>
                      </a:r>
                      <a:r>
                        <a:rPr lang="en-US" sz="1400" baseline="0" err="1" smtClean="0">
                          <a:latin typeface="Times New Roman" panose="02020603050405020304" pitchFamily="18" charset="0"/>
                          <a:cs typeface="Times New Roman" panose="02020603050405020304" pitchFamily="18" charset="0"/>
                        </a:rPr>
                        <a:t>xem</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kẹt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không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khi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loại</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bỏ</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kẹt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 OK”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726539">
                <a:tc>
                  <a:txBody>
                    <a:bodyPr/>
                    <a:lstStyle/>
                    <a:p>
                      <a:pPr algn="ctr"/>
                      <a:r>
                        <a:rPr lang="en-US" sz="1400" smtClean="0">
                          <a:latin typeface="Times New Roman" panose="02020603050405020304" pitchFamily="18" charset="0"/>
                          <a:cs typeface="Times New Roman" panose="02020603050405020304" pitchFamily="18" charset="0"/>
                        </a:rPr>
                        <a:t>16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A202</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smtClean="0">
                          <a:latin typeface="Times New Roman" panose="02020603050405020304" pitchFamily="18" charset="0"/>
                          <a:cs typeface="Times New Roman" panose="02020603050405020304" pitchFamily="18" charset="0"/>
                        </a:rPr>
                        <a:t>Spacer ở</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vị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trí</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gắp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bị</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lệch</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err="1" smtClean="0">
                          <a:latin typeface="Times New Roman" panose="02020603050405020304" pitchFamily="18" charset="0"/>
                          <a:cs typeface="Times New Roman" panose="02020603050405020304" pitchFamily="18" charset="0"/>
                        </a:rPr>
                        <a:t>Xác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nhận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trạng</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của</a:t>
                      </a:r>
                      <a:r>
                        <a:rPr lang="en-US" sz="1400" baseline="0" smtClean="0">
                          <a:latin typeface="Times New Roman" panose="02020603050405020304" pitchFamily="18" charset="0"/>
                          <a:cs typeface="Times New Roman" panose="02020603050405020304" pitchFamily="18" charset="0"/>
                        </a:rPr>
                        <a:t> spacer, </a:t>
                      </a:r>
                      <a:r>
                        <a:rPr lang="en-US" sz="1400" baseline="0" err="1" smtClean="0">
                          <a:latin typeface="Times New Roman" panose="02020603050405020304" pitchFamily="18" charset="0"/>
                          <a:cs typeface="Times New Roman" panose="02020603050405020304" pitchFamily="18" charset="0"/>
                        </a:rPr>
                        <a:t>sau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đó</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nhấn</a:t>
                      </a:r>
                      <a:r>
                        <a:rPr lang="en-US" sz="1400" baseline="0" smtClean="0">
                          <a:latin typeface="Times New Roman" panose="02020603050405020304" pitchFamily="18" charset="0"/>
                          <a:cs typeface="Times New Roman" panose="02020603050405020304" pitchFamily="18" charset="0"/>
                        </a:rPr>
                        <a:t>” check” </a:t>
                      </a:r>
                      <a:r>
                        <a:rPr lang="en-US" sz="1400" baseline="0" err="1" smtClean="0">
                          <a:latin typeface="Times New Roman" panose="02020603050405020304" pitchFamily="18" charset="0"/>
                          <a:cs typeface="Times New Roman" panose="02020603050405020304" pitchFamily="18" charset="0"/>
                        </a:rPr>
                        <a:t>trên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màn</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hình</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để</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tiếp</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tục</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hoạt</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động</a:t>
                      </a:r>
                      <a:r>
                        <a:rPr lang="en-US" sz="1400" baseline="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sp>
        <p:nvSpPr>
          <p:cNvPr id="2" name="Slide Number Placeholder 1"/>
          <p:cNvSpPr>
            <a:spLocks noGrp="1"/>
          </p:cNvSpPr>
          <p:nvPr>
            <p:ph type="sldNum" sz="quarter" idx="12"/>
          </p:nvPr>
        </p:nvSpPr>
        <p:spPr/>
        <p:txBody>
          <a:bodyPr/>
          <a:lstStyle/>
          <a:p>
            <a:fld id="{0C4911AB-5649-4F7C-A9D6-15EBCBB07F93}" type="slidenum">
              <a:rPr lang="vi-VN" smtClean="0"/>
              <a:pPr/>
              <a:t>25</a:t>
            </a:fld>
            <a:endParaRPr lang="vi-VN"/>
          </a:p>
        </p:txBody>
      </p:sp>
    </p:spTree>
    <p:extLst>
      <p:ext uri="{BB962C8B-B14F-4D97-AF65-F5344CB8AC3E}">
        <p14:creationId xmlns:p14="http://schemas.microsoft.com/office/powerpoint/2010/main" xmlns="" val="558719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134" y="791626"/>
            <a:ext cx="3861589" cy="338554"/>
          </a:xfrm>
          <a:prstGeom prst="rect">
            <a:avLst/>
          </a:prstGeom>
          <a:noFill/>
        </p:spPr>
        <p:txBody>
          <a:bodyPr wrap="square" rtlCol="0">
            <a:spAutoFit/>
          </a:bodyPr>
          <a:lstStyle/>
          <a:p>
            <a:r>
              <a:rPr lang="vi-VN" sz="1600" smtClean="0">
                <a:latin typeface="Times New Roman" panose="02020603050405020304" pitchFamily="18" charset="0"/>
                <a:cs typeface="Times New Roman" panose="02020603050405020304" pitchFamily="18" charset="0"/>
              </a:rPr>
              <a:t>Bảng tra mã lỗi và cách xử lý</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715499157"/>
              </p:ext>
            </p:extLst>
          </p:nvPr>
        </p:nvGraphicFramePr>
        <p:xfrm>
          <a:off x="266700" y="1126021"/>
          <a:ext cx="6447251" cy="8271979"/>
        </p:xfrm>
        <a:graphic>
          <a:graphicData uri="http://schemas.openxmlformats.org/drawingml/2006/table">
            <a:tbl>
              <a:tblPr firstRow="1" bandRow="1">
                <a:tableStyleId>{5C22544A-7EE6-4342-B048-85BDC9FD1C3A}</a:tableStyleId>
              </a:tblPr>
              <a:tblGrid>
                <a:gridCol w="606657">
                  <a:extLst>
                    <a:ext uri="{9D8B030D-6E8A-4147-A177-3AD203B41FA5}">
                      <a16:colId xmlns="" xmlns:a16="http://schemas.microsoft.com/office/drawing/2014/main" val="20000"/>
                    </a:ext>
                  </a:extLst>
                </a:gridCol>
                <a:gridCol w="745608">
                  <a:extLst>
                    <a:ext uri="{9D8B030D-6E8A-4147-A177-3AD203B41FA5}">
                      <a16:colId xmlns="" xmlns:a16="http://schemas.microsoft.com/office/drawing/2014/main" val="20001"/>
                    </a:ext>
                  </a:extLst>
                </a:gridCol>
                <a:gridCol w="2043517">
                  <a:extLst>
                    <a:ext uri="{9D8B030D-6E8A-4147-A177-3AD203B41FA5}">
                      <a16:colId xmlns="" xmlns:a16="http://schemas.microsoft.com/office/drawing/2014/main" val="20002"/>
                    </a:ext>
                  </a:extLst>
                </a:gridCol>
                <a:gridCol w="3051469">
                  <a:extLst>
                    <a:ext uri="{9D8B030D-6E8A-4147-A177-3AD203B41FA5}">
                      <a16:colId xmlns="" xmlns:a16="http://schemas.microsoft.com/office/drawing/2014/main" val="20003"/>
                    </a:ext>
                  </a:extLst>
                </a:gridCol>
              </a:tblGrid>
              <a:tr h="698721">
                <a:tc>
                  <a:txBody>
                    <a:bodyPr/>
                    <a:lstStyle/>
                    <a:p>
                      <a:r>
                        <a:rPr lang="vi-VN" sz="1200" smtClean="0">
                          <a:solidFill>
                            <a:schemeClr val="tx1"/>
                          </a:solidFill>
                          <a:latin typeface="Times New Roman" panose="02020603050405020304" pitchFamily="18" charset="0"/>
                          <a:cs typeface="Times New Roman" panose="02020603050405020304" pitchFamily="18" charset="0"/>
                        </a:rPr>
                        <a:t>STT</a:t>
                      </a:r>
                      <a:endParaRPr lang="en-US" sz="12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1200" smtClean="0">
                          <a:solidFill>
                            <a:schemeClr val="tx1"/>
                          </a:solidFill>
                          <a:latin typeface="Times New Roman" panose="02020603050405020304" pitchFamily="18" charset="0"/>
                          <a:cs typeface="Times New Roman" panose="02020603050405020304" pitchFamily="18" charset="0"/>
                        </a:rPr>
                        <a:t>Mã</a:t>
                      </a:r>
                      <a:r>
                        <a:rPr lang="vi-VN" sz="1200" baseline="0" smtClean="0">
                          <a:solidFill>
                            <a:schemeClr val="tx1"/>
                          </a:solidFill>
                          <a:latin typeface="Times New Roman" panose="02020603050405020304" pitchFamily="18" charset="0"/>
                          <a:cs typeface="Times New Roman" panose="02020603050405020304" pitchFamily="18" charset="0"/>
                        </a:rPr>
                        <a:t> lỗi</a:t>
                      </a:r>
                      <a:endParaRPr lang="en-US" sz="12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1200" smtClean="0">
                          <a:solidFill>
                            <a:schemeClr val="tx1"/>
                          </a:solidFill>
                          <a:latin typeface="Times New Roman" panose="02020603050405020304" pitchFamily="18" charset="0"/>
                          <a:cs typeface="Times New Roman" panose="02020603050405020304" pitchFamily="18" charset="0"/>
                        </a:rPr>
                        <a:t>Nguyên</a:t>
                      </a:r>
                      <a:r>
                        <a:rPr lang="vi-VN" sz="1200" baseline="0" smtClean="0">
                          <a:solidFill>
                            <a:schemeClr val="tx1"/>
                          </a:solidFill>
                          <a:latin typeface="Times New Roman" panose="02020603050405020304" pitchFamily="18" charset="0"/>
                          <a:cs typeface="Times New Roman" panose="02020603050405020304" pitchFamily="18" charset="0"/>
                        </a:rPr>
                        <a:t> nhân</a:t>
                      </a:r>
                      <a:endParaRPr lang="en-US" sz="12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1200" smtClean="0">
                          <a:solidFill>
                            <a:schemeClr val="tx1"/>
                          </a:solidFill>
                          <a:latin typeface="Times New Roman" panose="02020603050405020304" pitchFamily="18" charset="0"/>
                          <a:cs typeface="Times New Roman" panose="02020603050405020304" pitchFamily="18" charset="0"/>
                        </a:rPr>
                        <a:t>Cách</a:t>
                      </a:r>
                      <a:r>
                        <a:rPr lang="vi-VN" sz="1200" baseline="0" smtClean="0">
                          <a:solidFill>
                            <a:schemeClr val="tx1"/>
                          </a:solidFill>
                          <a:latin typeface="Times New Roman" panose="02020603050405020304" pitchFamily="18" charset="0"/>
                          <a:cs typeface="Times New Roman" panose="02020603050405020304" pitchFamily="18" charset="0"/>
                        </a:rPr>
                        <a:t> xử lý</a:t>
                      </a:r>
                      <a:endParaRPr lang="en-US" sz="12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022320">
                <a:tc>
                  <a:txBody>
                    <a:bodyPr/>
                    <a:lstStyle/>
                    <a:p>
                      <a:pPr algn="ctr"/>
                      <a:r>
                        <a:rPr lang="en-US" sz="1200" smtClean="0">
                          <a:latin typeface="Times New Roman" panose="02020603050405020304" pitchFamily="18" charset="0"/>
                          <a:cs typeface="Times New Roman" panose="02020603050405020304" pitchFamily="18" charset="0"/>
                        </a:rPr>
                        <a:t>17</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E606</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Lỗi</a:t>
                      </a:r>
                      <a:r>
                        <a:rPr lang="en-US" sz="1200" smtClean="0">
                          <a:latin typeface="Times New Roman" panose="02020603050405020304" pitchFamily="18" charset="0"/>
                          <a:cs typeface="Times New Roman" panose="02020603050405020304" pitchFamily="18" charset="0"/>
                        </a:rPr>
                        <a:t> </a:t>
                      </a:r>
                      <a:r>
                        <a:rPr lang="en-US" sz="1200" err="1" smtClean="0">
                          <a:latin typeface="Times New Roman" panose="02020603050405020304" pitchFamily="18" charset="0"/>
                          <a:cs typeface="Times New Roman" panose="02020603050405020304" pitchFamily="18" charset="0"/>
                        </a:rPr>
                        <a:t>bộ</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điều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khiển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cơ</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cơ</a:t>
                      </a:r>
                      <a:r>
                        <a:rPr lang="en-US" sz="1200" baseline="0" smtClean="0">
                          <a:latin typeface="Times New Roman" panose="02020603050405020304" pitchFamily="18" charset="0"/>
                          <a:cs typeface="Times New Roman" panose="02020603050405020304" pitchFamily="18" charset="0"/>
                        </a:rPr>
                        <a:t> servo </a:t>
                      </a:r>
                      <a:r>
                        <a:rPr lang="en-US" sz="1200" baseline="0" err="1" smtClean="0">
                          <a:latin typeface="Times New Roman" panose="02020603050405020304" pitchFamily="18" charset="0"/>
                          <a:cs typeface="Times New Roman" panose="02020603050405020304" pitchFamily="18" charset="0"/>
                        </a:rPr>
                        <a:t>không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thể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dò</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được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cực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từ</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ngay</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lúc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vừa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bật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nguồn</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err="1" smtClean="0">
                          <a:latin typeface="Times New Roman" panose="02020603050405020304" pitchFamily="18" charset="0"/>
                          <a:cs typeface="Times New Roman" panose="02020603050405020304" pitchFamily="18" charset="0"/>
                        </a:rPr>
                        <a:t>Kiểm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điều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kiện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của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cơ</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xoay</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xem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có</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vướng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gì</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đường</a:t>
                      </a:r>
                      <a:r>
                        <a:rPr lang="en-US" sz="1200" baseline="0" smtClean="0">
                          <a:latin typeface="Times New Roman" panose="02020603050405020304" pitchFamily="18" charset="0"/>
                          <a:cs typeface="Times New Roman" panose="02020603050405020304" pitchFamily="18" charset="0"/>
                        </a:rPr>
                        <a:t> di </a:t>
                      </a:r>
                      <a:r>
                        <a:rPr lang="en-US" sz="1200" baseline="0" err="1" smtClean="0">
                          <a:latin typeface="Times New Roman" panose="02020603050405020304" pitchFamily="18" charset="0"/>
                          <a:cs typeface="Times New Roman" panose="02020603050405020304" pitchFamily="18" charset="0"/>
                        </a:rPr>
                        <a:t>chuyển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không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sau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đó</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 reset”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loại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bỏ</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lỗi</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26301">
                <a:tc>
                  <a:txBody>
                    <a:bodyPr/>
                    <a:lstStyle/>
                    <a:p>
                      <a:pPr algn="ctr"/>
                      <a:r>
                        <a:rPr lang="en-US" sz="1200" smtClean="0">
                          <a:latin typeface="Times New Roman" panose="02020603050405020304" pitchFamily="18" charset="0"/>
                          <a:cs typeface="Times New Roman" panose="02020603050405020304" pitchFamily="18" charset="0"/>
                        </a:rPr>
                        <a:t>18</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A7071</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Cửa</a:t>
                      </a:r>
                      <a:r>
                        <a:rPr lang="en-US" sz="1200" smtClean="0">
                          <a:latin typeface="Times New Roman" panose="02020603050405020304" pitchFamily="18" charset="0"/>
                          <a:cs typeface="Times New Roman" panose="02020603050405020304" pitchFamily="18" charset="0"/>
                        </a:rPr>
                        <a:t> 1 </a:t>
                      </a:r>
                      <a:r>
                        <a:rPr lang="en-US" sz="120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mở</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trong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lúc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Kiểm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1, </a:t>
                      </a:r>
                      <a:r>
                        <a:rPr lang="en-US" sz="1200" baseline="0" err="1" smtClean="0">
                          <a:latin typeface="Times New Roman" panose="02020603050405020304" pitchFamily="18" charset="0"/>
                          <a:cs typeface="Times New Roman" panose="02020603050405020304" pitchFamily="18" charset="0"/>
                        </a:rPr>
                        <a:t>đóng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 check “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98721">
                <a:tc>
                  <a:txBody>
                    <a:bodyPr/>
                    <a:lstStyle/>
                    <a:p>
                      <a:pPr algn="ctr"/>
                      <a:r>
                        <a:rPr lang="en-US" sz="1200" smtClean="0">
                          <a:latin typeface="Times New Roman" panose="02020603050405020304" pitchFamily="18" charset="0"/>
                          <a:cs typeface="Times New Roman" panose="02020603050405020304" pitchFamily="18" charset="0"/>
                        </a:rPr>
                        <a:t>19</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A7072</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Cửa</a:t>
                      </a:r>
                      <a:r>
                        <a:rPr lang="en-US" sz="1200" smtClean="0">
                          <a:latin typeface="Times New Roman" panose="02020603050405020304" pitchFamily="18" charset="0"/>
                          <a:cs typeface="Times New Roman" panose="02020603050405020304" pitchFamily="18" charset="0"/>
                        </a:rPr>
                        <a:t> 2 </a:t>
                      </a:r>
                      <a:r>
                        <a:rPr lang="en-US" sz="120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mở</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trong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lúc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Kiểm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2, </a:t>
                      </a:r>
                      <a:r>
                        <a:rPr lang="en-US" sz="1200" baseline="0" err="1" smtClean="0">
                          <a:latin typeface="Times New Roman" panose="02020603050405020304" pitchFamily="18" charset="0"/>
                          <a:cs typeface="Times New Roman" panose="02020603050405020304" pitchFamily="18" charset="0"/>
                        </a:rPr>
                        <a:t>đóng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 check “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698721">
                <a:tc>
                  <a:txBody>
                    <a:bodyPr/>
                    <a:lstStyle/>
                    <a:p>
                      <a:pPr algn="ctr"/>
                      <a:r>
                        <a:rPr lang="en-US" sz="1200" smtClean="0">
                          <a:latin typeface="Times New Roman" panose="02020603050405020304" pitchFamily="18" charset="0"/>
                          <a:cs typeface="Times New Roman" panose="02020603050405020304" pitchFamily="18" charset="0"/>
                        </a:rPr>
                        <a:t>20</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A7073</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Cửa</a:t>
                      </a:r>
                      <a:r>
                        <a:rPr lang="en-US" sz="1200" smtClean="0">
                          <a:latin typeface="Times New Roman" panose="02020603050405020304" pitchFamily="18" charset="0"/>
                          <a:cs typeface="Times New Roman" panose="02020603050405020304" pitchFamily="18" charset="0"/>
                        </a:rPr>
                        <a:t> 3</a:t>
                      </a:r>
                      <a:r>
                        <a:rPr lang="en-US" sz="1200" baseline="0" smtClean="0">
                          <a:latin typeface="Times New Roman" panose="02020603050405020304" pitchFamily="18" charset="0"/>
                          <a:cs typeface="Times New Roman" panose="02020603050405020304" pitchFamily="18" charset="0"/>
                        </a:rPr>
                        <a:t> </a:t>
                      </a:r>
                      <a:r>
                        <a:rPr lang="en-US" sz="120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mở</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trong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lúc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Kiểm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3, </a:t>
                      </a:r>
                      <a:r>
                        <a:rPr lang="en-US" sz="1200" baseline="0" err="1" smtClean="0">
                          <a:latin typeface="Times New Roman" panose="02020603050405020304" pitchFamily="18" charset="0"/>
                          <a:cs typeface="Times New Roman" panose="02020603050405020304" pitchFamily="18" charset="0"/>
                        </a:rPr>
                        <a:t>đóng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 check “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698721">
                <a:tc>
                  <a:txBody>
                    <a:bodyPr/>
                    <a:lstStyle/>
                    <a:p>
                      <a:pPr algn="ctr"/>
                      <a:r>
                        <a:rPr lang="en-US" sz="1200" smtClean="0">
                          <a:latin typeface="Times New Roman" panose="02020603050405020304" pitchFamily="18" charset="0"/>
                          <a:cs typeface="Times New Roman" panose="02020603050405020304" pitchFamily="18" charset="0"/>
                        </a:rPr>
                        <a:t>21</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A7074</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Cửa</a:t>
                      </a:r>
                      <a:r>
                        <a:rPr lang="en-US" sz="1200" smtClean="0">
                          <a:latin typeface="Times New Roman" panose="02020603050405020304" pitchFamily="18" charset="0"/>
                          <a:cs typeface="Times New Roman" panose="02020603050405020304" pitchFamily="18" charset="0"/>
                        </a:rPr>
                        <a:t> 4</a:t>
                      </a:r>
                      <a:r>
                        <a:rPr lang="en-US" sz="1200" baseline="0" smtClean="0">
                          <a:latin typeface="Times New Roman" panose="02020603050405020304" pitchFamily="18" charset="0"/>
                          <a:cs typeface="Times New Roman" panose="02020603050405020304" pitchFamily="18" charset="0"/>
                        </a:rPr>
                        <a:t> </a:t>
                      </a:r>
                      <a:r>
                        <a:rPr lang="en-US" sz="120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mở</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trong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lúc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Kiểm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4, </a:t>
                      </a:r>
                      <a:r>
                        <a:rPr lang="en-US" sz="1200" baseline="0" err="1" smtClean="0">
                          <a:latin typeface="Times New Roman" panose="02020603050405020304" pitchFamily="18" charset="0"/>
                          <a:cs typeface="Times New Roman" panose="02020603050405020304" pitchFamily="18" charset="0"/>
                        </a:rPr>
                        <a:t>đóng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 check “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698721">
                <a:tc>
                  <a:txBody>
                    <a:bodyPr/>
                    <a:lstStyle/>
                    <a:p>
                      <a:pPr algn="ctr"/>
                      <a:r>
                        <a:rPr lang="en-US" sz="1200" smtClean="0">
                          <a:latin typeface="Times New Roman" panose="02020603050405020304" pitchFamily="18" charset="0"/>
                          <a:cs typeface="Times New Roman" panose="02020603050405020304" pitchFamily="18" charset="0"/>
                        </a:rPr>
                        <a:t>22</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A7075</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Cửa</a:t>
                      </a:r>
                      <a:r>
                        <a:rPr lang="en-US" sz="1200" smtClean="0">
                          <a:latin typeface="Times New Roman" panose="02020603050405020304" pitchFamily="18" charset="0"/>
                          <a:cs typeface="Times New Roman" panose="02020603050405020304" pitchFamily="18" charset="0"/>
                        </a:rPr>
                        <a:t> 5</a:t>
                      </a:r>
                      <a:r>
                        <a:rPr lang="en-US" sz="1200" baseline="0" smtClean="0">
                          <a:latin typeface="Times New Roman" panose="02020603050405020304" pitchFamily="18" charset="0"/>
                          <a:cs typeface="Times New Roman" panose="02020603050405020304" pitchFamily="18" charset="0"/>
                        </a:rPr>
                        <a:t> </a:t>
                      </a:r>
                      <a:r>
                        <a:rPr lang="en-US" sz="120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mở</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trong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lúc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Kiểm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5, </a:t>
                      </a:r>
                      <a:r>
                        <a:rPr lang="en-US" sz="1200" baseline="0" err="1" smtClean="0">
                          <a:latin typeface="Times New Roman" panose="02020603050405020304" pitchFamily="18" charset="0"/>
                          <a:cs typeface="Times New Roman" panose="02020603050405020304" pitchFamily="18" charset="0"/>
                        </a:rPr>
                        <a:t>đóng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 check “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698721">
                <a:tc>
                  <a:txBody>
                    <a:bodyPr/>
                    <a:lstStyle/>
                    <a:p>
                      <a:pPr algn="ctr"/>
                      <a:r>
                        <a:rPr lang="en-US" sz="1200" smtClean="0">
                          <a:latin typeface="Times New Roman" panose="02020603050405020304" pitchFamily="18" charset="0"/>
                          <a:cs typeface="Times New Roman" panose="02020603050405020304" pitchFamily="18" charset="0"/>
                        </a:rPr>
                        <a:t>23</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A7076</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Cửa</a:t>
                      </a:r>
                      <a:r>
                        <a:rPr lang="en-US" sz="1200" smtClean="0">
                          <a:latin typeface="Times New Roman" panose="02020603050405020304" pitchFamily="18" charset="0"/>
                          <a:cs typeface="Times New Roman" panose="02020603050405020304" pitchFamily="18" charset="0"/>
                        </a:rPr>
                        <a:t> 6</a:t>
                      </a:r>
                      <a:r>
                        <a:rPr lang="en-US" sz="1200" baseline="0" smtClean="0">
                          <a:latin typeface="Times New Roman" panose="02020603050405020304" pitchFamily="18" charset="0"/>
                          <a:cs typeface="Times New Roman" panose="02020603050405020304" pitchFamily="18" charset="0"/>
                        </a:rPr>
                        <a:t> </a:t>
                      </a:r>
                      <a:r>
                        <a:rPr lang="en-US" sz="120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mở</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trong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lúc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Kiểm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6, </a:t>
                      </a:r>
                      <a:r>
                        <a:rPr lang="en-US" sz="1200" baseline="0" err="1" smtClean="0">
                          <a:latin typeface="Times New Roman" panose="02020603050405020304" pitchFamily="18" charset="0"/>
                          <a:cs typeface="Times New Roman" panose="02020603050405020304" pitchFamily="18" charset="0"/>
                        </a:rPr>
                        <a:t>đóng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cửa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 check “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1065157">
                <a:tc>
                  <a:txBody>
                    <a:bodyPr/>
                    <a:lstStyle/>
                    <a:p>
                      <a:pPr algn="ctr"/>
                      <a:r>
                        <a:rPr lang="en-US" sz="1200" smtClean="0">
                          <a:latin typeface="Times New Roman" panose="02020603050405020304" pitchFamily="18" charset="0"/>
                          <a:cs typeface="Times New Roman" panose="02020603050405020304" pitchFamily="18" charset="0"/>
                        </a:rPr>
                        <a:t>24</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A606</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err="1" smtClean="0">
                          <a:latin typeface="Times New Roman" panose="02020603050405020304" pitchFamily="18" charset="0"/>
                          <a:cs typeface="Times New Roman" panose="02020603050405020304" pitchFamily="18" charset="0"/>
                        </a:rPr>
                        <a:t>Tín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hiệu</a:t>
                      </a:r>
                      <a:r>
                        <a:rPr lang="en-US" sz="1200" baseline="0" smtClean="0">
                          <a:latin typeface="Times New Roman" panose="02020603050405020304" pitchFamily="18" charset="0"/>
                          <a:cs typeface="Times New Roman" panose="02020603050405020304" pitchFamily="18" charset="0"/>
                        </a:rPr>
                        <a:t> an </a:t>
                      </a:r>
                      <a:r>
                        <a:rPr lang="en-US" sz="1200" baseline="0" err="1" smtClean="0">
                          <a:latin typeface="Times New Roman" panose="02020603050405020304" pitchFamily="18" charset="0"/>
                          <a:cs typeface="Times New Roman" panose="02020603050405020304" pitchFamily="18" charset="0"/>
                        </a:rPr>
                        <a:t>toàn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hoặc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cảm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biến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ngắt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trong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cơ</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đang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Đóng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các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của</a:t>
                      </a:r>
                      <a:r>
                        <a:rPr lang="en-US" sz="1200" baseline="0" smtClean="0">
                          <a:latin typeface="Times New Roman" panose="02020603050405020304" pitchFamily="18" charset="0"/>
                          <a:cs typeface="Times New Roman" panose="02020603050405020304" pitchFamily="18" charset="0"/>
                        </a:rPr>
                        <a:t> an </a:t>
                      </a:r>
                      <a:r>
                        <a:rPr lang="en-US" sz="1200" baseline="0" err="1" smtClean="0">
                          <a:latin typeface="Times New Roman" panose="02020603050405020304" pitchFamily="18" charset="0"/>
                          <a:cs typeface="Times New Roman" panose="02020603050405020304" pitchFamily="18" charset="0"/>
                        </a:rPr>
                        <a:t>toàn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đồng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thời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đưa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tay</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ra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khỏi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vùng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cảm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biến</a:t>
                      </a:r>
                      <a:r>
                        <a:rPr lang="en-US" sz="1200" baseline="0" smtClean="0">
                          <a:latin typeface="Times New Roman" panose="02020603050405020304" pitchFamily="18" charset="0"/>
                          <a:cs typeface="Times New Roman" panose="02020603050405020304" pitchFamily="18" charset="0"/>
                        </a:rPr>
                        <a:t> an </a:t>
                      </a:r>
                      <a:r>
                        <a:rPr lang="en-US" sz="1200" baseline="0" err="1" smtClean="0">
                          <a:latin typeface="Times New Roman" panose="02020603050405020304" pitchFamily="18" charset="0"/>
                          <a:cs typeface="Times New Roman" panose="02020603050405020304" pitchFamily="18" charset="0"/>
                        </a:rPr>
                        <a:t>toàn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sau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đó</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nút</a:t>
                      </a:r>
                      <a:r>
                        <a:rPr lang="en-US" sz="1200" baseline="0" smtClean="0">
                          <a:latin typeface="Times New Roman" panose="02020603050405020304" pitchFamily="18" charset="0"/>
                          <a:cs typeface="Times New Roman" panose="02020603050405020304" pitchFamily="18" charset="0"/>
                        </a:rPr>
                        <a:t>” restart”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776073">
                <a:tc>
                  <a:txBody>
                    <a:bodyPr/>
                    <a:lstStyle/>
                    <a:p>
                      <a:pPr algn="ctr"/>
                      <a:r>
                        <a:rPr lang="en-US" sz="1200" smtClean="0">
                          <a:latin typeface="Times New Roman" panose="02020603050405020304" pitchFamily="18" charset="0"/>
                          <a:cs typeface="Times New Roman" panose="02020603050405020304" pitchFamily="18" charset="0"/>
                        </a:rPr>
                        <a:t>25</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A106</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smtClean="0">
                          <a:latin typeface="Times New Roman" panose="02020603050405020304" pitchFamily="18" charset="0"/>
                          <a:cs typeface="Times New Roman" panose="02020603050405020304" pitchFamily="18" charset="0"/>
                        </a:rPr>
                        <a:t>Motor</a:t>
                      </a:r>
                      <a:r>
                        <a:rPr lang="en-US" sz="1200" baseline="0" smtClean="0">
                          <a:latin typeface="Times New Roman" panose="02020603050405020304" pitchFamily="18" charset="0"/>
                          <a:cs typeface="Times New Roman" panose="02020603050405020304" pitchFamily="18" charset="0"/>
                        </a:rPr>
                        <a:t> chia bush </a:t>
                      </a:r>
                      <a:r>
                        <a:rPr lang="en-US" sz="1200" baseline="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quá</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tải</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Kiểm</a:t>
                      </a:r>
                      <a:r>
                        <a:rPr lang="en-US" sz="1200" smtClean="0">
                          <a:latin typeface="Times New Roman" panose="02020603050405020304" pitchFamily="18" charset="0"/>
                          <a:cs typeface="Times New Roman" panose="02020603050405020304" pitchFamily="18" charset="0"/>
                        </a:rPr>
                        <a:t> </a:t>
                      </a:r>
                      <a:r>
                        <a:rPr lang="en-US" sz="1200" err="1" smtClean="0">
                          <a:latin typeface="Times New Roman" panose="02020603050405020304" pitchFamily="18" charset="0"/>
                          <a:cs typeface="Times New Roman" panose="02020603050405020304" pitchFamily="18" charset="0"/>
                        </a:rPr>
                        <a:t>tra</a:t>
                      </a:r>
                      <a:r>
                        <a:rPr lang="en-US" sz="1200" smtClean="0">
                          <a:latin typeface="Times New Roman" panose="02020603050405020304" pitchFamily="18" charset="0"/>
                          <a:cs typeface="Times New Roman" panose="02020603050405020304" pitchFamily="18" charset="0"/>
                        </a:rPr>
                        <a:t> </a:t>
                      </a:r>
                      <a:r>
                        <a:rPr lang="en-US" sz="1200" err="1" smtClean="0">
                          <a:latin typeface="Times New Roman" panose="02020603050405020304" pitchFamily="18" charset="0"/>
                          <a:cs typeface="Times New Roman" panose="02020603050405020304" pitchFamily="18" charset="0"/>
                        </a:rPr>
                        <a:t>bộ</a:t>
                      </a:r>
                      <a:r>
                        <a:rPr lang="en-US" sz="1200" baseline="0" smtClean="0">
                          <a:latin typeface="Times New Roman" panose="02020603050405020304" pitchFamily="18" charset="0"/>
                          <a:cs typeface="Times New Roman" panose="02020603050405020304" pitchFamily="18" charset="0"/>
                        </a:rPr>
                        <a:t> chia bush </a:t>
                      </a:r>
                      <a:r>
                        <a:rPr lang="en-US" sz="1200" baseline="0" err="1" smtClean="0">
                          <a:latin typeface="Times New Roman" panose="02020603050405020304" pitchFamily="18" charset="0"/>
                          <a:cs typeface="Times New Roman" panose="02020603050405020304" pitchFamily="18" charset="0"/>
                        </a:rPr>
                        <a:t>xem</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có</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kẹt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không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sau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loại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bỏ</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kẹt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 OK”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589802">
                <a:tc>
                  <a:txBody>
                    <a:bodyPr/>
                    <a:lstStyle/>
                    <a:p>
                      <a:pPr algn="ctr"/>
                      <a:r>
                        <a:rPr lang="en-US" sz="1200" smtClean="0">
                          <a:latin typeface="Times New Roman" panose="02020603050405020304" pitchFamily="18" charset="0"/>
                          <a:cs typeface="Times New Roman" panose="02020603050405020304" pitchFamily="18" charset="0"/>
                        </a:rPr>
                        <a:t>26</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smtClean="0">
                          <a:latin typeface="Times New Roman" panose="02020603050405020304" pitchFamily="18" charset="0"/>
                          <a:cs typeface="Times New Roman" panose="02020603050405020304" pitchFamily="18" charset="0"/>
                        </a:rPr>
                        <a:t>A202</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smtClean="0">
                          <a:latin typeface="Times New Roman" panose="02020603050405020304" pitchFamily="18" charset="0"/>
                          <a:cs typeface="Times New Roman" panose="02020603050405020304" pitchFamily="18" charset="0"/>
                        </a:rPr>
                        <a:t>Spacer ở</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trí</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gắp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bị</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lệch</a:t>
                      </a:r>
                      <a:endParaRPr lang="en-US" sz="12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err="1" smtClean="0">
                          <a:latin typeface="Times New Roman" panose="02020603050405020304" pitchFamily="18" charset="0"/>
                          <a:cs typeface="Times New Roman" panose="02020603050405020304" pitchFamily="18" charset="0"/>
                        </a:rPr>
                        <a:t>Xác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nhận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trạng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của</a:t>
                      </a:r>
                      <a:r>
                        <a:rPr lang="en-US" sz="1200" baseline="0" smtClean="0">
                          <a:latin typeface="Times New Roman" panose="02020603050405020304" pitchFamily="18" charset="0"/>
                          <a:cs typeface="Times New Roman" panose="02020603050405020304" pitchFamily="18" charset="0"/>
                        </a:rPr>
                        <a:t> spacer, </a:t>
                      </a:r>
                      <a:r>
                        <a:rPr lang="en-US" sz="1200" baseline="0" err="1" smtClean="0">
                          <a:latin typeface="Times New Roman" panose="02020603050405020304" pitchFamily="18" charset="0"/>
                          <a:cs typeface="Times New Roman" panose="02020603050405020304" pitchFamily="18" charset="0"/>
                        </a:rPr>
                        <a:t>sau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đó</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nhấn</a:t>
                      </a:r>
                      <a:r>
                        <a:rPr lang="en-US" sz="1200" baseline="0" smtClean="0">
                          <a:latin typeface="Times New Roman" panose="02020603050405020304" pitchFamily="18" charset="0"/>
                          <a:cs typeface="Times New Roman" panose="02020603050405020304" pitchFamily="18" charset="0"/>
                        </a:rPr>
                        <a:t>” check” </a:t>
                      </a:r>
                      <a:r>
                        <a:rPr lang="en-US" sz="1200" baseline="0" err="1" smtClean="0">
                          <a:latin typeface="Times New Roman" panose="02020603050405020304" pitchFamily="18" charset="0"/>
                          <a:cs typeface="Times New Roman" panose="02020603050405020304" pitchFamily="18" charset="0"/>
                        </a:rPr>
                        <a:t>trên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màn</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hình</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để</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tiếp</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tục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hoạt</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động</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sp>
        <p:nvSpPr>
          <p:cNvPr id="2" name="Slide Number Placeholder 1"/>
          <p:cNvSpPr>
            <a:spLocks noGrp="1"/>
          </p:cNvSpPr>
          <p:nvPr>
            <p:ph type="sldNum" sz="quarter" idx="12"/>
          </p:nvPr>
        </p:nvSpPr>
        <p:spPr/>
        <p:txBody>
          <a:bodyPr/>
          <a:lstStyle/>
          <a:p>
            <a:fld id="{0C4911AB-5649-4F7C-A9D6-15EBCBB07F93}" type="slidenum">
              <a:rPr lang="vi-VN" smtClean="0"/>
              <a:pPr/>
              <a:t>26</a:t>
            </a:fld>
            <a:endParaRPr lang="vi-VN"/>
          </a:p>
        </p:txBody>
      </p:sp>
      <p:sp>
        <p:nvSpPr>
          <p:cNvPr id="7" name="TextBox 6"/>
          <p:cNvSpPr txBox="1"/>
          <p:nvPr/>
        </p:nvSpPr>
        <p:spPr>
          <a:xfrm>
            <a:off x="376264" y="3747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4: XỬ LÝ SỰ CỐ</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xmlns="" val="558719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4911AB-5649-4F7C-A9D6-15EBCBB07F93}" type="slidenum">
              <a:rPr lang="vi-VN" smtClean="0"/>
              <a:pPr/>
              <a:t>27</a:t>
            </a:fld>
            <a:endParaRPr lang="vi-VN"/>
          </a:p>
        </p:txBody>
      </p:sp>
      <p:sp>
        <p:nvSpPr>
          <p:cNvPr id="19" name="TextBox 18"/>
          <p:cNvSpPr txBox="1"/>
          <p:nvPr/>
        </p:nvSpPr>
        <p:spPr>
          <a:xfrm>
            <a:off x="416913" y="1115015"/>
            <a:ext cx="4910203" cy="369332"/>
          </a:xfrm>
          <a:prstGeom prst="rect">
            <a:avLst/>
          </a:prstGeom>
          <a:noFill/>
        </p:spPr>
        <p:txBody>
          <a:bodyPr wrap="square" rtlCol="0">
            <a:spAutoFit/>
          </a:bodyPr>
          <a:lstStyle/>
          <a:p>
            <a:r>
              <a:rPr lang="en-US" b="1" u="sng" smtClean="0">
                <a:latin typeface="Times New Roman" pitchFamily="18" charset="0"/>
                <a:cs typeface="Times New Roman" pitchFamily="18" charset="0"/>
              </a:rPr>
              <a:t>I</a:t>
            </a:r>
            <a:r>
              <a:rPr lang="vi-VN" b="1" u="sng" smtClean="0">
                <a:latin typeface="Times New Roman" pitchFamily="18" charset="0"/>
                <a:cs typeface="Times New Roman" pitchFamily="18" charset="0"/>
              </a:rPr>
              <a:t>. Sơ đồ điểm pick up PCB</a:t>
            </a:r>
            <a:endParaRPr lang="en-US" b="1" u="sng">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xmlns="" val="2537674203"/>
              </p:ext>
            </p:extLst>
          </p:nvPr>
        </p:nvGraphicFramePr>
        <p:xfrm>
          <a:off x="876299" y="6104394"/>
          <a:ext cx="5372100" cy="2955093"/>
        </p:xfrm>
        <a:graphic>
          <a:graphicData uri="http://schemas.openxmlformats.org/drawingml/2006/table">
            <a:tbl>
              <a:tblPr firstRow="1" bandRow="1">
                <a:tableStyleId>{5C22544A-7EE6-4342-B048-85BDC9FD1C3A}</a:tableStyleId>
              </a:tblPr>
              <a:tblGrid>
                <a:gridCol w="1790700">
                  <a:extLst>
                    <a:ext uri="{9D8B030D-6E8A-4147-A177-3AD203B41FA5}">
                      <a16:colId xmlns="" xmlns:a16="http://schemas.microsoft.com/office/drawing/2014/main" val="20000"/>
                    </a:ext>
                  </a:extLst>
                </a:gridCol>
                <a:gridCol w="1790700">
                  <a:extLst>
                    <a:ext uri="{9D8B030D-6E8A-4147-A177-3AD203B41FA5}">
                      <a16:colId xmlns="" xmlns:a16="http://schemas.microsoft.com/office/drawing/2014/main" val="20001"/>
                    </a:ext>
                  </a:extLst>
                </a:gridCol>
                <a:gridCol w="1790700">
                  <a:extLst>
                    <a:ext uri="{9D8B030D-6E8A-4147-A177-3AD203B41FA5}">
                      <a16:colId xmlns="" xmlns:a16="http://schemas.microsoft.com/office/drawing/2014/main" val="20002"/>
                    </a:ext>
                  </a:extLst>
                </a:gridCol>
              </a:tblGrid>
              <a:tr h="650121">
                <a:tc>
                  <a:txBody>
                    <a:bodyPr/>
                    <a:lstStyle/>
                    <a:p>
                      <a:pPr algn="ctr"/>
                      <a:r>
                        <a:rPr lang="en-US" sz="1400" smtClean="0">
                          <a:solidFill>
                            <a:schemeClr val="tx1"/>
                          </a:solidFill>
                          <a:latin typeface="Times New Roman" panose="02020603050405020304" pitchFamily="18" charset="0"/>
                          <a:cs typeface="Times New Roman" panose="02020603050405020304" pitchFamily="18" charset="0"/>
                        </a:rPr>
                        <a:t>Điểm</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solidFill>
                            <a:schemeClr val="tx1"/>
                          </a:solidFill>
                          <a:latin typeface="Times New Roman" panose="02020603050405020304" pitchFamily="18" charset="0"/>
                          <a:cs typeface="Times New Roman" panose="02020603050405020304" pitchFamily="18" charset="0"/>
                        </a:rPr>
                        <a:t>Tọa</a:t>
                      </a:r>
                      <a:r>
                        <a:rPr lang="en-US" sz="1400" baseline="0" smtClean="0">
                          <a:solidFill>
                            <a:schemeClr val="tx1"/>
                          </a:solidFill>
                          <a:latin typeface="Times New Roman" panose="02020603050405020304" pitchFamily="18" charset="0"/>
                          <a:cs typeface="Times New Roman" panose="02020603050405020304" pitchFamily="18" charset="0"/>
                        </a:rPr>
                        <a:t> độ Robot 5</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solidFill>
                            <a:schemeClr val="tx1"/>
                          </a:solidFill>
                          <a:latin typeface="Times New Roman" panose="02020603050405020304" pitchFamily="18" charset="0"/>
                          <a:cs typeface="Times New Roman" panose="02020603050405020304" pitchFamily="18" charset="0"/>
                        </a:rPr>
                        <a:t>Tọa</a:t>
                      </a:r>
                      <a:r>
                        <a:rPr lang="en-US" sz="1400" baseline="0" smtClean="0">
                          <a:solidFill>
                            <a:schemeClr val="tx1"/>
                          </a:solidFill>
                          <a:latin typeface="Times New Roman" panose="02020603050405020304" pitchFamily="18" charset="0"/>
                          <a:cs typeface="Times New Roman" panose="02020603050405020304" pitchFamily="18" charset="0"/>
                        </a:rPr>
                        <a:t> độ Robot 6</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84162">
                <a:tc>
                  <a:txBody>
                    <a:bodyPr/>
                    <a:lstStyle/>
                    <a:p>
                      <a:pPr algn="ctr"/>
                      <a:r>
                        <a:rPr lang="vi-VN" sz="1400" smtClean="0">
                          <a:latin typeface="Times New Roman" panose="02020603050405020304" pitchFamily="18" charset="0"/>
                          <a:cs typeface="Times New Roman" panose="02020603050405020304" pitchFamily="18" charset="0"/>
                        </a:rPr>
                        <a:t>1</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0.02</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23.98</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84162">
                <a:tc>
                  <a:txBody>
                    <a:bodyPr/>
                    <a:lstStyle/>
                    <a:p>
                      <a:pPr algn="ctr"/>
                      <a:r>
                        <a:rPr lang="vi-VN" sz="1400" smtClean="0">
                          <a:latin typeface="Times New Roman" panose="02020603050405020304" pitchFamily="18" charset="0"/>
                          <a:cs typeface="Times New Roman" panose="02020603050405020304" pitchFamily="18" charset="0"/>
                        </a:rPr>
                        <a:t>2</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0.02</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0.02</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84162">
                <a:tc>
                  <a:txBody>
                    <a:bodyPr/>
                    <a:lstStyle/>
                    <a:p>
                      <a:pPr algn="ctr"/>
                      <a:r>
                        <a:rPr lang="vi-VN" sz="1400" smtClean="0">
                          <a:latin typeface="Times New Roman" panose="02020603050405020304" pitchFamily="18" charset="0"/>
                          <a:cs typeface="Times New Roman" panose="02020603050405020304" pitchFamily="18" charset="0"/>
                        </a:rPr>
                        <a:t>3</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44.45</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0.02</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84162">
                <a:tc>
                  <a:txBody>
                    <a:bodyPr/>
                    <a:lstStyle/>
                    <a:p>
                      <a:pPr algn="ctr"/>
                      <a:r>
                        <a:rPr lang="en-US" sz="1400" smtClean="0">
                          <a:latin typeface="Times New Roman" panose="02020603050405020304" pitchFamily="18" charset="0"/>
                          <a:cs typeface="Times New Roman" panose="02020603050405020304" pitchFamily="18" charset="0"/>
                        </a:rPr>
                        <a:t>4</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44.45</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21.2</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84162">
                <a:tc>
                  <a:txBody>
                    <a:bodyPr/>
                    <a:lstStyle/>
                    <a:p>
                      <a:pPr algn="ctr"/>
                      <a:r>
                        <a:rPr lang="en-US" sz="1400" smtClean="0">
                          <a:latin typeface="Times New Roman" panose="02020603050405020304" pitchFamily="18" charset="0"/>
                          <a:cs typeface="Times New Roman" panose="02020603050405020304" pitchFamily="18" charset="0"/>
                        </a:rPr>
                        <a:t>5</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45.31</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21.2</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84162">
                <a:tc>
                  <a:txBody>
                    <a:bodyPr/>
                    <a:lstStyle/>
                    <a:p>
                      <a:pPr algn="ctr"/>
                      <a:r>
                        <a:rPr lang="en-US" sz="1400" smtClean="0">
                          <a:latin typeface="Times New Roman" panose="02020603050405020304" pitchFamily="18" charset="0"/>
                          <a:cs typeface="Times New Roman" panose="02020603050405020304" pitchFamily="18" charset="0"/>
                        </a:rPr>
                        <a:t>6</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45.31</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22.43</a:t>
                      </a:r>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bl>
          </a:graphicData>
        </a:graphic>
      </p:graphicFrame>
      <p:sp>
        <p:nvSpPr>
          <p:cNvPr id="69" name="TextBox 68"/>
          <p:cNvSpPr txBox="1"/>
          <p:nvPr/>
        </p:nvSpPr>
        <p:spPr>
          <a:xfrm>
            <a:off x="2189470" y="5372100"/>
            <a:ext cx="353060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Hình ảnh: Sơ đồ điểm cụm Pick up </a:t>
            </a:r>
            <a:endParaRPr lang="en-US" sz="1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1323974" y="1739901"/>
            <a:ext cx="4408796" cy="3555999"/>
          </a:xfrm>
          <a:prstGeom prst="rect">
            <a:avLst/>
          </a:prstGeom>
        </p:spPr>
      </p:pic>
      <p:sp>
        <p:nvSpPr>
          <p:cNvPr id="41" name="TextBox 40"/>
          <p:cNvSpPr txBox="1"/>
          <p:nvPr/>
        </p:nvSpPr>
        <p:spPr>
          <a:xfrm>
            <a:off x="477864" y="5398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5: TÀI LIỆU THAM KHẢO</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xmlns="" val="4175229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4911AB-5649-4F7C-A9D6-15EBCBB07F93}" type="slidenum">
              <a:rPr lang="vi-VN" smtClean="0"/>
              <a:pPr/>
              <a:t>28</a:t>
            </a:fld>
            <a:endParaRPr lang="vi-VN"/>
          </a:p>
        </p:txBody>
      </p:sp>
      <p:grpSp>
        <p:nvGrpSpPr>
          <p:cNvPr id="27" name="Group 26"/>
          <p:cNvGrpSpPr/>
          <p:nvPr/>
        </p:nvGrpSpPr>
        <p:grpSpPr>
          <a:xfrm>
            <a:off x="2136520" y="1387166"/>
            <a:ext cx="3176738" cy="3988931"/>
            <a:chOff x="3175403" y="5726570"/>
            <a:chExt cx="3455736" cy="4051995"/>
          </a:xfrm>
        </p:grpSpPr>
        <p:pic>
          <p:nvPicPr>
            <p:cNvPr id="21" name="Picture 20"/>
            <p:cNvPicPr>
              <a:picLocks noChangeAspect="1"/>
            </p:cNvPicPr>
            <p:nvPr/>
          </p:nvPicPr>
          <p:blipFill>
            <a:blip r:embed="rId2" cstate="print"/>
            <a:stretch>
              <a:fillRect/>
            </a:stretch>
          </p:blipFill>
          <p:spPr>
            <a:xfrm rot="16200000">
              <a:off x="3367666" y="6486833"/>
              <a:ext cx="3716574" cy="2196048"/>
            </a:xfrm>
            <a:prstGeom prst="rect">
              <a:avLst/>
            </a:prstGeom>
          </p:spPr>
        </p:pic>
        <p:sp>
          <p:nvSpPr>
            <p:cNvPr id="22" name="Rectangle 21"/>
            <p:cNvSpPr/>
            <p:nvPr/>
          </p:nvSpPr>
          <p:spPr>
            <a:xfrm>
              <a:off x="5260905" y="5757261"/>
              <a:ext cx="1370234"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a:t>
              </a:r>
              <a:r>
                <a:rPr lang="vi-VN" sz="1400" smtClean="0">
                  <a:solidFill>
                    <a:schemeClr val="tx1"/>
                  </a:solidFill>
                  <a:latin typeface="Times New Roman" panose="02020603050405020304" pitchFamily="18" charset="0"/>
                  <a:cs typeface="Times New Roman" panose="02020603050405020304" pitchFamily="18" charset="0"/>
                </a:rPr>
                <a:t>1 (thẳng)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175403" y="5900176"/>
              <a:ext cx="1074057"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a:t>
              </a:r>
              <a:r>
                <a:rPr lang="vi-VN" sz="1400" smtClean="0">
                  <a:solidFill>
                    <a:schemeClr val="tx1"/>
                  </a:solidFill>
                  <a:latin typeface="Times New Roman" panose="02020603050405020304" pitchFamily="18" charset="0"/>
                  <a:cs typeface="Times New Roman" panose="02020603050405020304" pitchFamily="18" charset="0"/>
                </a:rPr>
                <a:t>2 (chéo)</a:t>
              </a:r>
              <a:endParaRPr lang="en-US" sz="1400" smtClean="0">
                <a:solidFill>
                  <a:schemeClr val="tx1"/>
                </a:solidFill>
                <a:latin typeface="Times New Roman" panose="02020603050405020304" pitchFamily="18" charset="0"/>
                <a:cs typeface="Times New Roman" panose="02020603050405020304" pitchFamily="18" charset="0"/>
              </a:endParaRPr>
            </a:p>
          </p:txBody>
        </p:sp>
        <p:cxnSp>
          <p:nvCxnSpPr>
            <p:cNvPr id="24" name="Straight Connector 23"/>
            <p:cNvCxnSpPr/>
            <p:nvPr/>
          </p:nvCxnSpPr>
          <p:spPr>
            <a:xfrm>
              <a:off x="3926740" y="6562732"/>
              <a:ext cx="2564355" cy="2906212"/>
            </a:xfrm>
            <a:prstGeom prst="line">
              <a:avLst/>
            </a:prstGeom>
            <a:ln w="38100">
              <a:solidFill>
                <a:srgbClr val="CA0C2C"/>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943772" y="6047105"/>
              <a:ext cx="72728" cy="3731460"/>
            </a:xfrm>
            <a:prstGeom prst="line">
              <a:avLst/>
            </a:prstGeom>
            <a:ln w="38100">
              <a:solidFill>
                <a:srgbClr val="CA0C2C"/>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20672" y="997402"/>
            <a:ext cx="3685187" cy="369332"/>
          </a:xfrm>
          <a:prstGeom prst="rect">
            <a:avLst/>
          </a:prstGeom>
          <a:noFill/>
        </p:spPr>
        <p:txBody>
          <a:bodyPr wrap="square" rtlCol="0">
            <a:spAutoFit/>
          </a:bodyPr>
          <a:lstStyle/>
          <a:p>
            <a:r>
              <a:rPr lang="en-US" b="1" u="sng" smtClean="0">
                <a:latin typeface="Times New Roman" pitchFamily="18" charset="0"/>
                <a:cs typeface="Times New Roman" pitchFamily="18" charset="0"/>
              </a:rPr>
              <a:t>II</a:t>
            </a:r>
            <a:r>
              <a:rPr lang="vi-VN" b="1" u="sng" smtClean="0">
                <a:latin typeface="Times New Roman" pitchFamily="18" charset="0"/>
                <a:cs typeface="Times New Roman" pitchFamily="18" charset="0"/>
              </a:rPr>
              <a:t>. Sơ đồ điểm </a:t>
            </a:r>
            <a:r>
              <a:rPr lang="en-US" b="1" u="sng" smtClean="0">
                <a:latin typeface="Times New Roman" pitchFamily="18" charset="0"/>
                <a:cs typeface="Times New Roman" pitchFamily="18" charset="0"/>
              </a:rPr>
              <a:t>hàn cụm 1:</a:t>
            </a:r>
            <a:endParaRPr lang="en-US" b="1" u="sng">
              <a:latin typeface="Times New Roman" pitchFamily="18" charset="0"/>
              <a:cs typeface="Times New Roman" pitchFamily="18" charset="0"/>
            </a:endParaRPr>
          </a:p>
        </p:txBody>
      </p:sp>
      <p:graphicFrame>
        <p:nvGraphicFramePr>
          <p:cNvPr id="28" name="Table 27"/>
          <p:cNvGraphicFramePr>
            <a:graphicFrameLocks noGrp="1"/>
          </p:cNvGraphicFramePr>
          <p:nvPr>
            <p:extLst>
              <p:ext uri="{D42A27DB-BD31-4B8C-83A1-F6EECF244321}">
                <p14:modId xmlns:p14="http://schemas.microsoft.com/office/powerpoint/2010/main" xmlns="" val="436499497"/>
              </p:ext>
            </p:extLst>
          </p:nvPr>
        </p:nvGraphicFramePr>
        <p:xfrm>
          <a:off x="1079245" y="5905763"/>
          <a:ext cx="5486399" cy="3012849"/>
        </p:xfrm>
        <a:graphic>
          <a:graphicData uri="http://schemas.openxmlformats.org/drawingml/2006/table">
            <a:tbl>
              <a:tblPr firstRow="1" bandRow="1">
                <a:tableStyleId>{5C22544A-7EE6-4342-B048-85BDC9FD1C3A}</a:tableStyleId>
              </a:tblPr>
              <a:tblGrid>
                <a:gridCol w="2277533">
                  <a:extLst>
                    <a:ext uri="{9D8B030D-6E8A-4147-A177-3AD203B41FA5}">
                      <a16:colId xmlns="" xmlns:a16="http://schemas.microsoft.com/office/drawing/2014/main" val="20000"/>
                    </a:ext>
                  </a:extLst>
                </a:gridCol>
                <a:gridCol w="1604433">
                  <a:extLst>
                    <a:ext uri="{9D8B030D-6E8A-4147-A177-3AD203B41FA5}">
                      <a16:colId xmlns="" xmlns:a16="http://schemas.microsoft.com/office/drawing/2014/main" val="20001"/>
                    </a:ext>
                  </a:extLst>
                </a:gridCol>
                <a:gridCol w="1604433">
                  <a:extLst>
                    <a:ext uri="{9D8B030D-6E8A-4147-A177-3AD203B41FA5}">
                      <a16:colId xmlns="" xmlns:a16="http://schemas.microsoft.com/office/drawing/2014/main" val="20002"/>
                    </a:ext>
                  </a:extLst>
                </a:gridCol>
              </a:tblGrid>
              <a:tr h="583937">
                <a:tc>
                  <a:txBody>
                    <a:bodyPr/>
                    <a:lstStyle/>
                    <a:p>
                      <a:pPr algn="ctr"/>
                      <a:r>
                        <a:rPr lang="en-US" sz="1400" b="1" kern="1200" smtClean="0">
                          <a:solidFill>
                            <a:schemeClr val="tx1"/>
                          </a:solidFill>
                          <a:latin typeface="Times New Roman" panose="02020603050405020304" pitchFamily="18" charset="0"/>
                          <a:ea typeface="+mn-ea"/>
                          <a:cs typeface="Times New Roman" panose="02020603050405020304" pitchFamily="18" charset="0"/>
                        </a:rPr>
                        <a:t>Điểm</a:t>
                      </a:r>
                      <a:endParaRPr lang="en-US" sz="1400" b="1"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kern="1200" smtClean="0">
                          <a:solidFill>
                            <a:schemeClr val="tx1"/>
                          </a:solidFill>
                          <a:latin typeface="Times New Roman" panose="02020603050405020304" pitchFamily="18" charset="0"/>
                          <a:ea typeface="+mn-ea"/>
                          <a:cs typeface="Times New Roman" panose="02020603050405020304" pitchFamily="18" charset="0"/>
                        </a:rPr>
                        <a:t>Tọa độ Robot 1</a:t>
                      </a:r>
                      <a:endParaRPr lang="en-US" sz="1400" b="1"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kern="1200" smtClean="0">
                          <a:solidFill>
                            <a:schemeClr val="tx1"/>
                          </a:solidFill>
                          <a:latin typeface="Times New Roman" panose="02020603050405020304" pitchFamily="18" charset="0"/>
                          <a:ea typeface="+mn-ea"/>
                          <a:cs typeface="Times New Roman" panose="02020603050405020304" pitchFamily="18" charset="0"/>
                        </a:rPr>
                        <a:t>Tọa độ Robot 2</a:t>
                      </a:r>
                      <a:endParaRPr lang="en-US" sz="1400" b="1"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607228">
                <a:tc>
                  <a:txBody>
                    <a:bodyPr/>
                    <a:lstStyle/>
                    <a:p>
                      <a:pPr algn="ctr"/>
                      <a:r>
                        <a:rPr lang="vi-VN" sz="1400" smtClean="0">
                          <a:latin typeface="Times New Roman" panose="02020603050405020304" pitchFamily="18" charset="0"/>
                          <a:cs typeface="Times New Roman" panose="02020603050405020304" pitchFamily="18" charset="0"/>
                        </a:rPr>
                        <a:t>1 (An toàn)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156.18</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0.02</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07228">
                <a:tc>
                  <a:txBody>
                    <a:bodyPr/>
                    <a:lstStyle/>
                    <a:p>
                      <a:pPr algn="ctr"/>
                      <a:r>
                        <a:rPr lang="vi-VN" sz="1400" smtClean="0">
                          <a:latin typeface="Times New Roman" panose="02020603050405020304" pitchFamily="18" charset="0"/>
                          <a:cs typeface="Times New Roman" panose="02020603050405020304" pitchFamily="18" charset="0"/>
                        </a:rPr>
                        <a:t>2 ( Chờ</a:t>
                      </a:r>
                      <a:r>
                        <a:rPr lang="vi-VN" sz="1400" baseline="0" smtClean="0">
                          <a:latin typeface="Times New Roman" panose="02020603050405020304" pitchFamily="18" charset="0"/>
                          <a:cs typeface="Times New Roman" panose="02020603050405020304" pitchFamily="18" charset="0"/>
                        </a:rPr>
                        <a:t> hàn)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28.16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29.66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07228">
                <a:tc>
                  <a:txBody>
                    <a:bodyPr/>
                    <a:lstStyle/>
                    <a:p>
                      <a:pPr algn="ctr"/>
                      <a:r>
                        <a:rPr lang="vi-VN" sz="1400" smtClean="0">
                          <a:latin typeface="Times New Roman" panose="02020603050405020304" pitchFamily="18" charset="0"/>
                          <a:cs typeface="Times New Roman" panose="02020603050405020304" pitchFamily="18" charset="0"/>
                        </a:rPr>
                        <a:t>3</a:t>
                      </a:r>
                      <a:r>
                        <a:rPr lang="vi-VN" sz="1400" baseline="0" smtClean="0">
                          <a:latin typeface="Times New Roman" panose="02020603050405020304" pitchFamily="18" charset="0"/>
                          <a:cs typeface="Times New Roman" panose="02020603050405020304" pitchFamily="18" charset="0"/>
                        </a:rPr>
                        <a:t> (Chờ hàn và Feed thiếc)</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28.5</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29.66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607228">
                <a:tc>
                  <a:txBody>
                    <a:bodyPr/>
                    <a:lstStyle/>
                    <a:p>
                      <a:pPr algn="ctr"/>
                      <a:r>
                        <a:rPr lang="en-US" sz="1400" smtClean="0">
                          <a:latin typeface="Times New Roman" panose="02020603050405020304" pitchFamily="18" charset="0"/>
                          <a:cs typeface="Times New Roman" panose="02020603050405020304" pitchFamily="18" charset="0"/>
                        </a:rPr>
                        <a:t>4</a:t>
                      </a:r>
                      <a:r>
                        <a:rPr lang="vi-VN" sz="1400" smtClean="0">
                          <a:latin typeface="Times New Roman" panose="02020603050405020304" pitchFamily="18" charset="0"/>
                          <a:cs typeface="Times New Roman" panose="02020603050405020304" pitchFamily="18" charset="0"/>
                        </a:rPr>
                        <a:t> ( Hàn)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28.98</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73.4</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5" name="TextBox 44"/>
          <p:cNvSpPr txBox="1"/>
          <p:nvPr/>
        </p:nvSpPr>
        <p:spPr>
          <a:xfrm>
            <a:off x="3266820" y="4169595"/>
            <a:ext cx="3937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1</a:t>
            </a:r>
            <a:endParaRPr lang="en-US" b="1">
              <a:solidFill>
                <a:srgbClr val="FF0000"/>
              </a:solidFill>
              <a:latin typeface="Times New Roman" pitchFamily="18" charset="0"/>
              <a:cs typeface="Times New Roman" pitchFamily="18" charset="0"/>
            </a:endParaRPr>
          </a:p>
        </p:txBody>
      </p:sp>
      <p:sp>
        <p:nvSpPr>
          <p:cNvPr id="46" name="TextBox 45"/>
          <p:cNvSpPr txBox="1"/>
          <p:nvPr/>
        </p:nvSpPr>
        <p:spPr>
          <a:xfrm>
            <a:off x="4181220" y="3077395"/>
            <a:ext cx="4445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2</a:t>
            </a:r>
            <a:endParaRPr lang="en-US" b="1">
              <a:solidFill>
                <a:srgbClr val="FF0000"/>
              </a:solidFill>
              <a:latin typeface="Times New Roman" pitchFamily="18" charset="0"/>
              <a:cs typeface="Times New Roman" pitchFamily="18" charset="0"/>
            </a:endParaRPr>
          </a:p>
        </p:txBody>
      </p:sp>
      <p:sp>
        <p:nvSpPr>
          <p:cNvPr id="47" name="TextBox 46"/>
          <p:cNvSpPr txBox="1"/>
          <p:nvPr/>
        </p:nvSpPr>
        <p:spPr>
          <a:xfrm>
            <a:off x="4511420" y="3636195"/>
            <a:ext cx="3937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3</a:t>
            </a:r>
            <a:endParaRPr lang="en-US" b="1">
              <a:solidFill>
                <a:srgbClr val="FF0000"/>
              </a:solidFill>
              <a:latin typeface="Times New Roman" pitchFamily="18" charset="0"/>
              <a:cs typeface="Times New Roman" pitchFamily="18" charset="0"/>
            </a:endParaRPr>
          </a:p>
        </p:txBody>
      </p:sp>
      <p:sp>
        <p:nvSpPr>
          <p:cNvPr id="48" name="TextBox 47"/>
          <p:cNvSpPr txBox="1"/>
          <p:nvPr/>
        </p:nvSpPr>
        <p:spPr>
          <a:xfrm>
            <a:off x="4828920" y="4233095"/>
            <a:ext cx="3937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4</a:t>
            </a:r>
            <a:endParaRPr lang="en-US" b="1">
              <a:solidFill>
                <a:srgbClr val="FF0000"/>
              </a:solidFill>
              <a:latin typeface="Times New Roman" pitchFamily="18" charset="0"/>
              <a:cs typeface="Times New Roman" pitchFamily="18" charset="0"/>
            </a:endParaRPr>
          </a:p>
        </p:txBody>
      </p:sp>
      <p:cxnSp>
        <p:nvCxnSpPr>
          <p:cNvPr id="50" name="Straight Arrow Connector 49"/>
          <p:cNvCxnSpPr>
            <a:stCxn id="45" idx="0"/>
            <a:endCxn id="46" idx="1"/>
          </p:cNvCxnSpPr>
          <p:nvPr/>
        </p:nvCxnSpPr>
        <p:spPr>
          <a:xfrm flipV="1">
            <a:off x="3463670" y="3262061"/>
            <a:ext cx="717550" cy="9075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2"/>
          </p:cNvCxnSpPr>
          <p:nvPr/>
        </p:nvCxnSpPr>
        <p:spPr>
          <a:xfrm>
            <a:off x="4403470" y="3446727"/>
            <a:ext cx="184150" cy="2656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708270" y="3877495"/>
            <a:ext cx="209550" cy="4381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5" idx="3"/>
          </p:cNvCxnSpPr>
          <p:nvPr/>
        </p:nvCxnSpPr>
        <p:spPr>
          <a:xfrm flipH="1" flipV="1">
            <a:off x="3660520" y="4354261"/>
            <a:ext cx="1149350" cy="82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42970" y="5449320"/>
            <a:ext cx="426720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Hình ảnh: Sơ đồ điểm hàn 1</a:t>
            </a:r>
            <a:endParaRPr lang="en-US" sz="1400">
              <a:latin typeface="Times New Roman" panose="02020603050405020304" pitchFamily="18" charset="0"/>
              <a:cs typeface="Times New Roman" panose="02020603050405020304" pitchFamily="18" charset="0"/>
            </a:endParaRPr>
          </a:p>
        </p:txBody>
      </p:sp>
      <p:sp>
        <p:nvSpPr>
          <p:cNvPr id="40" name="TextBox 39"/>
          <p:cNvSpPr txBox="1"/>
          <p:nvPr/>
        </p:nvSpPr>
        <p:spPr>
          <a:xfrm>
            <a:off x="477864" y="5398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5: TÀI LIỆU THAM KHẢO</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xmlns="" val="809178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4911AB-5649-4F7C-A9D6-15EBCBB07F93}" type="slidenum">
              <a:rPr lang="vi-VN" smtClean="0"/>
              <a:pPr/>
              <a:t>29</a:t>
            </a:fld>
            <a:endParaRPr lang="vi-VN"/>
          </a:p>
        </p:txBody>
      </p:sp>
      <p:grpSp>
        <p:nvGrpSpPr>
          <p:cNvPr id="53" name="Group 52"/>
          <p:cNvGrpSpPr/>
          <p:nvPr/>
        </p:nvGrpSpPr>
        <p:grpSpPr>
          <a:xfrm>
            <a:off x="2502079" y="1427163"/>
            <a:ext cx="2692400" cy="4021137"/>
            <a:chOff x="4051300" y="1033463"/>
            <a:chExt cx="2692400" cy="4021137"/>
          </a:xfrm>
        </p:grpSpPr>
        <p:pic>
          <p:nvPicPr>
            <p:cNvPr id="34" name="Picture 33" descr="Soldering 1.1.JPG"/>
            <p:cNvPicPr>
              <a:picLocks noChangeAspect="1"/>
            </p:cNvPicPr>
            <p:nvPr/>
          </p:nvPicPr>
          <p:blipFill>
            <a:blip r:embed="rId2" cstate="print"/>
            <a:stretch>
              <a:fillRect/>
            </a:stretch>
          </p:blipFill>
          <p:spPr>
            <a:xfrm>
              <a:off x="4051300" y="1033463"/>
              <a:ext cx="2692400" cy="3729037"/>
            </a:xfrm>
            <a:prstGeom prst="rect">
              <a:avLst/>
            </a:prstGeom>
          </p:spPr>
        </p:pic>
        <p:cxnSp>
          <p:nvCxnSpPr>
            <p:cNvPr id="35" name="Straight Connector 34"/>
            <p:cNvCxnSpPr/>
            <p:nvPr/>
          </p:nvCxnSpPr>
          <p:spPr>
            <a:xfrm>
              <a:off x="4255753" y="1815205"/>
              <a:ext cx="2312363" cy="3235506"/>
            </a:xfrm>
            <a:prstGeom prst="line">
              <a:avLst/>
            </a:prstGeom>
            <a:ln w="38100">
              <a:solidFill>
                <a:srgbClr val="CA0C2C"/>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75300" y="1041400"/>
              <a:ext cx="25400" cy="4013200"/>
            </a:xfrm>
            <a:prstGeom prst="line">
              <a:avLst/>
            </a:prstGeom>
            <a:ln w="38100">
              <a:solidFill>
                <a:srgbClr val="CA0C2C"/>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697480" y="3423920"/>
            <a:ext cx="4445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2</a:t>
            </a:r>
            <a:endParaRPr lang="en-US" b="1">
              <a:solidFill>
                <a:srgbClr val="FF0000"/>
              </a:solidFill>
              <a:latin typeface="Times New Roman" pitchFamily="18" charset="0"/>
              <a:cs typeface="Times New Roman" pitchFamily="18" charset="0"/>
            </a:endParaRPr>
          </a:p>
        </p:txBody>
      </p:sp>
      <p:sp>
        <p:nvSpPr>
          <p:cNvPr id="55" name="TextBox 54"/>
          <p:cNvSpPr txBox="1"/>
          <p:nvPr/>
        </p:nvSpPr>
        <p:spPr>
          <a:xfrm>
            <a:off x="4450080" y="5549900"/>
            <a:ext cx="4445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4</a:t>
            </a:r>
            <a:endParaRPr lang="en-US" b="1">
              <a:solidFill>
                <a:srgbClr val="FF0000"/>
              </a:solidFill>
              <a:latin typeface="Times New Roman" pitchFamily="18" charset="0"/>
              <a:cs typeface="Times New Roman" pitchFamily="18" charset="0"/>
            </a:endParaRPr>
          </a:p>
        </p:txBody>
      </p:sp>
      <p:sp>
        <p:nvSpPr>
          <p:cNvPr id="57" name="TextBox 56"/>
          <p:cNvSpPr txBox="1"/>
          <p:nvPr/>
        </p:nvSpPr>
        <p:spPr>
          <a:xfrm>
            <a:off x="4635500" y="3606800"/>
            <a:ext cx="4445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1</a:t>
            </a:r>
            <a:endParaRPr lang="en-US" b="1">
              <a:solidFill>
                <a:srgbClr val="FF0000"/>
              </a:solidFill>
              <a:latin typeface="Times New Roman" pitchFamily="18" charset="0"/>
              <a:cs typeface="Times New Roman" pitchFamily="18" charset="0"/>
            </a:endParaRPr>
          </a:p>
        </p:txBody>
      </p:sp>
      <p:sp>
        <p:nvSpPr>
          <p:cNvPr id="58" name="TextBox 57"/>
          <p:cNvSpPr txBox="1"/>
          <p:nvPr/>
        </p:nvSpPr>
        <p:spPr>
          <a:xfrm>
            <a:off x="3307080" y="4254500"/>
            <a:ext cx="4445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3</a:t>
            </a:r>
            <a:endParaRPr lang="en-US" b="1">
              <a:solidFill>
                <a:srgbClr val="FF0000"/>
              </a:solidFill>
              <a:latin typeface="Times New Roman" pitchFamily="18" charset="0"/>
              <a:cs typeface="Times New Roman" pitchFamily="18" charset="0"/>
            </a:endParaRPr>
          </a:p>
        </p:txBody>
      </p:sp>
      <p:cxnSp>
        <p:nvCxnSpPr>
          <p:cNvPr id="60" name="Straight Arrow Connector 59"/>
          <p:cNvCxnSpPr>
            <a:stCxn id="57" idx="1"/>
            <a:endCxn id="54" idx="3"/>
          </p:cNvCxnSpPr>
          <p:nvPr/>
        </p:nvCxnSpPr>
        <p:spPr>
          <a:xfrm flipH="1" flipV="1">
            <a:off x="3141980" y="3608586"/>
            <a:ext cx="1493520" cy="1828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2"/>
            <a:endCxn id="58" idx="1"/>
          </p:cNvCxnSpPr>
          <p:nvPr/>
        </p:nvCxnSpPr>
        <p:spPr>
          <a:xfrm>
            <a:off x="2919730" y="3793252"/>
            <a:ext cx="387350" cy="64591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606800" y="4699000"/>
            <a:ext cx="914400" cy="914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4782820" y="4118271"/>
            <a:ext cx="5080" cy="144432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13940" y="8952467"/>
            <a:ext cx="3378200"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Hình ảnh: Sơ đồ cụm hàn 2</a:t>
            </a:r>
            <a:endParaRPr lang="en-US" sz="1400">
              <a:latin typeface="Times New Roman" panose="02020603050405020304" pitchFamily="18" charset="0"/>
              <a:cs typeface="Times New Roman" panose="02020603050405020304" pitchFamily="18" charset="0"/>
            </a:endParaRPr>
          </a:p>
        </p:txBody>
      </p:sp>
      <p:sp>
        <p:nvSpPr>
          <p:cNvPr id="73" name="Rectangle 72"/>
          <p:cNvSpPr/>
          <p:nvPr/>
        </p:nvSpPr>
        <p:spPr>
          <a:xfrm>
            <a:off x="1897292" y="1351989"/>
            <a:ext cx="987343" cy="80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4</a:t>
            </a:r>
            <a:r>
              <a:rPr lang="vi-VN" sz="1400" smtClean="0">
                <a:solidFill>
                  <a:schemeClr val="tx1"/>
                </a:solidFill>
                <a:latin typeface="Times New Roman" panose="02020603050405020304" pitchFamily="18" charset="0"/>
                <a:cs typeface="Times New Roman" panose="02020603050405020304" pitchFamily="18" charset="0"/>
              </a:rPr>
              <a:t> (chéo)</a:t>
            </a:r>
            <a:endParaRPr lang="en-US" sz="1400" smtClean="0">
              <a:solidFill>
                <a:schemeClr val="tx1"/>
              </a:solidFill>
              <a:latin typeface="Times New Roman" panose="02020603050405020304" pitchFamily="18" charset="0"/>
              <a:cs typeface="Times New Roman" panose="02020603050405020304" pitchFamily="18" charset="0"/>
            </a:endParaRPr>
          </a:p>
        </p:txBody>
      </p:sp>
      <p:sp>
        <p:nvSpPr>
          <p:cNvPr id="74" name="Rectangle 73"/>
          <p:cNvSpPr/>
          <p:nvPr/>
        </p:nvSpPr>
        <p:spPr>
          <a:xfrm>
            <a:off x="4382414" y="1274674"/>
            <a:ext cx="849985" cy="4935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3- thẳng</a:t>
            </a:r>
          </a:p>
        </p:txBody>
      </p:sp>
      <p:graphicFrame>
        <p:nvGraphicFramePr>
          <p:cNvPr id="52" name="Table 51"/>
          <p:cNvGraphicFramePr>
            <a:graphicFrameLocks noGrp="1"/>
          </p:cNvGraphicFramePr>
          <p:nvPr>
            <p:extLst>
              <p:ext uri="{D42A27DB-BD31-4B8C-83A1-F6EECF244321}">
                <p14:modId xmlns:p14="http://schemas.microsoft.com/office/powerpoint/2010/main" xmlns="" val="215551743"/>
              </p:ext>
            </p:extLst>
          </p:nvPr>
        </p:nvGraphicFramePr>
        <p:xfrm>
          <a:off x="800100" y="5911334"/>
          <a:ext cx="5144415" cy="2839478"/>
        </p:xfrm>
        <a:graphic>
          <a:graphicData uri="http://schemas.openxmlformats.org/drawingml/2006/table">
            <a:tbl>
              <a:tblPr firstRow="1" bandRow="1">
                <a:tableStyleId>{5C22544A-7EE6-4342-B048-85BDC9FD1C3A}</a:tableStyleId>
              </a:tblPr>
              <a:tblGrid>
                <a:gridCol w="1714805">
                  <a:extLst>
                    <a:ext uri="{9D8B030D-6E8A-4147-A177-3AD203B41FA5}">
                      <a16:colId xmlns="" xmlns:a16="http://schemas.microsoft.com/office/drawing/2014/main" val="20000"/>
                    </a:ext>
                  </a:extLst>
                </a:gridCol>
                <a:gridCol w="1714805">
                  <a:extLst>
                    <a:ext uri="{9D8B030D-6E8A-4147-A177-3AD203B41FA5}">
                      <a16:colId xmlns="" xmlns:a16="http://schemas.microsoft.com/office/drawing/2014/main" val="20001"/>
                    </a:ext>
                  </a:extLst>
                </a:gridCol>
                <a:gridCol w="1714805">
                  <a:extLst>
                    <a:ext uri="{9D8B030D-6E8A-4147-A177-3AD203B41FA5}">
                      <a16:colId xmlns="" xmlns:a16="http://schemas.microsoft.com/office/drawing/2014/main" val="20002"/>
                    </a:ext>
                  </a:extLst>
                </a:gridCol>
              </a:tblGrid>
              <a:tr h="591066">
                <a:tc>
                  <a:txBody>
                    <a:bodyPr/>
                    <a:lstStyle/>
                    <a:p>
                      <a:pPr algn="ctr"/>
                      <a:r>
                        <a:rPr lang="en-US" sz="1400" smtClean="0">
                          <a:solidFill>
                            <a:schemeClr val="tx1"/>
                          </a:solidFill>
                          <a:latin typeface="Times New Roman" panose="02020603050405020304" pitchFamily="18" charset="0"/>
                          <a:cs typeface="Times New Roman" panose="02020603050405020304" pitchFamily="18" charset="0"/>
                        </a:rPr>
                        <a:t>Điểm</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solidFill>
                            <a:schemeClr val="tx1"/>
                          </a:solidFill>
                          <a:latin typeface="Times New Roman" panose="02020603050405020304" pitchFamily="18" charset="0"/>
                          <a:cs typeface="Times New Roman" panose="02020603050405020304" pitchFamily="18" charset="0"/>
                        </a:rPr>
                        <a:t>Tọa</a:t>
                      </a:r>
                      <a:r>
                        <a:rPr lang="en-US" sz="1400" baseline="0" smtClean="0">
                          <a:solidFill>
                            <a:schemeClr val="tx1"/>
                          </a:solidFill>
                          <a:latin typeface="Times New Roman" panose="02020603050405020304" pitchFamily="18" charset="0"/>
                          <a:cs typeface="Times New Roman" panose="02020603050405020304" pitchFamily="18" charset="0"/>
                        </a:rPr>
                        <a:t> độ Robot 3</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solidFill>
                            <a:schemeClr val="tx1"/>
                          </a:solidFill>
                          <a:latin typeface="Times New Roman" panose="02020603050405020304" pitchFamily="18" charset="0"/>
                          <a:cs typeface="Times New Roman" panose="02020603050405020304" pitchFamily="18" charset="0"/>
                        </a:rPr>
                        <a:t>Tọa</a:t>
                      </a:r>
                      <a:r>
                        <a:rPr lang="en-US" sz="1400" baseline="0" smtClean="0">
                          <a:solidFill>
                            <a:schemeClr val="tx1"/>
                          </a:solidFill>
                          <a:latin typeface="Times New Roman" panose="02020603050405020304" pitchFamily="18" charset="0"/>
                          <a:cs typeface="Times New Roman" panose="02020603050405020304" pitchFamily="18" charset="0"/>
                        </a:rPr>
                        <a:t> độ Robot 4</a:t>
                      </a:r>
                      <a:endParaRPr 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531398">
                <a:tc>
                  <a:txBody>
                    <a:bodyPr/>
                    <a:lstStyle/>
                    <a:p>
                      <a:pPr algn="ctr"/>
                      <a:r>
                        <a:rPr lang="vi-VN" sz="1400" smtClean="0">
                          <a:latin typeface="Times New Roman" panose="02020603050405020304" pitchFamily="18" charset="0"/>
                          <a:cs typeface="Times New Roman" panose="02020603050405020304" pitchFamily="18" charset="0"/>
                        </a:rPr>
                        <a:t>1( An toàn)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200</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0</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531398">
                <a:tc>
                  <a:txBody>
                    <a:bodyPr/>
                    <a:lstStyle/>
                    <a:p>
                      <a:pPr algn="ctr"/>
                      <a:r>
                        <a:rPr lang="vi-VN" sz="1400" smtClean="0">
                          <a:latin typeface="Times New Roman" panose="02020603050405020304" pitchFamily="18" charset="0"/>
                          <a:cs typeface="Times New Roman" panose="02020603050405020304" pitchFamily="18" charset="0"/>
                        </a:rPr>
                        <a:t>2 ( Chờ</a:t>
                      </a:r>
                      <a:r>
                        <a:rPr lang="vi-VN" sz="1400" baseline="0" smtClean="0">
                          <a:latin typeface="Times New Roman" panose="02020603050405020304" pitchFamily="18" charset="0"/>
                          <a:cs typeface="Times New Roman" panose="02020603050405020304" pitchFamily="18" charset="0"/>
                        </a:rPr>
                        <a:t> hàn)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21.32</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0</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54218">
                <a:tc>
                  <a:txBody>
                    <a:bodyPr/>
                    <a:lstStyle/>
                    <a:p>
                      <a:pPr algn="ctr"/>
                      <a:r>
                        <a:rPr lang="vi-VN" sz="1400" smtClean="0">
                          <a:latin typeface="Times New Roman" panose="02020603050405020304" pitchFamily="18" charset="0"/>
                          <a:cs typeface="Times New Roman" panose="02020603050405020304" pitchFamily="18" charset="0"/>
                        </a:rPr>
                        <a:t>3 (Chờ</a:t>
                      </a:r>
                      <a:r>
                        <a:rPr lang="vi-VN" sz="1400" baseline="0" smtClean="0">
                          <a:latin typeface="Times New Roman" panose="02020603050405020304" pitchFamily="18" charset="0"/>
                          <a:cs typeface="Times New Roman" panose="02020603050405020304" pitchFamily="18" charset="0"/>
                        </a:rPr>
                        <a:t> hàn và Feed thiếc)</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21.08</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57.94</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531398">
                <a:tc>
                  <a:txBody>
                    <a:bodyPr/>
                    <a:lstStyle/>
                    <a:p>
                      <a:pPr algn="ctr"/>
                      <a:r>
                        <a:rPr lang="en-US" sz="1400" smtClean="0">
                          <a:latin typeface="Times New Roman" panose="02020603050405020304" pitchFamily="18" charset="0"/>
                          <a:cs typeface="Times New Roman" panose="02020603050405020304" pitchFamily="18" charset="0"/>
                        </a:rPr>
                        <a:t>4</a:t>
                      </a:r>
                      <a:r>
                        <a:rPr lang="vi-VN" sz="1400" smtClean="0">
                          <a:latin typeface="Times New Roman" panose="02020603050405020304" pitchFamily="18" charset="0"/>
                          <a:cs typeface="Times New Roman" panose="02020603050405020304" pitchFamily="18" charset="0"/>
                        </a:rPr>
                        <a:t> (Hàn)</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20.68</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smtClean="0">
                          <a:latin typeface="Times New Roman" panose="02020603050405020304" pitchFamily="18" charset="0"/>
                          <a:cs typeface="Times New Roman" panose="02020603050405020304" pitchFamily="18" charset="0"/>
                        </a:rPr>
                        <a:t>65.66</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22" name="TextBox 21"/>
          <p:cNvSpPr txBox="1"/>
          <p:nvPr/>
        </p:nvSpPr>
        <p:spPr>
          <a:xfrm>
            <a:off x="477864" y="5398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5: TÀI LIỆU THAM KHẢO</a:t>
            </a:r>
            <a:endParaRPr lang="en-US" sz="2000" b="1">
              <a:latin typeface="Times New Roman" pitchFamily="18" charset="0"/>
              <a:cs typeface="Times New Roman" pitchFamily="18" charset="0"/>
            </a:endParaRPr>
          </a:p>
        </p:txBody>
      </p:sp>
      <p:sp>
        <p:nvSpPr>
          <p:cNvPr id="19" name="TextBox 18"/>
          <p:cNvSpPr txBox="1"/>
          <p:nvPr/>
        </p:nvSpPr>
        <p:spPr>
          <a:xfrm>
            <a:off x="429533" y="1107883"/>
            <a:ext cx="4910203" cy="369332"/>
          </a:xfrm>
          <a:prstGeom prst="rect">
            <a:avLst/>
          </a:prstGeom>
          <a:noFill/>
        </p:spPr>
        <p:txBody>
          <a:bodyPr wrap="square" rtlCol="0">
            <a:spAutoFit/>
          </a:bodyPr>
          <a:lstStyle/>
          <a:p>
            <a:r>
              <a:rPr lang="en-US" b="1" u="sng" smtClean="0">
                <a:latin typeface="Times New Roman" pitchFamily="18" charset="0"/>
                <a:cs typeface="Times New Roman" pitchFamily="18" charset="0"/>
              </a:rPr>
              <a:t>III</a:t>
            </a:r>
            <a:r>
              <a:rPr lang="vi-VN" b="1" u="sng" smtClean="0">
                <a:latin typeface="Times New Roman" pitchFamily="18" charset="0"/>
                <a:cs typeface="Times New Roman" pitchFamily="18" charset="0"/>
              </a:rPr>
              <a:t>. Sơ đồ điểm </a:t>
            </a:r>
            <a:r>
              <a:rPr lang="en-US" b="1" u="sng" smtClean="0">
                <a:latin typeface="Times New Roman" pitchFamily="18" charset="0"/>
                <a:cs typeface="Times New Roman" pitchFamily="18" charset="0"/>
              </a:rPr>
              <a:t>hàn 2</a:t>
            </a:r>
            <a:endParaRPr lang="en-US" b="1" u="sng">
              <a:latin typeface="Times New Roman" pitchFamily="18" charset="0"/>
              <a:cs typeface="Times New Roman" pitchFamily="18" charset="0"/>
            </a:endParaRPr>
          </a:p>
        </p:txBody>
      </p:sp>
    </p:spTree>
    <p:extLst>
      <p:ext uri="{BB962C8B-B14F-4D97-AF65-F5344CB8AC3E}">
        <p14:creationId xmlns:p14="http://schemas.microsoft.com/office/powerpoint/2010/main" xmlns="" val="809178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C4911AB-5649-4F7C-A9D6-15EBCBB07F93}" type="slidenum">
              <a:rPr lang="vi-VN" smtClean="0">
                <a:latin typeface="Times New Roman" pitchFamily="18" charset="0"/>
                <a:cs typeface="Times New Roman" pitchFamily="18" charset="0"/>
              </a:rPr>
              <a:pPr/>
              <a:t>3</a:t>
            </a:fld>
            <a:endParaRPr lang="vi-VN">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571468207"/>
              </p:ext>
            </p:extLst>
          </p:nvPr>
        </p:nvGraphicFramePr>
        <p:xfrm>
          <a:off x="635000" y="914408"/>
          <a:ext cx="5892800" cy="7861285"/>
        </p:xfrm>
        <a:graphic>
          <a:graphicData uri="http://schemas.openxmlformats.org/drawingml/2006/table">
            <a:tbl>
              <a:tblPr firstRow="1" bandRow="1">
                <a:tableStyleId>{2D5ABB26-0587-4C30-8999-92F81FD0307C}</a:tableStyleId>
              </a:tblPr>
              <a:tblGrid>
                <a:gridCol w="4483388">
                  <a:extLst>
                    <a:ext uri="{9D8B030D-6E8A-4147-A177-3AD203B41FA5}">
                      <a16:colId xmlns="" xmlns:a16="http://schemas.microsoft.com/office/drawing/2014/main" val="2062906950"/>
                    </a:ext>
                  </a:extLst>
                </a:gridCol>
                <a:gridCol w="1409412">
                  <a:extLst>
                    <a:ext uri="{9D8B030D-6E8A-4147-A177-3AD203B41FA5}">
                      <a16:colId xmlns="" xmlns:a16="http://schemas.microsoft.com/office/drawing/2014/main" val="3077054327"/>
                    </a:ext>
                  </a:extLst>
                </a:gridCol>
              </a:tblGrid>
              <a:tr h="341795">
                <a:tc>
                  <a:txBody>
                    <a:bodyPr/>
                    <a:lstStyle/>
                    <a:p>
                      <a:pPr algn="l"/>
                      <a:r>
                        <a:rPr lang="vi-VN" sz="1400" b="1" u="sng" smtClean="0">
                          <a:latin typeface="Times New Roman" pitchFamily="18" charset="0"/>
                          <a:cs typeface="Times New Roman" pitchFamily="18" charset="0"/>
                        </a:rPr>
                        <a:t>Chương</a:t>
                      </a:r>
                      <a:r>
                        <a:rPr lang="vi-VN" sz="1400" b="1" u="sng" baseline="0" smtClean="0">
                          <a:latin typeface="Times New Roman" pitchFamily="18" charset="0"/>
                          <a:cs typeface="Times New Roman" pitchFamily="18" charset="0"/>
                        </a:rPr>
                        <a:t> 2: Vận hành cơ bản</a:t>
                      </a:r>
                      <a:endParaRPr lang="en-US" sz="1400" b="1" u="sng">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31742928"/>
                  </a:ext>
                </a:extLst>
              </a:tr>
              <a:tr h="341795">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I. Lắp</a:t>
                      </a:r>
                      <a:r>
                        <a:rPr lang="vi-VN" sz="1400" baseline="0" smtClean="0">
                          <a:latin typeface="Times New Roman" pitchFamily="18" charset="0"/>
                          <a:cs typeface="Times New Roman" pitchFamily="18" charset="0"/>
                        </a:rPr>
                        <a:t> đặt máy</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333609531"/>
                  </a:ext>
                </a:extLst>
              </a:tr>
              <a:tr h="341795">
                <a:tc>
                  <a:txBody>
                    <a:bodyPr/>
                    <a:lstStyle/>
                    <a:p>
                      <a:pPr algn="l"/>
                      <a:r>
                        <a:rPr lang="en-US" sz="1400" smtClean="0">
                          <a:latin typeface="Times New Roman" pitchFamily="18" charset="0"/>
                          <a:cs typeface="Times New Roman" pitchFamily="18" charset="0"/>
                        </a:rPr>
                        <a:t>  </a:t>
                      </a:r>
                      <a:r>
                        <a:rPr lang="vi-VN" sz="1400" smtClean="0">
                          <a:latin typeface="Times New Roman" pitchFamily="18" charset="0"/>
                          <a:cs typeface="Times New Roman" pitchFamily="18" charset="0"/>
                        </a:rPr>
                        <a:t>II.</a:t>
                      </a:r>
                      <a:r>
                        <a:rPr lang="vi-VN" sz="1400" baseline="0" smtClean="0">
                          <a:latin typeface="Times New Roman" pitchFamily="18" charset="0"/>
                          <a:cs typeface="Times New Roman" pitchFamily="18" charset="0"/>
                        </a:rPr>
                        <a:t> Vận hành máy</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14</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43985404"/>
                  </a:ext>
                </a:extLst>
              </a:tr>
              <a:tr h="341795">
                <a:tc>
                  <a:txBody>
                    <a:bodyPr/>
                    <a:lstStyle/>
                    <a:p>
                      <a:pPr algn="l"/>
                      <a:r>
                        <a:rPr lang="vi-VN" sz="1400" b="1" u="sng" smtClean="0">
                          <a:latin typeface="Times New Roman" pitchFamily="18" charset="0"/>
                          <a:cs typeface="Times New Roman" pitchFamily="18" charset="0"/>
                        </a:rPr>
                        <a:t>Chương</a:t>
                      </a:r>
                      <a:r>
                        <a:rPr lang="vi-VN" sz="1400" b="1" u="sng" baseline="0" smtClean="0">
                          <a:latin typeface="Times New Roman" pitchFamily="18" charset="0"/>
                          <a:cs typeface="Times New Roman" pitchFamily="18" charset="0"/>
                        </a:rPr>
                        <a:t> 3:</a:t>
                      </a:r>
                      <a:r>
                        <a:rPr lang="en-US" sz="1400" b="1" u="sng" baseline="0" smtClean="0">
                          <a:latin typeface="Times New Roman" pitchFamily="18" charset="0"/>
                          <a:cs typeface="Times New Roman" pitchFamily="18" charset="0"/>
                        </a:rPr>
                        <a:t> Bảo dưỡng và sửa chữa</a:t>
                      </a:r>
                      <a:endParaRPr lang="en-US" sz="1400" b="1" u="sng">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78748310"/>
                  </a:ext>
                </a:extLst>
              </a:tr>
              <a:tr h="341795">
                <a:tc>
                  <a:txBody>
                    <a:bodyPr/>
                    <a:lstStyle/>
                    <a:p>
                      <a:pPr algn="l"/>
                      <a:r>
                        <a:rPr lang="en-US" sz="1400" b="0" u="none" smtClean="0">
                          <a:latin typeface="Times New Roman" pitchFamily="18" charset="0"/>
                          <a:cs typeface="Times New Roman" pitchFamily="18" charset="0"/>
                        </a:rPr>
                        <a:t>  I.</a:t>
                      </a:r>
                      <a:r>
                        <a:rPr lang="en-US" sz="1400" b="0" u="none" baseline="0" smtClean="0">
                          <a:latin typeface="Times New Roman" pitchFamily="18" charset="0"/>
                          <a:cs typeface="Times New Roman" pitchFamily="18" charset="0"/>
                        </a:rPr>
                        <a:t> Mốt số lưu ý trước khi bảo dưỡng máy</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335991624"/>
                  </a:ext>
                </a:extLst>
              </a:tr>
              <a:tr h="341795">
                <a:tc>
                  <a:txBody>
                    <a:bodyPr/>
                    <a:lstStyle/>
                    <a:p>
                      <a:pPr algn="l"/>
                      <a:r>
                        <a:rPr lang="en-US" sz="1400" b="0" u="none" smtClean="0">
                          <a:latin typeface="Times New Roman" pitchFamily="18" charset="0"/>
                          <a:cs typeface="Times New Roman" pitchFamily="18" charset="0"/>
                        </a:rPr>
                        <a:t>  II. Bảo</a:t>
                      </a:r>
                      <a:r>
                        <a:rPr lang="en-US" sz="1400" b="0" u="none" baseline="0" smtClean="0">
                          <a:latin typeface="Times New Roman" pitchFamily="18" charset="0"/>
                          <a:cs typeface="Times New Roman" pitchFamily="18" charset="0"/>
                        </a:rPr>
                        <a:t> dưỡng và sửa chữa cụm Bush</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8176135"/>
                  </a:ext>
                </a:extLst>
              </a:tr>
              <a:tr h="341795">
                <a:tc>
                  <a:txBody>
                    <a:bodyPr/>
                    <a:lstStyle/>
                    <a:p>
                      <a:pPr algn="l"/>
                      <a:r>
                        <a:rPr lang="en-US" sz="1400" b="0" u="none" smtClean="0">
                          <a:latin typeface="Times New Roman" pitchFamily="18" charset="0"/>
                          <a:cs typeface="Times New Roman" pitchFamily="18" charset="0"/>
                        </a:rPr>
                        <a:t>    1. Kiểm</a:t>
                      </a:r>
                      <a:r>
                        <a:rPr lang="en-US" sz="1400" b="0" u="none" baseline="0" smtClean="0">
                          <a:latin typeface="Times New Roman" pitchFamily="18" charset="0"/>
                          <a:cs typeface="Times New Roman" pitchFamily="18" charset="0"/>
                        </a:rPr>
                        <a:t> tra và bảo dưỡng</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69265827"/>
                  </a:ext>
                </a:extLst>
              </a:tr>
              <a:tr h="341795">
                <a:tc>
                  <a:txBody>
                    <a:bodyPr/>
                    <a:lstStyle/>
                    <a:p>
                      <a:pPr algn="l"/>
                      <a:r>
                        <a:rPr lang="en-US" sz="1400" b="0" u="none" smtClean="0">
                          <a:latin typeface="Times New Roman" pitchFamily="18" charset="0"/>
                          <a:cs typeface="Times New Roman" pitchFamily="18" charset="0"/>
                        </a:rPr>
                        <a:t>    2. Sửa</a:t>
                      </a:r>
                      <a:r>
                        <a:rPr lang="en-US" sz="1400" b="0" u="none" baseline="0" smtClean="0">
                          <a:latin typeface="Times New Roman" pitchFamily="18" charset="0"/>
                          <a:cs typeface="Times New Roman" pitchFamily="18" charset="0"/>
                        </a:rPr>
                        <a:t> chữa một số lỗi cơ bản cụm bush</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31351797"/>
                  </a:ext>
                </a:extLst>
              </a:tr>
              <a:tr h="341795">
                <a:tc>
                  <a:txBody>
                    <a:bodyPr/>
                    <a:lstStyle/>
                    <a:p>
                      <a:pPr algn="l"/>
                      <a:r>
                        <a:rPr lang="en-US" sz="1400" b="0" u="none" smtClean="0">
                          <a:latin typeface="Times New Roman" pitchFamily="18" charset="0"/>
                          <a:cs typeface="Times New Roman" pitchFamily="18" charset="0"/>
                        </a:rPr>
                        <a:t>  III. Bảo</a:t>
                      </a:r>
                      <a:r>
                        <a:rPr lang="en-US" sz="1400" b="0" u="none" baseline="0" smtClean="0">
                          <a:latin typeface="Times New Roman" pitchFamily="18" charset="0"/>
                          <a:cs typeface="Times New Roman" pitchFamily="18" charset="0"/>
                        </a:rPr>
                        <a:t> dưỡng và sửa chữa cụm Spacer</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21</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59089163"/>
                  </a:ext>
                </a:extLst>
              </a:tr>
              <a:tr h="341795">
                <a:tc>
                  <a:txBody>
                    <a:bodyPr/>
                    <a:lstStyle/>
                    <a:p>
                      <a:pPr algn="l"/>
                      <a:r>
                        <a:rPr lang="en-US" sz="1400" b="0" u="none" smtClean="0">
                          <a:latin typeface="Times New Roman" pitchFamily="18" charset="0"/>
                          <a:cs typeface="Times New Roman" pitchFamily="18" charset="0"/>
                        </a:rPr>
                        <a:t>    1.</a:t>
                      </a:r>
                      <a:r>
                        <a:rPr lang="en-US" sz="1400" b="0" u="none" baseline="0" smtClean="0">
                          <a:latin typeface="Times New Roman" pitchFamily="18" charset="0"/>
                          <a:cs typeface="Times New Roman" pitchFamily="18" charset="0"/>
                        </a:rPr>
                        <a:t> Kiểm tra và bảo dưỡng</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21</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81702258"/>
                  </a:ext>
                </a:extLst>
              </a:tr>
              <a:tr h="341795">
                <a:tc>
                  <a:txBody>
                    <a:bodyPr/>
                    <a:lstStyle/>
                    <a:p>
                      <a:pPr algn="l"/>
                      <a:r>
                        <a:rPr lang="en-US" sz="1400" b="0" u="none" smtClean="0">
                          <a:latin typeface="Times New Roman" pitchFamily="18" charset="0"/>
                          <a:cs typeface="Times New Roman" pitchFamily="18" charset="0"/>
                        </a:rPr>
                        <a:t>    2. Sửa</a:t>
                      </a:r>
                      <a:r>
                        <a:rPr lang="en-US" sz="1400" b="0" u="none" baseline="0" smtClean="0">
                          <a:latin typeface="Times New Roman" pitchFamily="18" charset="0"/>
                          <a:cs typeface="Times New Roman" pitchFamily="18" charset="0"/>
                        </a:rPr>
                        <a:t> chữa một số lôi cơ bản cụm Spacer</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21</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58345910"/>
                  </a:ext>
                </a:extLst>
              </a:tr>
              <a:tr h="341795">
                <a:tc>
                  <a:txBody>
                    <a:bodyPr/>
                    <a:lstStyle/>
                    <a:p>
                      <a:pPr algn="l"/>
                      <a:r>
                        <a:rPr lang="en-US" sz="1400" b="0" u="none" smtClean="0">
                          <a:latin typeface="Times New Roman" pitchFamily="18" charset="0"/>
                          <a:cs typeface="Times New Roman" pitchFamily="18" charset="0"/>
                        </a:rPr>
                        <a:t>  IV. Bảo dưỡng</a:t>
                      </a:r>
                      <a:r>
                        <a:rPr lang="en-US" sz="1400" b="0" u="none" baseline="0" smtClean="0">
                          <a:latin typeface="Times New Roman" pitchFamily="18" charset="0"/>
                          <a:cs typeface="Times New Roman" pitchFamily="18" charset="0"/>
                        </a:rPr>
                        <a:t> và sửa chữa cụm Pick up PCB</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88272916"/>
                  </a:ext>
                </a:extLst>
              </a:tr>
              <a:tr h="341795">
                <a:tc>
                  <a:txBody>
                    <a:bodyPr/>
                    <a:lstStyle/>
                    <a:p>
                      <a:pPr algn="l"/>
                      <a:r>
                        <a:rPr lang="en-US" sz="1400" b="0" u="none" smtClean="0">
                          <a:latin typeface="Times New Roman" pitchFamily="18" charset="0"/>
                          <a:cs typeface="Times New Roman" pitchFamily="18" charset="0"/>
                        </a:rPr>
                        <a:t>    1.</a:t>
                      </a:r>
                      <a:r>
                        <a:rPr lang="en-US" sz="1400" b="0" u="none" baseline="0" smtClean="0">
                          <a:latin typeface="Times New Roman" pitchFamily="18" charset="0"/>
                          <a:cs typeface="Times New Roman" pitchFamily="18" charset="0"/>
                        </a:rPr>
                        <a:t> Kiểm tra và bảo dưỡng</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56728465"/>
                  </a:ext>
                </a:extLst>
              </a:tr>
              <a:tr h="341795">
                <a:tc>
                  <a:txBody>
                    <a:bodyPr/>
                    <a:lstStyle/>
                    <a:p>
                      <a:pPr algn="l"/>
                      <a:r>
                        <a:rPr lang="en-US" sz="1400" b="0" u="none" smtClean="0">
                          <a:latin typeface="Times New Roman" pitchFamily="18" charset="0"/>
                          <a:cs typeface="Times New Roman" pitchFamily="18" charset="0"/>
                        </a:rPr>
                        <a:t>    2. Vị</a:t>
                      </a:r>
                      <a:r>
                        <a:rPr lang="en-US" sz="1400" b="0" u="none" baseline="0" smtClean="0">
                          <a:latin typeface="Times New Roman" pitchFamily="18" charset="0"/>
                          <a:cs typeface="Times New Roman" pitchFamily="18" charset="0"/>
                        </a:rPr>
                        <a:t> trí điểm Robot</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92225388"/>
                  </a:ext>
                </a:extLst>
              </a:tr>
              <a:tr h="341795">
                <a:tc>
                  <a:txBody>
                    <a:bodyPr/>
                    <a:lstStyle/>
                    <a:p>
                      <a:pPr algn="l"/>
                      <a:r>
                        <a:rPr lang="en-US" sz="1400" b="0" u="none" smtClean="0">
                          <a:latin typeface="Times New Roman" pitchFamily="18" charset="0"/>
                          <a:cs typeface="Times New Roman" pitchFamily="18" charset="0"/>
                        </a:rPr>
                        <a:t>  V. Bảo</a:t>
                      </a:r>
                      <a:r>
                        <a:rPr lang="en-US" sz="1400" b="0" u="none" baseline="0" smtClean="0">
                          <a:latin typeface="Times New Roman" pitchFamily="18" charset="0"/>
                          <a:cs typeface="Times New Roman" pitchFamily="18" charset="0"/>
                        </a:rPr>
                        <a:t> dưỡng và sửa chữa cụm hàn 1,2</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8365322"/>
                  </a:ext>
                </a:extLst>
              </a:tr>
              <a:tr h="341795">
                <a:tc>
                  <a:txBody>
                    <a:bodyPr/>
                    <a:lstStyle/>
                    <a:p>
                      <a:pPr algn="l"/>
                      <a:r>
                        <a:rPr lang="en-US" sz="1400" b="0" u="none" smtClean="0">
                          <a:latin typeface="Times New Roman" pitchFamily="18" charset="0"/>
                          <a:cs typeface="Times New Roman" pitchFamily="18" charset="0"/>
                        </a:rPr>
                        <a:t>    1. Kiểm</a:t>
                      </a:r>
                      <a:r>
                        <a:rPr lang="en-US" sz="1400" b="0" u="none" baseline="0" smtClean="0">
                          <a:latin typeface="Times New Roman" pitchFamily="18" charset="0"/>
                          <a:cs typeface="Times New Roman" pitchFamily="18" charset="0"/>
                        </a:rPr>
                        <a:t> tra và bảo dưỡng</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4048498"/>
                  </a:ext>
                </a:extLst>
              </a:tr>
              <a:tr h="341795">
                <a:tc>
                  <a:txBody>
                    <a:bodyPr/>
                    <a:lstStyle/>
                    <a:p>
                      <a:pPr algn="l"/>
                      <a:r>
                        <a:rPr lang="en-US" sz="1400" b="0" u="none" smtClean="0">
                          <a:latin typeface="Times New Roman" pitchFamily="18" charset="0"/>
                          <a:cs typeface="Times New Roman" pitchFamily="18" charset="0"/>
                        </a:rPr>
                        <a:t>    2. Sửa</a:t>
                      </a:r>
                      <a:r>
                        <a:rPr lang="en-US" sz="1400" b="0" u="none" baseline="0" smtClean="0">
                          <a:latin typeface="Times New Roman" pitchFamily="18" charset="0"/>
                          <a:cs typeface="Times New Roman" pitchFamily="18" charset="0"/>
                        </a:rPr>
                        <a:t> chữa một số lỗi cơ bản cụm hàn</a:t>
                      </a:r>
                      <a:endParaRPr lang="en-US" sz="1400" b="0" u="none">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22</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70068191"/>
                  </a:ext>
                </a:extLst>
              </a:tr>
              <a:tr h="3417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vi-VN" sz="1400" b="1" i="0" u="sng" smtClean="0">
                          <a:latin typeface="Times New Roman" pitchFamily="18" charset="0"/>
                          <a:cs typeface="Times New Roman" pitchFamily="18" charset="0"/>
                        </a:rPr>
                        <a:t>Chương</a:t>
                      </a:r>
                      <a:r>
                        <a:rPr lang="vi-VN" sz="1400" b="1" i="0" u="sng" baseline="0" smtClean="0">
                          <a:latin typeface="Times New Roman" pitchFamily="18" charset="0"/>
                          <a:cs typeface="Times New Roman" pitchFamily="18" charset="0"/>
                        </a:rPr>
                        <a:t> </a:t>
                      </a:r>
                      <a:r>
                        <a:rPr lang="en-US" sz="1400" b="1" i="0" u="sng" baseline="0" smtClean="0">
                          <a:latin typeface="Times New Roman" pitchFamily="18" charset="0"/>
                          <a:cs typeface="Times New Roman" pitchFamily="18" charset="0"/>
                        </a:rPr>
                        <a:t>4</a:t>
                      </a:r>
                      <a:r>
                        <a:rPr lang="vi-VN" sz="1400" b="1" i="0" u="sng" baseline="0" smtClean="0">
                          <a:latin typeface="Times New Roman" pitchFamily="18" charset="0"/>
                          <a:cs typeface="Times New Roman" pitchFamily="18" charset="0"/>
                        </a:rPr>
                        <a:t>:</a:t>
                      </a:r>
                      <a:r>
                        <a:rPr lang="en-US" sz="1400" b="1" i="0" u="sng" baseline="0" smtClean="0">
                          <a:latin typeface="Times New Roman" pitchFamily="18" charset="0"/>
                          <a:cs typeface="Times New Roman" pitchFamily="18" charset="0"/>
                        </a:rPr>
                        <a:t>  Xử lý sự cố</a:t>
                      </a:r>
                      <a:endParaRPr lang="vi-VN" sz="1400" b="1" i="0" u="sng" baseline="0" smtClean="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23</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45121826"/>
                  </a:ext>
                </a:extLst>
              </a:tr>
              <a:tr h="3417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1" i="0" u="sng" baseline="0" smtClean="0">
                          <a:latin typeface="Times New Roman" pitchFamily="18" charset="0"/>
                          <a:cs typeface="Times New Roman" pitchFamily="18" charset="0"/>
                        </a:rPr>
                        <a:t>Chương 5: Tài liệu tham khảo</a:t>
                      </a:r>
                      <a:endParaRPr lang="vi-VN" sz="1400" b="1" i="0" u="sng" baseline="0" smtClean="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27</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76039549"/>
                  </a:ext>
                </a:extLst>
              </a:tr>
              <a:tr h="3417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i="0" u="none" baseline="0" smtClean="0">
                          <a:latin typeface="Times New Roman" pitchFamily="18" charset="0"/>
                          <a:cs typeface="Times New Roman" pitchFamily="18" charset="0"/>
                        </a:rPr>
                        <a:t>  I. Sơ đồ điểm pick up PCB</a:t>
                      </a:r>
                      <a:endParaRPr lang="vi-VN" sz="1400" b="0" i="0" u="none" baseline="0" smtClean="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27</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817792728"/>
                  </a:ext>
                </a:extLst>
              </a:tr>
              <a:tr h="3417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i="0" u="none" baseline="0" smtClean="0">
                          <a:latin typeface="Times New Roman" pitchFamily="18" charset="0"/>
                          <a:cs typeface="Times New Roman" pitchFamily="18" charset="0"/>
                        </a:rPr>
                        <a:t>  II. Sơ đồ điểm cụm hàn 1</a:t>
                      </a:r>
                      <a:endParaRPr lang="vi-VN" sz="1400" b="0" i="0" u="none" baseline="0" smtClean="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28</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26290350"/>
                  </a:ext>
                </a:extLst>
              </a:tr>
              <a:tr h="3417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i="0" u="none" baseline="0" smtClean="0">
                          <a:latin typeface="Times New Roman" pitchFamily="18" charset="0"/>
                          <a:cs typeface="Times New Roman" pitchFamily="18" charset="0"/>
                        </a:rPr>
                        <a:t>  III. Sơ đồ điểm cụm hàn 2</a:t>
                      </a:r>
                      <a:endParaRPr lang="vi-VN" sz="1400" b="0" i="0" u="none" baseline="0" smtClean="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29</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328994285"/>
                  </a:ext>
                </a:extLst>
              </a:tr>
              <a:tr h="3417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i="0" u="none" baseline="0" smtClean="0">
                          <a:latin typeface="Times New Roman" pitchFamily="18" charset="0"/>
                          <a:cs typeface="Times New Roman" pitchFamily="18" charset="0"/>
                        </a:rPr>
                        <a:t>  IV. Danh sách thiết bị và chi tiết dự phòng</a:t>
                      </a:r>
                      <a:endParaRPr lang="vi-VN" sz="1400" b="0" i="0" u="none" baseline="0" smtClean="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latin typeface="Times New Roman" pitchFamily="18" charset="0"/>
                          <a:cs typeface="Times New Roman" pitchFamily="18" charset="0"/>
                        </a:rPr>
                        <a:t>30</a:t>
                      </a:r>
                      <a:endParaRPr lang="en-US" sz="1400">
                        <a:latin typeface="Times New Roman" pitchFamily="18" charset="0"/>
                        <a:cs typeface="Times New Roman" pitchFamily="18"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3818358"/>
                  </a:ext>
                </a:extLst>
              </a:tr>
            </a:tbl>
          </a:graphicData>
        </a:graphic>
      </p:graphicFrame>
    </p:spTree>
    <p:extLst>
      <p:ext uri="{BB962C8B-B14F-4D97-AF65-F5344CB8AC3E}">
        <p14:creationId xmlns:p14="http://schemas.microsoft.com/office/powerpoint/2010/main" xmlns="" val="1444275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4911AB-5649-4F7C-A9D6-15EBCBB07F93}" type="slidenum">
              <a:rPr lang="vi-VN" smtClean="0"/>
              <a:pPr/>
              <a:t>30</a:t>
            </a:fld>
            <a:endParaRPr lang="vi-VN"/>
          </a:p>
        </p:txBody>
      </p:sp>
      <p:sp>
        <p:nvSpPr>
          <p:cNvPr id="19" name="TextBox 18"/>
          <p:cNvSpPr txBox="1"/>
          <p:nvPr/>
        </p:nvSpPr>
        <p:spPr>
          <a:xfrm>
            <a:off x="226413" y="930375"/>
            <a:ext cx="4910203" cy="369332"/>
          </a:xfrm>
          <a:prstGeom prst="rect">
            <a:avLst/>
          </a:prstGeom>
          <a:noFill/>
        </p:spPr>
        <p:txBody>
          <a:bodyPr wrap="square" rtlCol="0">
            <a:spAutoFit/>
          </a:bodyPr>
          <a:lstStyle/>
          <a:p>
            <a:r>
              <a:rPr lang="en-US" b="1" u="sng" smtClean="0">
                <a:latin typeface="Times New Roman" pitchFamily="18" charset="0"/>
                <a:cs typeface="Times New Roman" pitchFamily="18" charset="0"/>
              </a:rPr>
              <a:t>IV. Danh sách thiết bị và chi tiết dự phòng:</a:t>
            </a:r>
            <a:endParaRPr lang="en-US" b="1" u="sng">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87916594"/>
              </p:ext>
            </p:extLst>
          </p:nvPr>
        </p:nvGraphicFramePr>
        <p:xfrm>
          <a:off x="325464" y="1320814"/>
          <a:ext cx="6066373" cy="8388202"/>
        </p:xfrm>
        <a:graphic>
          <a:graphicData uri="http://schemas.openxmlformats.org/drawingml/2006/table">
            <a:tbl>
              <a:tblPr>
                <a:tableStyleId>{5C22544A-7EE6-4342-B048-85BDC9FD1C3A}</a:tableStyleId>
              </a:tblPr>
              <a:tblGrid>
                <a:gridCol w="309536">
                  <a:extLst>
                    <a:ext uri="{9D8B030D-6E8A-4147-A177-3AD203B41FA5}">
                      <a16:colId xmlns="" xmlns:a16="http://schemas.microsoft.com/office/drawing/2014/main" val="3408561410"/>
                    </a:ext>
                  </a:extLst>
                </a:gridCol>
                <a:gridCol w="1025880">
                  <a:extLst>
                    <a:ext uri="{9D8B030D-6E8A-4147-A177-3AD203B41FA5}">
                      <a16:colId xmlns="" xmlns:a16="http://schemas.microsoft.com/office/drawing/2014/main" val="722379840"/>
                    </a:ext>
                  </a:extLst>
                </a:gridCol>
                <a:gridCol w="2123720">
                  <a:extLst>
                    <a:ext uri="{9D8B030D-6E8A-4147-A177-3AD203B41FA5}">
                      <a16:colId xmlns="" xmlns:a16="http://schemas.microsoft.com/office/drawing/2014/main" val="1884276620"/>
                    </a:ext>
                  </a:extLst>
                </a:gridCol>
                <a:gridCol w="330200">
                  <a:extLst>
                    <a:ext uri="{9D8B030D-6E8A-4147-A177-3AD203B41FA5}">
                      <a16:colId xmlns="" xmlns:a16="http://schemas.microsoft.com/office/drawing/2014/main" val="2287931451"/>
                    </a:ext>
                  </a:extLst>
                </a:gridCol>
                <a:gridCol w="800100">
                  <a:extLst>
                    <a:ext uri="{9D8B030D-6E8A-4147-A177-3AD203B41FA5}">
                      <a16:colId xmlns="" xmlns:a16="http://schemas.microsoft.com/office/drawing/2014/main" val="1621604785"/>
                    </a:ext>
                  </a:extLst>
                </a:gridCol>
                <a:gridCol w="749300">
                  <a:extLst>
                    <a:ext uri="{9D8B030D-6E8A-4147-A177-3AD203B41FA5}">
                      <a16:colId xmlns="" xmlns:a16="http://schemas.microsoft.com/office/drawing/2014/main" val="293647715"/>
                    </a:ext>
                  </a:extLst>
                </a:gridCol>
                <a:gridCol w="727637">
                  <a:extLst>
                    <a:ext uri="{9D8B030D-6E8A-4147-A177-3AD203B41FA5}">
                      <a16:colId xmlns="" xmlns:a16="http://schemas.microsoft.com/office/drawing/2014/main" val="87629917"/>
                    </a:ext>
                  </a:extLst>
                </a:gridCol>
              </a:tblGrid>
              <a:tr h="537997">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STT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Tên chi tiết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Mã chi tiết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vi-VN" sz="1100" u="none" strike="noStrike">
                          <a:effectLst/>
                          <a:latin typeface="Times New Roman" panose="02020603050405020304" pitchFamily="18" charset="0"/>
                          <a:cs typeface="Times New Roman" panose="02020603050405020304" pitchFamily="18" charset="0"/>
                        </a:rPr>
                        <a:t>Số lượng</a:t>
                      </a:r>
                      <a:endParaRPr lang="vi-V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Maker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Tuổi thọ thiết bị- Chu kỳ thay thế</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Ghi chú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0270088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MDSUA1-180S-T99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56368520"/>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MHZ2-10D-M9BWL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74435866"/>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CDU25-10D-M9BWM</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70087507"/>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MGPM12-20Z-M9BWL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00406916"/>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CDQSB16-20D-M9BW</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99713026"/>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MXJ8-15P-M9BWL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74268594"/>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7</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CDU20-50D-M9BW</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29589042"/>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Xy </a:t>
                      </a:r>
                      <a:r>
                        <a:rPr lang="en-US" sz="1100" u="none" strike="noStrike">
                          <a:effectLst/>
                          <a:latin typeface="Times New Roman" panose="02020603050405020304" pitchFamily="18" charset="0"/>
                          <a:cs typeface="Times New Roman" panose="02020603050405020304" pitchFamily="18" charset="0"/>
                        </a:rPr>
                        <a:t>lanh 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CDU20-40D-M9BW</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95757838"/>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Sensor </a:t>
                      </a:r>
                      <a:r>
                        <a:rPr lang="en-US" sz="1100" u="none" strike="noStrike">
                          <a:effectLst/>
                          <a:latin typeface="Times New Roman" panose="02020603050405020304" pitchFamily="18" charset="0"/>
                          <a:cs typeface="Times New Roman" panose="02020603050405020304" pitchFamily="18" charset="0"/>
                        </a:rPr>
                        <a:t>thu phát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FU-77TZ</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Keyence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96514525"/>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Sensor </a:t>
                      </a:r>
                      <a:r>
                        <a:rPr lang="en-US" sz="1100" u="none" strike="noStrike">
                          <a:effectLst/>
                          <a:latin typeface="Times New Roman" panose="02020603050405020304" pitchFamily="18" charset="0"/>
                          <a:cs typeface="Times New Roman" panose="02020603050405020304" pitchFamily="18" charset="0"/>
                        </a:rPr>
                        <a:t>phản hồi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FU-66TZ</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Keyence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115439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Sensor </a:t>
                      </a:r>
                      <a:r>
                        <a:rPr lang="en-US" sz="1100" u="none" strike="noStrike">
                          <a:effectLst/>
                          <a:latin typeface="Times New Roman" panose="02020603050405020304" pitchFamily="18" charset="0"/>
                          <a:cs typeface="Times New Roman" panose="02020603050405020304" pitchFamily="18" charset="0"/>
                        </a:rPr>
                        <a:t>phản hồi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H-CR-05A</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KFPS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40246116"/>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Sensor </a:t>
                      </a:r>
                      <a:r>
                        <a:rPr lang="en-US" sz="1100" u="none" strike="noStrike">
                          <a:effectLst/>
                          <a:latin typeface="Times New Roman" panose="02020603050405020304" pitchFamily="18" charset="0"/>
                          <a:cs typeface="Times New Roman" panose="02020603050405020304" pitchFamily="18" charset="0"/>
                        </a:rPr>
                        <a:t>tiệm cận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XL-F05N1.2E1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KFPS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92354235"/>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Laze </a:t>
                      </a:r>
                      <a:r>
                        <a:rPr lang="en-US" sz="1100" u="none" strike="noStrike">
                          <a:effectLst/>
                          <a:latin typeface="Times New Roman" panose="02020603050405020304" pitchFamily="18" charset="0"/>
                          <a:cs typeface="Times New Roman" panose="02020603050405020304" pitchFamily="18" charset="0"/>
                        </a:rPr>
                        <a:t>sensor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HG-C1100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Panasonic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31888116"/>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Laze </a:t>
                      </a:r>
                      <a:r>
                        <a:rPr lang="en-US" sz="1100" u="none" strike="noStrike">
                          <a:effectLst/>
                          <a:latin typeface="Times New Roman" panose="02020603050405020304" pitchFamily="18" charset="0"/>
                          <a:cs typeface="Times New Roman" panose="02020603050405020304" pitchFamily="18" charset="0"/>
                        </a:rPr>
                        <a:t>sensor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HG-C1200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Panasonic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72763852"/>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Laze </a:t>
                      </a:r>
                      <a:r>
                        <a:rPr lang="en-US" sz="1100" u="none" strike="noStrike">
                          <a:effectLst/>
                          <a:latin typeface="Times New Roman" panose="02020603050405020304" pitchFamily="18" charset="0"/>
                          <a:cs typeface="Times New Roman" panose="02020603050405020304" pitchFamily="18" charset="0"/>
                        </a:rPr>
                        <a:t>sensor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HG-C1400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Panasonic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7401185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Cam </a:t>
                      </a:r>
                      <a:r>
                        <a:rPr lang="en-US" sz="1100" u="none" strike="noStrike">
                          <a:effectLst/>
                          <a:latin typeface="Times New Roman" panose="02020603050405020304" pitchFamily="18" charset="0"/>
                          <a:cs typeface="Times New Roman" panose="02020603050405020304" pitchFamily="18" charset="0"/>
                        </a:rPr>
                        <a:t>follow</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CFFAMG5-10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94698994"/>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17</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Đầu </a:t>
                      </a:r>
                      <a:r>
                        <a:rPr lang="en-US" sz="1100" u="none" strike="noStrike">
                          <a:effectLst/>
                          <a:latin typeface="Times New Roman" panose="02020603050405020304" pitchFamily="18" charset="0"/>
                          <a:cs typeface="Times New Roman" panose="02020603050405020304" pitchFamily="18" charset="0"/>
                        </a:rPr>
                        <a:t>hút PCB</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ZP3-T035UNJ3-U4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8487289"/>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Bi </a:t>
                      </a:r>
                      <a:r>
                        <a:rPr lang="en-US" sz="1100" u="none" strike="noStrike">
                          <a:effectLst/>
                          <a:latin typeface="Times New Roman" panose="02020603050405020304" pitchFamily="18" charset="0"/>
                          <a:cs typeface="Times New Roman" panose="02020603050405020304" pitchFamily="18" charset="0"/>
                        </a:rPr>
                        <a:t>lăn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BCHN16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4335081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Bi </a:t>
                      </a:r>
                      <a:r>
                        <a:rPr lang="en-US" sz="1100" u="none" strike="noStrike">
                          <a:effectLst/>
                          <a:latin typeface="Times New Roman" panose="02020603050405020304" pitchFamily="18" charset="0"/>
                          <a:cs typeface="Times New Roman" panose="02020603050405020304" pitchFamily="18" charset="0"/>
                        </a:rPr>
                        <a:t>lăn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BCHL5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71144733"/>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Bi </a:t>
                      </a:r>
                      <a:r>
                        <a:rPr lang="en-US" sz="1100" u="none" strike="noStrike">
                          <a:effectLst/>
                          <a:latin typeface="Times New Roman" panose="02020603050405020304" pitchFamily="18" charset="0"/>
                          <a:cs typeface="Times New Roman" panose="02020603050405020304" pitchFamily="18" charset="0"/>
                        </a:rPr>
                        <a:t>đẩy</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PFSSN4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52938060"/>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Pin </a:t>
                      </a:r>
                      <a:r>
                        <a:rPr lang="en-US" sz="1100" u="none" strike="noStrike">
                          <a:effectLst/>
                          <a:latin typeface="Times New Roman" panose="02020603050405020304" pitchFamily="18" charset="0"/>
                          <a:cs typeface="Times New Roman" panose="02020603050405020304" pitchFamily="18" charset="0"/>
                        </a:rPr>
                        <a:t>định vị</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SPSST1-L5.0-P1.0-B3.5-H2.0-T1.0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94726144"/>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Pin </a:t>
                      </a:r>
                      <a:r>
                        <a:rPr lang="en-US" sz="1100" u="none" strike="noStrike">
                          <a:effectLst/>
                          <a:latin typeface="Times New Roman" panose="02020603050405020304" pitchFamily="18" charset="0"/>
                          <a:cs typeface="Times New Roman" panose="02020603050405020304" pitchFamily="18" charset="0"/>
                        </a:rPr>
                        <a:t>định vị</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SPSST2-L4.0-P1.9-B5.0-H3.0-T1.0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794986730"/>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Pin </a:t>
                      </a:r>
                      <a:r>
                        <a:rPr lang="en-US" sz="1100" u="none" strike="noStrike">
                          <a:effectLst/>
                          <a:latin typeface="Times New Roman" panose="02020603050405020304" pitchFamily="18" charset="0"/>
                          <a:cs typeface="Times New Roman" panose="02020603050405020304" pitchFamily="18" charset="0"/>
                        </a:rPr>
                        <a:t>định vị</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SPSST2-L4.0-P1.5-B5.0-H3.0-T1.0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9273531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Pin </a:t>
                      </a:r>
                      <a:r>
                        <a:rPr lang="en-US" sz="1100" u="none" strike="noStrike">
                          <a:effectLst/>
                          <a:latin typeface="Times New Roman" panose="02020603050405020304" pitchFamily="18" charset="0"/>
                          <a:cs typeface="Times New Roman" panose="02020603050405020304" pitchFamily="18" charset="0"/>
                        </a:rPr>
                        <a:t>định vị</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SPSST2-L4.0-P1.7-B5.0-H3.0-T1.0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66326639"/>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Speed </a:t>
                      </a:r>
                      <a:r>
                        <a:rPr lang="en-US" sz="1100" u="none" strike="noStrike">
                          <a:effectLst/>
                          <a:latin typeface="Times New Roman" panose="02020603050405020304" pitchFamily="18" charset="0"/>
                          <a:cs typeface="Times New Roman" panose="02020603050405020304" pitchFamily="18" charset="0"/>
                        </a:rPr>
                        <a:t>controller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AS1002F-04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35759403"/>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Speed </a:t>
                      </a:r>
                      <a:r>
                        <a:rPr lang="en-US" sz="1100" u="none" strike="noStrike">
                          <a:effectLst/>
                          <a:latin typeface="Times New Roman" panose="02020603050405020304" pitchFamily="18" charset="0"/>
                          <a:cs typeface="Times New Roman" panose="02020603050405020304" pitchFamily="18" charset="0"/>
                        </a:rPr>
                        <a:t>controller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AS1201F-M3-04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17255065"/>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27</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Speed </a:t>
                      </a:r>
                      <a:r>
                        <a:rPr lang="en-US" sz="1100" u="none" strike="noStrike">
                          <a:effectLst/>
                          <a:latin typeface="Times New Roman" panose="02020603050405020304" pitchFamily="18" charset="0"/>
                          <a:cs typeface="Times New Roman" panose="02020603050405020304" pitchFamily="18" charset="0"/>
                        </a:rPr>
                        <a:t>controller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AC30D-02G-A</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9940707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Speed </a:t>
                      </a:r>
                      <a:r>
                        <a:rPr lang="en-US" sz="1100" u="none" strike="noStrike">
                          <a:effectLst/>
                          <a:latin typeface="Times New Roman" panose="02020603050405020304" pitchFamily="18" charset="0"/>
                          <a:cs typeface="Times New Roman" panose="02020603050405020304" pitchFamily="18" charset="0"/>
                        </a:rPr>
                        <a:t>controller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AS1201F-M5-06A</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6167862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Speed </a:t>
                      </a:r>
                      <a:r>
                        <a:rPr lang="en-US" sz="1100" u="none" strike="noStrike">
                          <a:effectLst/>
                          <a:latin typeface="Times New Roman" panose="02020603050405020304" pitchFamily="18" charset="0"/>
                          <a:cs typeface="Times New Roman" panose="02020603050405020304" pitchFamily="18" charset="0"/>
                        </a:rPr>
                        <a:t>controller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AS1201F-M5-04A</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35039539"/>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KQ2S04-M3G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62809269"/>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KQ2S04-M5N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88557570"/>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KQ2H04-06A</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706320339"/>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KQ2S06-M5N</a:t>
                      </a: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6808614"/>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KQB2L08-02S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19321578"/>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KSL08-01S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66484247"/>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MS-5AU-4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44543824"/>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37</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KQB2S08-01S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2149204"/>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Fitting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M-5AU-4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98348993"/>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39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Lọc </a:t>
                      </a:r>
                      <a:r>
                        <a:rPr lang="en-US" sz="1100" u="none" strike="noStrike">
                          <a:effectLst/>
                          <a:latin typeface="Times New Roman" panose="02020603050405020304" pitchFamily="18" charset="0"/>
                          <a:cs typeface="Times New Roman" panose="02020603050405020304" pitchFamily="18" charset="0"/>
                        </a:rPr>
                        <a:t>khí</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smtClean="0">
                          <a:effectLst/>
                          <a:latin typeface="Times New Roman" panose="02020603050405020304" pitchFamily="18" charset="0"/>
                          <a:cs typeface="Times New Roman" panose="02020603050405020304" pitchFamily="18" charset="0"/>
                        </a:rPr>
                        <a:t> ZFC54-B</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SMC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06826156"/>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Mỏ </a:t>
                      </a:r>
                      <a:r>
                        <a:rPr lang="en-US" sz="1100" u="none" strike="noStrike">
                          <a:effectLst/>
                          <a:latin typeface="Times New Roman" panose="02020603050405020304" pitchFamily="18" charset="0"/>
                          <a:cs typeface="Times New Roman" panose="02020603050405020304" pitchFamily="18" charset="0"/>
                        </a:rPr>
                        <a:t>hàn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TX1-XD24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HAKKO</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29515959"/>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Nút </a:t>
                      </a:r>
                      <a:r>
                        <a:rPr lang="en-US" sz="1100" u="none" strike="noStrike">
                          <a:effectLst/>
                          <a:latin typeface="Times New Roman" panose="02020603050405020304" pitchFamily="18" charset="0"/>
                          <a:cs typeface="Times New Roman" panose="02020603050405020304" pitchFamily="18" charset="0"/>
                        </a:rPr>
                        <a:t>start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KPL-161-L3CG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Koino</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02979457"/>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Nút </a:t>
                      </a:r>
                      <a:r>
                        <a:rPr lang="en-US" sz="1100" u="none" strike="noStrike">
                          <a:effectLst/>
                          <a:latin typeface="Times New Roman" panose="02020603050405020304" pitchFamily="18" charset="0"/>
                          <a:cs typeface="Times New Roman" panose="02020603050405020304" pitchFamily="18" charset="0"/>
                        </a:rPr>
                        <a:t>EMG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A165E-LS-24D-01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Ormon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04463646"/>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Lò </a:t>
                      </a:r>
                      <a:r>
                        <a:rPr lang="en-US" sz="1100" u="none" strike="noStrike">
                          <a:effectLst/>
                          <a:latin typeface="Times New Roman" panose="02020603050405020304" pitchFamily="18" charset="0"/>
                          <a:cs typeface="Times New Roman" panose="02020603050405020304" pitchFamily="18" charset="0"/>
                        </a:rPr>
                        <a:t>xo</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UR8-15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68298541"/>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Lò </a:t>
                      </a:r>
                      <a:r>
                        <a:rPr lang="en-US" sz="1100" u="none" strike="noStrike">
                          <a:effectLst/>
                          <a:latin typeface="Times New Roman" panose="02020603050405020304" pitchFamily="18" charset="0"/>
                          <a:cs typeface="Times New Roman" panose="02020603050405020304" pitchFamily="18" charset="0"/>
                        </a:rPr>
                        <a:t>xo</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VUR8-45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MISUMI</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10670954"/>
                  </a:ext>
                </a:extLst>
              </a:tr>
              <a:tr h="150322">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45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Ống </a:t>
                      </a:r>
                      <a:r>
                        <a:rPr lang="en-US" sz="1100" u="none" strike="noStrike">
                          <a:effectLst/>
                          <a:latin typeface="Times New Roman" panose="02020603050405020304" pitchFamily="18" charset="0"/>
                          <a:cs typeface="Times New Roman" panose="02020603050405020304" pitchFamily="18" charset="0"/>
                        </a:rPr>
                        <a:t>teflone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smtClean="0">
                          <a:effectLst/>
                          <a:latin typeface="Times New Roman" panose="02020603050405020304" pitchFamily="18" charset="0"/>
                          <a:cs typeface="Times New Roman" panose="02020603050405020304" pitchFamily="18" charset="0"/>
                        </a:rPr>
                        <a:t> HK-1003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HAKKO</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6809" marR="6809" marT="68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29802479"/>
                  </a:ext>
                </a:extLst>
              </a:tr>
            </a:tbl>
          </a:graphicData>
        </a:graphic>
      </p:graphicFrame>
      <p:sp>
        <p:nvSpPr>
          <p:cNvPr id="6" name="TextBox 5"/>
          <p:cNvSpPr txBox="1"/>
          <p:nvPr/>
        </p:nvSpPr>
        <p:spPr>
          <a:xfrm>
            <a:off x="477864" y="539857"/>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5: TÀI LIỆU THAM KHẢO</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xmlns="" val="809178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0495" y="384851"/>
            <a:ext cx="6307809" cy="400110"/>
          </a:xfrm>
          <a:prstGeom prst="rect">
            <a:avLst/>
          </a:prstGeom>
          <a:solidFill>
            <a:schemeClr val="bg2"/>
          </a:solidFill>
        </p:spPr>
        <p:txBody>
          <a:bodyPr wrap="square" rtlCol="0">
            <a:spAutoFit/>
          </a:bodyPr>
          <a:lstStyle/>
          <a:p>
            <a:pPr algn="ctr"/>
            <a:r>
              <a:rPr lang="en-US" sz="2000" b="1" smtClean="0">
                <a:latin typeface="Times New Roman" pitchFamily="18" charset="0"/>
                <a:cs typeface="Times New Roman" pitchFamily="18" charset="0"/>
              </a:rPr>
              <a:t>CHƯƠNG 1: GIỚI THIỆU TỔNG QUAN VỀ MÁY</a:t>
            </a:r>
            <a:endParaRPr lang="en-US" sz="2000" b="1">
              <a:latin typeface="Times New Roman" pitchFamily="18" charset="0"/>
              <a:cs typeface="Times New Roman" pitchFamily="18" charset="0"/>
            </a:endParaRPr>
          </a:p>
        </p:txBody>
      </p:sp>
      <p:sp>
        <p:nvSpPr>
          <p:cNvPr id="7" name="TextBox 6"/>
          <p:cNvSpPr txBox="1"/>
          <p:nvPr/>
        </p:nvSpPr>
        <p:spPr>
          <a:xfrm>
            <a:off x="340962" y="804414"/>
            <a:ext cx="2076209" cy="369332"/>
          </a:xfrm>
          <a:prstGeom prst="rect">
            <a:avLst/>
          </a:prstGeom>
          <a:noFill/>
        </p:spPr>
        <p:txBody>
          <a:bodyPr wrap="none" rtlCol="0">
            <a:spAutoFit/>
          </a:bodyPr>
          <a:lstStyle/>
          <a:p>
            <a:r>
              <a:rPr lang="vi-VN" b="1" u="sng" smtClean="0">
                <a:latin typeface="+mj-lt"/>
              </a:rPr>
              <a:t>I.Thông số cơ bản </a:t>
            </a:r>
            <a:r>
              <a:rPr lang="vi-VN" smtClean="0">
                <a:latin typeface="+mj-lt"/>
              </a:rPr>
              <a:t>:</a:t>
            </a:r>
          </a:p>
        </p:txBody>
      </p:sp>
      <p:sp>
        <p:nvSpPr>
          <p:cNvPr id="8" name="TextBox 7"/>
          <p:cNvSpPr txBox="1"/>
          <p:nvPr/>
        </p:nvSpPr>
        <p:spPr>
          <a:xfrm>
            <a:off x="384968" y="1126875"/>
            <a:ext cx="4796284" cy="1815882"/>
          </a:xfrm>
          <a:prstGeom prst="rect">
            <a:avLst/>
          </a:prstGeom>
          <a:noFill/>
        </p:spPr>
        <p:txBody>
          <a:bodyPr wrap="square" rtlCol="0">
            <a:spAutoFit/>
          </a:bodyPr>
          <a:lstStyle/>
          <a:p>
            <a:pPr marL="342900" indent="-342900"/>
            <a:r>
              <a:rPr lang="vi-VN" sz="1600">
                <a:latin typeface="+mj-lt"/>
              </a:rPr>
              <a:t>Tên máy: Máy hàn tự động </a:t>
            </a:r>
            <a:r>
              <a:rPr lang="vi-VN" sz="1600" smtClean="0">
                <a:latin typeface="+mj-lt"/>
              </a:rPr>
              <a:t>D51/58</a:t>
            </a:r>
            <a:endParaRPr lang="vi-VN" sz="1600">
              <a:latin typeface="+mj-lt"/>
            </a:endParaRPr>
          </a:p>
          <a:p>
            <a:pPr marL="342900" indent="-342900"/>
            <a:r>
              <a:rPr lang="vi-VN" sz="1600">
                <a:latin typeface="+mj-lt"/>
              </a:rPr>
              <a:t>Số hiệu máy: QM4- 3478- A01</a:t>
            </a:r>
          </a:p>
          <a:p>
            <a:pPr marL="342900" indent="-342900"/>
            <a:r>
              <a:rPr lang="vi-VN" sz="1600">
                <a:latin typeface="+mj-lt"/>
              </a:rPr>
              <a:t>Kích thước (DxRxC): 1150x650x1500 (mm)</a:t>
            </a:r>
          </a:p>
          <a:p>
            <a:pPr marL="342900" indent="-342900"/>
            <a:r>
              <a:rPr lang="vi-VN" sz="1600">
                <a:latin typeface="+mj-lt"/>
              </a:rPr>
              <a:t>Điện áp đầu vào: 220V/ 1 Phase</a:t>
            </a:r>
          </a:p>
          <a:p>
            <a:pPr marL="342900" indent="-342900"/>
            <a:r>
              <a:rPr lang="vi-VN" sz="1600">
                <a:latin typeface="+mj-lt"/>
              </a:rPr>
              <a:t>Áp suất khí đầu vào: 0.4~ 0.6 Mpa</a:t>
            </a:r>
          </a:p>
          <a:p>
            <a:pPr marL="342900" indent="-342900"/>
            <a:r>
              <a:rPr lang="vi-VN" sz="1600">
                <a:latin typeface="+mj-lt"/>
              </a:rPr>
              <a:t>Công suất : 0.7 KW</a:t>
            </a:r>
          </a:p>
          <a:p>
            <a:pPr marL="342900" indent="-342900"/>
            <a:r>
              <a:rPr lang="vi-VN" sz="1600">
                <a:latin typeface="+mj-lt"/>
              </a:rPr>
              <a:t>Trọng lượng : 300 Kg</a:t>
            </a:r>
          </a:p>
        </p:txBody>
      </p:sp>
      <p:sp>
        <p:nvSpPr>
          <p:cNvPr id="9" name="Slide Number Placeholder 8"/>
          <p:cNvSpPr>
            <a:spLocks noGrp="1"/>
          </p:cNvSpPr>
          <p:nvPr>
            <p:ph type="sldNum" sz="quarter" idx="12"/>
          </p:nvPr>
        </p:nvSpPr>
        <p:spPr/>
        <p:txBody>
          <a:bodyPr/>
          <a:lstStyle/>
          <a:p>
            <a:fld id="{0C4911AB-5649-4F7C-A9D6-15EBCBB07F93}" type="slidenum">
              <a:rPr lang="vi-VN" smtClean="0"/>
              <a:pPr/>
              <a:t>4</a:t>
            </a:fld>
            <a:endParaRPr lang="vi-VN"/>
          </a:p>
        </p:txBody>
      </p:sp>
      <p:sp>
        <p:nvSpPr>
          <p:cNvPr id="10" name="Rectangle 9"/>
          <p:cNvSpPr/>
          <p:nvPr/>
        </p:nvSpPr>
        <p:spPr>
          <a:xfrm>
            <a:off x="340962" y="2929924"/>
            <a:ext cx="3429000" cy="991553"/>
          </a:xfrm>
          <a:prstGeom prst="rect">
            <a:avLst/>
          </a:prstGeom>
        </p:spPr>
        <p:txBody>
          <a:bodyPr>
            <a:spAutoFit/>
          </a:bodyPr>
          <a:lstStyle/>
          <a:p>
            <a:pPr>
              <a:lnSpc>
                <a:spcPts val="2400"/>
              </a:lnSpc>
            </a:pPr>
            <a:r>
              <a:rPr lang="vi-VN" b="1" u="sng" smtClean="0">
                <a:latin typeface="+mj-lt"/>
              </a:rPr>
              <a:t>II. Chức năng và kết cấu</a:t>
            </a:r>
          </a:p>
          <a:p>
            <a:pPr>
              <a:lnSpc>
                <a:spcPts val="2400"/>
              </a:lnSpc>
            </a:pPr>
            <a:r>
              <a:rPr lang="vi-VN" b="1" u="sng" smtClean="0">
                <a:latin typeface="+mj-lt"/>
              </a:rPr>
              <a:t>1. Chức năng cơ bản:</a:t>
            </a:r>
          </a:p>
          <a:p>
            <a:pPr marL="342900" indent="-342900">
              <a:lnSpc>
                <a:spcPts val="2400"/>
              </a:lnSpc>
            </a:pPr>
            <a:r>
              <a:rPr lang="vi-VN" sz="1600" smtClean="0">
                <a:latin typeface="+mj-lt"/>
              </a:rPr>
              <a:t>Lắp ráp và hàn cụm motor ADF</a:t>
            </a:r>
            <a:endParaRPr lang="en-US" sz="1600">
              <a:latin typeface="+mj-lt"/>
            </a:endParaRPr>
          </a:p>
        </p:txBody>
      </p:sp>
      <p:sp>
        <p:nvSpPr>
          <p:cNvPr id="11" name="Rectangle 10"/>
          <p:cNvSpPr/>
          <p:nvPr/>
        </p:nvSpPr>
        <p:spPr>
          <a:xfrm>
            <a:off x="340962" y="3977166"/>
            <a:ext cx="2281394" cy="369332"/>
          </a:xfrm>
          <a:prstGeom prst="rect">
            <a:avLst/>
          </a:prstGeom>
        </p:spPr>
        <p:txBody>
          <a:bodyPr wrap="none">
            <a:spAutoFit/>
          </a:bodyPr>
          <a:lstStyle/>
          <a:p>
            <a:r>
              <a:rPr lang="vi-VN" b="1" u="sng" smtClean="0">
                <a:latin typeface="+mj-lt"/>
              </a:rPr>
              <a:t>2. Linh kiện đầu vào:</a:t>
            </a:r>
            <a:endParaRPr lang="en-US" b="1" u="sng" smtClean="0">
              <a:latin typeface="+mj-lt"/>
            </a:endParaRPr>
          </a:p>
        </p:txBody>
      </p:sp>
      <p:sp>
        <p:nvSpPr>
          <p:cNvPr id="21" name="Rectangle 20"/>
          <p:cNvSpPr/>
          <p:nvPr/>
        </p:nvSpPr>
        <p:spPr>
          <a:xfrm>
            <a:off x="323045" y="7102618"/>
            <a:ext cx="1544012" cy="369332"/>
          </a:xfrm>
          <a:prstGeom prst="rect">
            <a:avLst/>
          </a:prstGeom>
        </p:spPr>
        <p:txBody>
          <a:bodyPr wrap="none">
            <a:spAutoFit/>
          </a:bodyPr>
          <a:lstStyle/>
          <a:p>
            <a:r>
              <a:rPr lang="vi-VN" b="1" u="sng" smtClean="0">
                <a:latin typeface="+mj-lt"/>
              </a:rPr>
              <a:t>3. Sản phẩm</a:t>
            </a:r>
            <a:r>
              <a:rPr lang="vi-VN" b="1" u="sng" smtClean="0"/>
              <a:t>:</a:t>
            </a:r>
          </a:p>
        </p:txBody>
      </p:sp>
      <p:pic>
        <p:nvPicPr>
          <p:cNvPr id="22" name="Picture 21"/>
          <p:cNvPicPr>
            <a:picLocks noChangeAspect="1"/>
          </p:cNvPicPr>
          <p:nvPr/>
        </p:nvPicPr>
        <p:blipFill rotWithShape="1">
          <a:blip r:embed="rId2" cstate="print"/>
          <a:srcRect l="22241" t="6374" r="29752" b="3586"/>
          <a:stretch/>
        </p:blipFill>
        <p:spPr>
          <a:xfrm>
            <a:off x="2042392" y="7376474"/>
            <a:ext cx="2306226" cy="1811910"/>
          </a:xfrm>
          <a:prstGeom prst="rect">
            <a:avLst/>
          </a:prstGeom>
        </p:spPr>
      </p:pic>
      <p:sp>
        <p:nvSpPr>
          <p:cNvPr id="23" name="TextBox 22"/>
          <p:cNvSpPr txBox="1"/>
          <p:nvPr/>
        </p:nvSpPr>
        <p:spPr>
          <a:xfrm>
            <a:off x="2036144" y="6931486"/>
            <a:ext cx="3098800" cy="338554"/>
          </a:xfrm>
          <a:prstGeom prst="rect">
            <a:avLst/>
          </a:prstGeom>
          <a:noFill/>
        </p:spPr>
        <p:txBody>
          <a:bodyPr wrap="square" rtlCol="0">
            <a:spAutoFit/>
          </a:bodyPr>
          <a:lstStyle/>
          <a:p>
            <a:r>
              <a:rPr lang="en-US" sz="1600" err="1" smtClean="0">
                <a:latin typeface="Times New Roman" pitchFamily="18" charset="0"/>
                <a:cs typeface="Times New Roman" pitchFamily="18" charset="0"/>
              </a:rPr>
              <a:t>Hình</a:t>
            </a:r>
            <a:r>
              <a:rPr lang="en-US" sz="1600" smtClean="0">
                <a:latin typeface="Times New Roman" pitchFamily="18" charset="0"/>
                <a:cs typeface="Times New Roman" pitchFamily="18" charset="0"/>
              </a:rPr>
              <a:t> 1: </a:t>
            </a:r>
            <a:r>
              <a:rPr lang="en-US" sz="1600" err="1" smtClean="0">
                <a:latin typeface="Times New Roman" pitchFamily="18" charset="0"/>
                <a:cs typeface="Times New Roman" pitchFamily="18" charset="0"/>
              </a:rPr>
              <a:t>Linh</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kiện</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cấp</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cho</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máy</a:t>
            </a:r>
            <a:endParaRPr lang="en-US" sz="1600">
              <a:latin typeface="Times New Roman" pitchFamily="18" charset="0"/>
              <a:cs typeface="Times New Roman" pitchFamily="18" charset="0"/>
            </a:endParaRPr>
          </a:p>
        </p:txBody>
      </p:sp>
      <p:sp>
        <p:nvSpPr>
          <p:cNvPr id="24" name="TextBox 23"/>
          <p:cNvSpPr txBox="1"/>
          <p:nvPr/>
        </p:nvSpPr>
        <p:spPr>
          <a:xfrm>
            <a:off x="1117600" y="9322073"/>
            <a:ext cx="4114799" cy="338554"/>
          </a:xfrm>
          <a:prstGeom prst="rect">
            <a:avLst/>
          </a:prstGeom>
          <a:noFill/>
        </p:spPr>
        <p:txBody>
          <a:bodyPr wrap="square" rtlCol="0">
            <a:spAutoFit/>
          </a:bodyPr>
          <a:lstStyle/>
          <a:p>
            <a:r>
              <a:rPr lang="en-US" sz="1600" err="1" smtClean="0">
                <a:latin typeface="Times New Roman" pitchFamily="18" charset="0"/>
                <a:cs typeface="Times New Roman" pitchFamily="18" charset="0"/>
              </a:rPr>
              <a:t>Hình</a:t>
            </a:r>
            <a:r>
              <a:rPr lang="en-US" sz="1600" smtClean="0">
                <a:latin typeface="Times New Roman" pitchFamily="18" charset="0"/>
                <a:cs typeface="Times New Roman" pitchFamily="18" charset="0"/>
              </a:rPr>
              <a:t> 2: </a:t>
            </a:r>
            <a:r>
              <a:rPr lang="en-US" sz="1600" err="1" smtClean="0">
                <a:latin typeface="Times New Roman" pitchFamily="18" charset="0"/>
                <a:cs typeface="Times New Roman" pitchFamily="18" charset="0"/>
              </a:rPr>
              <a:t>Sản</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phẩm</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của</a:t>
            </a:r>
            <a:r>
              <a:rPr lang="en-US" sz="1600" smtClean="0">
                <a:latin typeface="Times New Roman" pitchFamily="18" charset="0"/>
                <a:cs typeface="Times New Roman" pitchFamily="18" charset="0"/>
              </a:rPr>
              <a:t> </a:t>
            </a:r>
            <a:r>
              <a:rPr lang="en-US" sz="1600" smtClean="0">
                <a:latin typeface="Times New Roman" pitchFamily="18" charset="0"/>
                <a:cs typeface="Times New Roman" pitchFamily="18" charset="0"/>
              </a:rPr>
              <a:t>máy- Cụm motor ADF</a:t>
            </a:r>
            <a:endParaRPr lang="en-US" sz="1600">
              <a:latin typeface="Times New Roman" pitchFamily="18" charset="0"/>
              <a:cs typeface="Times New Roman" pitchFamily="18" charset="0"/>
            </a:endParaRPr>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xmlns="" val="0"/>
              </a:ext>
            </a:extLst>
          </a:blip>
          <a:srcRect l="44361" t="44074" r="46648" b="43848"/>
          <a:stretch/>
        </p:blipFill>
        <p:spPr>
          <a:xfrm>
            <a:off x="1333500" y="5753100"/>
            <a:ext cx="1003300" cy="1003300"/>
          </a:xfrm>
          <a:prstGeom prst="rect">
            <a:avLst/>
          </a:prstGeom>
        </p:spPr>
      </p:pic>
      <p:pic>
        <p:nvPicPr>
          <p:cNvPr id="26" name="Picture 25"/>
          <p:cNvPicPr>
            <a:picLocks noChangeAspect="1"/>
          </p:cNvPicPr>
          <p:nvPr/>
        </p:nvPicPr>
        <p:blipFill>
          <a:blip r:embed="rId4" cstate="print"/>
          <a:stretch>
            <a:fillRect/>
          </a:stretch>
        </p:blipFill>
        <p:spPr>
          <a:xfrm>
            <a:off x="2431904" y="5777354"/>
            <a:ext cx="1022496" cy="979045"/>
          </a:xfrm>
          <a:prstGeom prst="rect">
            <a:avLst/>
          </a:prstGeom>
        </p:spPr>
      </p:pic>
      <p:pic>
        <p:nvPicPr>
          <p:cNvPr id="27" name="Picture 26"/>
          <p:cNvPicPr>
            <a:picLocks noChangeAspect="1"/>
          </p:cNvPicPr>
          <p:nvPr/>
        </p:nvPicPr>
        <p:blipFill>
          <a:blip r:embed="rId5" cstate="print"/>
          <a:stretch>
            <a:fillRect/>
          </a:stretch>
        </p:blipFill>
        <p:spPr>
          <a:xfrm>
            <a:off x="3553460" y="5779894"/>
            <a:ext cx="1005840" cy="989205"/>
          </a:xfrm>
          <a:prstGeom prst="rect">
            <a:avLst/>
          </a:prstGeom>
        </p:spPr>
      </p:pic>
      <p:pic>
        <p:nvPicPr>
          <p:cNvPr id="28" name="Picture 27"/>
          <p:cNvPicPr>
            <a:picLocks noChangeAspect="1"/>
          </p:cNvPicPr>
          <p:nvPr/>
        </p:nvPicPr>
        <p:blipFill>
          <a:blip r:embed="rId6" cstate="print"/>
          <a:srcRect t="16175"/>
          <a:stretch>
            <a:fillRect/>
          </a:stretch>
        </p:blipFill>
        <p:spPr>
          <a:xfrm>
            <a:off x="4611370" y="5781676"/>
            <a:ext cx="1046479" cy="981074"/>
          </a:xfrm>
          <a:prstGeom prst="rect">
            <a:avLst/>
          </a:prstGeom>
        </p:spPr>
      </p:pic>
      <p:pic>
        <p:nvPicPr>
          <p:cNvPr id="29" name="Picture 28"/>
          <p:cNvPicPr>
            <a:picLocks noChangeAspect="1"/>
          </p:cNvPicPr>
          <p:nvPr/>
        </p:nvPicPr>
        <p:blipFill>
          <a:blip r:embed="rId7" cstate="print"/>
          <a:stretch>
            <a:fillRect/>
          </a:stretch>
        </p:blipFill>
        <p:spPr>
          <a:xfrm>
            <a:off x="5734266" y="5805294"/>
            <a:ext cx="971334" cy="951105"/>
          </a:xfrm>
          <a:prstGeom prst="rect">
            <a:avLst/>
          </a:prstGeom>
        </p:spPr>
      </p:pic>
      <p:graphicFrame>
        <p:nvGraphicFramePr>
          <p:cNvPr id="30" name="Table 29"/>
          <p:cNvGraphicFramePr>
            <a:graphicFrameLocks noGrp="1"/>
          </p:cNvGraphicFramePr>
          <p:nvPr/>
        </p:nvGraphicFramePr>
        <p:xfrm>
          <a:off x="196402" y="4492041"/>
          <a:ext cx="6584322" cy="2308004"/>
        </p:xfrm>
        <a:graphic>
          <a:graphicData uri="http://schemas.openxmlformats.org/drawingml/2006/table">
            <a:tbl>
              <a:tblPr/>
              <a:tblGrid>
                <a:gridCol w="1097387"/>
                <a:gridCol w="1097387"/>
                <a:gridCol w="1097387"/>
                <a:gridCol w="1097387"/>
                <a:gridCol w="1097387"/>
                <a:gridCol w="1097387"/>
              </a:tblGrid>
              <a:tr h="1233907">
                <a:tc>
                  <a:txBody>
                    <a:bodyPr/>
                    <a:lstStyle/>
                    <a:p>
                      <a:pPr algn="ctr" fontAlgn="b"/>
                      <a:r>
                        <a:rPr lang="en-US" sz="1600" b="0" i="0" u="none" strike="noStrike">
                          <a:solidFill>
                            <a:srgbClr val="000000"/>
                          </a:solidFill>
                          <a:latin typeface="Times New Roman" pitchFamily="18" charset="0"/>
                          <a:cs typeface="Times New Roman" pitchFamily="18" charset="0"/>
                        </a:rPr>
                        <a:t>Linh kiện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smtClean="0">
                          <a:solidFill>
                            <a:srgbClr val="000000"/>
                          </a:solidFill>
                          <a:latin typeface="Times New Roman" pitchFamily="18" charset="0"/>
                          <a:cs typeface="Times New Roman" pitchFamily="18" charset="0"/>
                        </a:rPr>
                        <a:t>Bush</a:t>
                      </a:r>
                      <a:endParaRPr lang="en-US" sz="1600" b="0" i="0" u="none" strike="noStrike">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r>
                        <a:rPr lang="en-US" sz="1600" b="0" i="0" u="none" strike="noStrike" smtClean="0">
                          <a:solidFill>
                            <a:srgbClr val="000000"/>
                          </a:solidFill>
                          <a:latin typeface="Times New Roman" pitchFamily="18" charset="0"/>
                          <a:cs typeface="Times New Roman" pitchFamily="18" charset="0"/>
                        </a:rPr>
                        <a:t>Spacer</a:t>
                      </a:r>
                      <a:endParaRPr lang="en-US" sz="1600" b="0" i="0" u="none" strike="noStrike">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r>
                        <a:rPr lang="en-US" sz="1600" b="0" i="0" u="none" strike="noStrike" smtClean="0">
                          <a:solidFill>
                            <a:srgbClr val="000000"/>
                          </a:solidFill>
                          <a:latin typeface="Times New Roman" pitchFamily="18" charset="0"/>
                          <a:cs typeface="Times New Roman" pitchFamily="18" charset="0"/>
                        </a:rPr>
                        <a:t>Motor</a:t>
                      </a:r>
                      <a:endParaRPr lang="en-US" sz="1600" b="0" i="0" u="none" strike="noStrike">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r>
                        <a:rPr lang="en-US" sz="1600" b="0" i="0" u="none" strike="noStrike" smtClean="0">
                          <a:solidFill>
                            <a:srgbClr val="000000"/>
                          </a:solidFill>
                          <a:latin typeface="Times New Roman" pitchFamily="18" charset="0"/>
                          <a:cs typeface="Times New Roman" pitchFamily="18" charset="0"/>
                        </a:rPr>
                        <a:t>PCB</a:t>
                      </a:r>
                      <a:endParaRPr lang="en-US" sz="1600" b="0" i="0" u="none" strike="noStrike">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r>
                        <a:rPr lang="en-US" sz="1600" b="0" i="0" u="none" strike="noStrike" smtClean="0">
                          <a:solidFill>
                            <a:srgbClr val="000000"/>
                          </a:solidFill>
                          <a:latin typeface="Times New Roman" pitchFamily="18" charset="0"/>
                          <a:cs typeface="Times New Roman" pitchFamily="18" charset="0"/>
                        </a:rPr>
                        <a:t>Thiếc</a:t>
                      </a:r>
                      <a:endParaRPr lang="en-US" sz="1600" b="0" i="0" u="none" strike="noStrike">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4097">
                <a:tc>
                  <a:txBody>
                    <a:bodyPr/>
                    <a:lstStyle/>
                    <a:p>
                      <a:pPr algn="ctr" fontAlgn="b"/>
                      <a:r>
                        <a:rPr lang="en-US" sz="1600" b="0" i="0" u="none" strike="noStrike">
                          <a:solidFill>
                            <a:srgbClr val="000000"/>
                          </a:solidFill>
                          <a:latin typeface="Times New Roman" pitchFamily="18" charset="0"/>
                          <a:cs typeface="Times New Roman" pitchFamily="18" charset="0"/>
                        </a:rPr>
                        <a:t>Hình ảnh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endParaRPr lang="en-US" sz="1600" b="0" i="0" u="none" strike="noStrike">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054570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387457"/>
            <a:ext cx="6307809" cy="400110"/>
          </a:xfrm>
          <a:prstGeom prst="rect">
            <a:avLst/>
          </a:prstGeom>
          <a:solidFill>
            <a:schemeClr val="bg2"/>
          </a:solidFill>
        </p:spPr>
        <p:txBody>
          <a:bodyPr wrap="square" rtlCol="0">
            <a:spAutoFit/>
          </a:bodyPr>
          <a:lstStyle/>
          <a:p>
            <a:r>
              <a:rPr lang="en-US" sz="2000" b="1" smtClean="0">
                <a:latin typeface="Times New Roman" pitchFamily="18" charset="0"/>
                <a:cs typeface="Times New Roman" pitchFamily="18" charset="0"/>
              </a:rPr>
              <a:t>CHƯƠNG 1: GIỚI THIỆU TỔNG QUAN VỀ MÁY</a:t>
            </a:r>
            <a:endParaRPr lang="en-US" sz="2000" b="1">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0C4911AB-5649-4F7C-A9D6-15EBCBB07F93}" type="slidenum">
              <a:rPr lang="vi-VN" smtClean="0"/>
              <a:pPr/>
              <a:t>5</a:t>
            </a:fld>
            <a:endParaRPr lang="vi-VN"/>
          </a:p>
        </p:txBody>
      </p:sp>
      <p:sp>
        <p:nvSpPr>
          <p:cNvPr id="23" name="TextBox 22"/>
          <p:cNvSpPr txBox="1"/>
          <p:nvPr/>
        </p:nvSpPr>
        <p:spPr>
          <a:xfrm>
            <a:off x="161440" y="806240"/>
            <a:ext cx="6544160" cy="3752309"/>
          </a:xfrm>
          <a:prstGeom prst="rect">
            <a:avLst/>
          </a:prstGeom>
          <a:noFill/>
        </p:spPr>
        <p:txBody>
          <a:bodyPr wrap="square" rtlCol="0">
            <a:spAutoFit/>
          </a:bodyPr>
          <a:lstStyle/>
          <a:p>
            <a:r>
              <a:rPr lang="vi-VN" sz="1600" b="1" u="sng" smtClean="0">
                <a:latin typeface="Times New Roman" pitchFamily="18" charset="0"/>
                <a:cs typeface="Times New Roman" pitchFamily="18" charset="0"/>
              </a:rPr>
              <a:t>4. Giới thiệu chung:</a:t>
            </a:r>
            <a:endParaRPr lang="en-US" sz="1600" b="1" u="sng" smtClean="0">
              <a:latin typeface="Times New Roman" pitchFamily="18" charset="0"/>
              <a:cs typeface="Times New Roman" pitchFamily="18" charset="0"/>
            </a:endParaRPr>
          </a:p>
          <a:p>
            <a:endParaRPr lang="vi-VN" sz="1600" b="1" u="sng" smtClean="0">
              <a:latin typeface="Times New Roman" pitchFamily="18" charset="0"/>
              <a:cs typeface="Times New Roman" pitchFamily="18" charset="0"/>
            </a:endParaRPr>
          </a:p>
          <a:p>
            <a:pPr>
              <a:lnSpc>
                <a:spcPts val="1900"/>
              </a:lnSpc>
            </a:pPr>
            <a:r>
              <a:rPr lang="en-US" sz="1400" smtClean="0">
                <a:latin typeface="Times New Roman" panose="02020603050405020304" pitchFamily="18" charset="0"/>
                <a:cs typeface="Times New Roman" panose="02020603050405020304" pitchFamily="18" charset="0"/>
              </a:rPr>
              <a:t>Máy </a:t>
            </a:r>
            <a:r>
              <a:rPr lang="en-US" sz="1400" err="1" smtClean="0">
                <a:latin typeface="Times New Roman" panose="02020603050405020304" pitchFamily="18" charset="0"/>
                <a:cs typeface="Times New Roman" panose="02020603050405020304" pitchFamily="18" charset="0"/>
              </a:rPr>
              <a:t>có</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cấu</a:t>
            </a:r>
            <a:r>
              <a:rPr lang="en-US" sz="1400" smtClean="0">
                <a:latin typeface="Times New Roman" panose="02020603050405020304" pitchFamily="18" charset="0"/>
                <a:cs typeface="Times New Roman" panose="02020603050405020304" pitchFamily="18" charset="0"/>
              </a:rPr>
              <a:t> tạo bao </a:t>
            </a:r>
            <a:r>
              <a:rPr lang="en-US" sz="1400" err="1" smtClean="0">
                <a:latin typeface="Times New Roman" panose="02020603050405020304" pitchFamily="18" charset="0"/>
                <a:cs typeface="Times New Roman" panose="02020603050405020304" pitchFamily="18" charset="0"/>
              </a:rPr>
              <a:t>gồm</a:t>
            </a:r>
            <a:r>
              <a:rPr lang="en-US" sz="1400" smtClean="0">
                <a:latin typeface="Times New Roman" panose="02020603050405020304" pitchFamily="18" charset="0"/>
                <a:cs typeface="Times New Roman" panose="02020603050405020304" pitchFamily="18" charset="0"/>
              </a:rPr>
              <a:t> 6 </a:t>
            </a:r>
            <a:r>
              <a:rPr lang="en-US" sz="1400" err="1" smtClean="0">
                <a:latin typeface="Times New Roman" panose="02020603050405020304" pitchFamily="18" charset="0"/>
                <a:cs typeface="Times New Roman" panose="02020603050405020304" pitchFamily="18" charset="0"/>
              </a:rPr>
              <a:t>bộ</a:t>
            </a:r>
            <a:r>
              <a:rPr lang="en-US" sz="1400" smtClean="0">
                <a:latin typeface="Times New Roman" panose="02020603050405020304" pitchFamily="18" charset="0"/>
                <a:cs typeface="Times New Roman" panose="02020603050405020304" pitchFamily="18" charset="0"/>
              </a:rPr>
              <a:t> phận: Bush, Spacer, Pick Up PCB, </a:t>
            </a:r>
            <a:r>
              <a:rPr lang="en-US" sz="1400" err="1" smtClean="0">
                <a:latin typeface="Times New Roman" panose="02020603050405020304" pitchFamily="18" charset="0"/>
                <a:cs typeface="Times New Roman" panose="02020603050405020304" pitchFamily="18" charset="0"/>
              </a:rPr>
              <a:t>Hàn</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1, </a:t>
            </a:r>
            <a:r>
              <a:rPr lang="en-US" sz="1400" err="1" smtClean="0">
                <a:latin typeface="Times New Roman" panose="02020603050405020304" pitchFamily="18" charset="0"/>
                <a:cs typeface="Times New Roman" panose="02020603050405020304" pitchFamily="18" charset="0"/>
              </a:rPr>
              <a:t>Hàn</a:t>
            </a:r>
            <a:r>
              <a:rPr lang="en-US" sz="1400" smtClean="0">
                <a:latin typeface="Times New Roman" panose="02020603050405020304" pitchFamily="18" charset="0"/>
                <a:cs typeface="Times New Roman" panose="02020603050405020304" pitchFamily="18" charset="0"/>
              </a:rPr>
              <a:t> 2 </a:t>
            </a:r>
            <a:r>
              <a:rPr lang="en-US" sz="1400" err="1" smtClean="0">
                <a:latin typeface="Times New Roman" panose="02020603050405020304" pitchFamily="18" charset="0"/>
                <a:cs typeface="Times New Roman" panose="02020603050405020304" pitchFamily="18" charset="0"/>
              </a:rPr>
              <a:t>và</a:t>
            </a:r>
            <a:r>
              <a:rPr lang="en-US" sz="1400" smtClean="0">
                <a:latin typeface="Times New Roman" panose="02020603050405020304" pitchFamily="18" charset="0"/>
                <a:cs typeface="Times New Roman" panose="02020603050405020304" pitchFamily="18" charset="0"/>
              </a:rPr>
              <a:t> cụm</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bàn quay.</a:t>
            </a:r>
          </a:p>
          <a:p>
            <a:pPr>
              <a:lnSpc>
                <a:spcPts val="1900"/>
              </a:lnSpc>
            </a:pPr>
            <a:r>
              <a:rPr lang="en-US" sz="1400">
                <a:latin typeface="Times New Roman" panose="02020603050405020304" pitchFamily="18" charset="0"/>
                <a:cs typeface="Times New Roman" panose="02020603050405020304" pitchFamily="18" charset="0"/>
              </a:rPr>
              <a:t>C</a:t>
            </a:r>
            <a:r>
              <a:rPr lang="en-US" sz="1400" smtClean="0">
                <a:latin typeface="Times New Roman" panose="02020603050405020304" pitchFamily="18" charset="0"/>
                <a:cs typeface="Times New Roman" panose="02020603050405020304" pitchFamily="18" charset="0"/>
              </a:rPr>
              <a:t>ác linh kiện cấp cho máy: Bush, Spacer, PCB, Motor. </a:t>
            </a:r>
          </a:p>
          <a:p>
            <a:pPr>
              <a:lnSpc>
                <a:spcPts val="1900"/>
              </a:lnSpc>
            </a:pPr>
            <a:r>
              <a:rPr lang="en-US" sz="1400" smtClean="0">
                <a:solidFill>
                  <a:srgbClr val="000000"/>
                </a:solidFill>
                <a:latin typeface="Times New Roman" panose="02020603050405020304" pitchFamily="18" charset="0"/>
                <a:cs typeface="Times New Roman" panose="02020603050405020304" pitchFamily="18" charset="0"/>
              </a:rPr>
              <a:t>Quá trình hoạt động của máy như sau:</a:t>
            </a:r>
            <a:endParaRPr lang="en-US" sz="1400">
              <a:solidFill>
                <a:srgbClr val="000000"/>
              </a:solidFill>
              <a:latin typeface="Times New Roman" panose="02020603050405020304" pitchFamily="18" charset="0"/>
              <a:cs typeface="Times New Roman" panose="02020603050405020304" pitchFamily="18" charset="0"/>
            </a:endParaRPr>
          </a:p>
          <a:p>
            <a:pPr>
              <a:lnSpc>
                <a:spcPts val="1900"/>
              </a:lnSpc>
            </a:pPr>
            <a:r>
              <a:rPr lang="en-US" sz="1400" smtClean="0">
                <a:solidFill>
                  <a:srgbClr val="000000"/>
                </a:solidFill>
                <a:latin typeface="Times New Roman" panose="02020603050405020304" pitchFamily="18" charset="0"/>
                <a:cs typeface="Times New Roman" panose="02020603050405020304" pitchFamily="18" charset="0"/>
              </a:rPr>
              <a:t>Cung cấp các linh kiện Bush, Spacer, Thiếc trước khi thực hiện quá trình làm việc. </a:t>
            </a:r>
          </a:p>
          <a:p>
            <a:pPr>
              <a:lnSpc>
                <a:spcPts val="1900"/>
              </a:lnSpc>
            </a:pPr>
            <a:r>
              <a:rPr lang="en-US" sz="1400">
                <a:solidFill>
                  <a:srgbClr val="000000"/>
                </a:solidFill>
                <a:latin typeface="Times New Roman" panose="02020603050405020304" pitchFamily="18" charset="0"/>
                <a:cs typeface="Times New Roman" panose="02020603050405020304" pitchFamily="18" charset="0"/>
              </a:rPr>
              <a:t>C</a:t>
            </a:r>
            <a:r>
              <a:rPr lang="en-US" sz="1400" smtClean="0">
                <a:solidFill>
                  <a:srgbClr val="000000"/>
                </a:solidFill>
                <a:latin typeface="Times New Roman" panose="02020603050405020304" pitchFamily="18" charset="0"/>
                <a:cs typeface="Times New Roman" panose="02020603050405020304" pitchFamily="18" charset="0"/>
              </a:rPr>
              <a:t>hế độ Auto, máy tự thực hiện công việc theo trình tự : Nhân viên vận hành cung cấp Motor và PCB vào 2 Jig gá trên bàn xoay. Nhấn đồng thời 2 nút START quay bàn quay 60°. Cụm Bush cấp và đóng Bush vào trục motor, Cụm Spacer gắp và thả Spacer vào Motor. Cụm Pick Up </a:t>
            </a:r>
            <a:r>
              <a:rPr lang="en-US" sz="1400">
                <a:solidFill>
                  <a:srgbClr val="000000"/>
                </a:solidFill>
                <a:latin typeface="Times New Roman" panose="02020603050405020304" pitchFamily="18" charset="0"/>
                <a:cs typeface="Times New Roman" panose="02020603050405020304" pitchFamily="18" charset="0"/>
              </a:rPr>
              <a:t>PCB gắp và thả PCB, Cụm Hàn số 1 hoạt động, Cụm Hàn số </a:t>
            </a:r>
            <a:r>
              <a:rPr lang="en-US" sz="1400" smtClean="0">
                <a:solidFill>
                  <a:srgbClr val="000000"/>
                </a:solidFill>
                <a:latin typeface="Times New Roman" panose="02020603050405020304" pitchFamily="18" charset="0"/>
                <a:cs typeface="Times New Roman" panose="02020603050405020304" pitchFamily="18" charset="0"/>
              </a:rPr>
              <a:t>2 </a:t>
            </a:r>
            <a:r>
              <a:rPr lang="en-US" sz="1400">
                <a:solidFill>
                  <a:srgbClr val="000000"/>
                </a:solidFill>
                <a:latin typeface="Times New Roman" panose="02020603050405020304" pitchFamily="18" charset="0"/>
                <a:cs typeface="Times New Roman" panose="02020603050405020304" pitchFamily="18" charset="0"/>
              </a:rPr>
              <a:t>hoạt động. </a:t>
            </a:r>
            <a:r>
              <a:rPr lang="en-US" sz="1400" smtClean="0">
                <a:solidFill>
                  <a:srgbClr val="000000"/>
                </a:solidFill>
                <a:latin typeface="Times New Roman" panose="02020603050405020304" pitchFamily="18" charset="0"/>
                <a:cs typeface="Times New Roman" panose="02020603050405020304" pitchFamily="18" charset="0"/>
              </a:rPr>
              <a:t>Cuối cùng khi kết thúc chu kỳ máy sẽ cho ra sản phẩm như hình 2.</a:t>
            </a:r>
          </a:p>
          <a:p>
            <a:pPr>
              <a:lnSpc>
                <a:spcPts val="1900"/>
              </a:lnSpc>
            </a:pPr>
            <a:r>
              <a:rPr lang="en-US" sz="1400" smtClean="0">
                <a:solidFill>
                  <a:srgbClr val="000000"/>
                </a:solidFill>
                <a:latin typeface="Times New Roman" panose="02020603050405020304" pitchFamily="18" charset="0"/>
                <a:cs typeface="Times New Roman" panose="02020603050405020304" pitchFamily="18" charset="0"/>
              </a:rPr>
              <a:t>Ngoài các cụm kết cấu chính máy máy còn có một số bộ phận phụ trợ giúp máy hoạt động như: Màn hình điều khiển, bộ gia nhiệt 1, bộ gia nhiệt 2, bộ cấp thiếc, bộ điều khiển Robot…</a:t>
            </a:r>
            <a:endParaRPr lang="en-US" smtClean="0">
              <a:solidFill>
                <a:srgbClr val="FF0000"/>
              </a:solidFill>
            </a:endParaRPr>
          </a:p>
        </p:txBody>
      </p:sp>
      <p:pic>
        <p:nvPicPr>
          <p:cNvPr id="24" name="Picture 23"/>
          <p:cNvPicPr>
            <a:picLocks noChangeAspect="1"/>
          </p:cNvPicPr>
          <p:nvPr/>
        </p:nvPicPr>
        <p:blipFill>
          <a:blip r:embed="rId2" cstate="print"/>
          <a:stretch>
            <a:fillRect/>
          </a:stretch>
        </p:blipFill>
        <p:spPr>
          <a:xfrm rot="16200000">
            <a:off x="1511101" y="4347556"/>
            <a:ext cx="3842933" cy="5453870"/>
          </a:xfrm>
          <a:prstGeom prst="rect">
            <a:avLst/>
          </a:prstGeom>
        </p:spPr>
      </p:pic>
      <p:sp>
        <p:nvSpPr>
          <p:cNvPr id="31" name="Rectangle 30"/>
          <p:cNvSpPr/>
          <p:nvPr/>
        </p:nvSpPr>
        <p:spPr>
          <a:xfrm>
            <a:off x="218683" y="5281176"/>
            <a:ext cx="1102117" cy="510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Cụm Spacer</a:t>
            </a:r>
            <a:endParaRPr lang="en-US" sz="1400">
              <a:solidFill>
                <a:schemeClr val="tx1"/>
              </a:solidFill>
              <a:latin typeface="Times New Roman" pitchFamily="18" charset="0"/>
              <a:cs typeface="Times New Roman" pitchFamily="18" charset="0"/>
            </a:endParaRPr>
          </a:p>
        </p:txBody>
      </p:sp>
      <p:sp>
        <p:nvSpPr>
          <p:cNvPr id="32" name="Rectangle 31"/>
          <p:cNvSpPr/>
          <p:nvPr/>
        </p:nvSpPr>
        <p:spPr>
          <a:xfrm>
            <a:off x="3527469" y="4980516"/>
            <a:ext cx="1158832" cy="620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Cụm Pick up PCB</a:t>
            </a:r>
            <a:endParaRPr lang="en-US" sz="1400">
              <a:solidFill>
                <a:schemeClr val="tx1"/>
              </a:solidFill>
              <a:latin typeface="Times New Roman" pitchFamily="18" charset="0"/>
              <a:cs typeface="Times New Roman" pitchFamily="18" charset="0"/>
            </a:endParaRPr>
          </a:p>
        </p:txBody>
      </p:sp>
      <p:sp>
        <p:nvSpPr>
          <p:cNvPr id="33" name="Rectangle 32"/>
          <p:cNvSpPr/>
          <p:nvPr/>
        </p:nvSpPr>
        <p:spPr>
          <a:xfrm>
            <a:off x="5236055" y="5058789"/>
            <a:ext cx="999645" cy="630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Cụm Hàn 1</a:t>
            </a:r>
            <a:endParaRPr lang="en-US" sz="1400">
              <a:solidFill>
                <a:schemeClr val="tx1"/>
              </a:solidFill>
              <a:latin typeface="Times New Roman" pitchFamily="18" charset="0"/>
              <a:cs typeface="Times New Roman" pitchFamily="18" charset="0"/>
            </a:endParaRPr>
          </a:p>
        </p:txBody>
      </p:sp>
      <p:sp>
        <p:nvSpPr>
          <p:cNvPr id="34" name="Rectangle 33"/>
          <p:cNvSpPr/>
          <p:nvPr/>
        </p:nvSpPr>
        <p:spPr>
          <a:xfrm>
            <a:off x="5835495" y="6654800"/>
            <a:ext cx="984405" cy="581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Cụm Hàn 2</a:t>
            </a:r>
            <a:endParaRPr lang="en-US" sz="1400">
              <a:solidFill>
                <a:schemeClr val="tx1"/>
              </a:solidFill>
              <a:latin typeface="Times New Roman" pitchFamily="18" charset="0"/>
              <a:cs typeface="Times New Roman" pitchFamily="18" charset="0"/>
            </a:endParaRPr>
          </a:p>
        </p:txBody>
      </p:sp>
      <p:sp>
        <p:nvSpPr>
          <p:cNvPr id="35" name="Rectangle 34"/>
          <p:cNvSpPr/>
          <p:nvPr/>
        </p:nvSpPr>
        <p:spPr>
          <a:xfrm>
            <a:off x="2661084" y="8369820"/>
            <a:ext cx="1510269"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Cụm bàn xoay</a:t>
            </a:r>
            <a:endParaRPr lang="en-US" sz="1400">
              <a:solidFill>
                <a:schemeClr val="tx1"/>
              </a:solidFill>
              <a:latin typeface="Times New Roman" pitchFamily="18" charset="0"/>
              <a:cs typeface="Times New Roman" pitchFamily="18" charset="0"/>
            </a:endParaRPr>
          </a:p>
        </p:txBody>
      </p:sp>
      <p:sp>
        <p:nvSpPr>
          <p:cNvPr id="36" name="Rectangle 35"/>
          <p:cNvSpPr/>
          <p:nvPr/>
        </p:nvSpPr>
        <p:spPr>
          <a:xfrm>
            <a:off x="192538" y="7894108"/>
            <a:ext cx="1294852"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Cụm Bush</a:t>
            </a:r>
            <a:endParaRPr lang="en-US" sz="1400">
              <a:solidFill>
                <a:schemeClr val="tx1"/>
              </a:solidFill>
              <a:latin typeface="Times New Roman" pitchFamily="18" charset="0"/>
              <a:cs typeface="Times New Roman" pitchFamily="18" charset="0"/>
            </a:endParaRPr>
          </a:p>
        </p:txBody>
      </p:sp>
      <p:cxnSp>
        <p:nvCxnSpPr>
          <p:cNvPr id="37" name="Straight Arrow Connector 36"/>
          <p:cNvCxnSpPr/>
          <p:nvPr/>
        </p:nvCxnSpPr>
        <p:spPr>
          <a:xfrm flipV="1">
            <a:off x="3225800" y="8013700"/>
            <a:ext cx="254000" cy="482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537201" y="6921500"/>
            <a:ext cx="533399" cy="444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448300" y="5652497"/>
            <a:ext cx="207565" cy="4943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2"/>
          </p:cNvCxnSpPr>
          <p:nvPr/>
        </p:nvCxnSpPr>
        <p:spPr>
          <a:xfrm flipH="1">
            <a:off x="3797300" y="5600700"/>
            <a:ext cx="309585"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121965" y="5601697"/>
            <a:ext cx="567135" cy="7991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231900" y="7708900"/>
            <a:ext cx="901700"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673173" y="9119466"/>
            <a:ext cx="5764696" cy="307777"/>
          </a:xfrm>
          <a:prstGeom prst="rect">
            <a:avLst/>
          </a:prstGeom>
          <a:noFill/>
        </p:spPr>
        <p:txBody>
          <a:bodyPr wrap="square" rtlCol="0">
            <a:spAutoFit/>
          </a:bodyPr>
          <a:lstStyle/>
          <a:p>
            <a:r>
              <a:rPr lang="en-US" sz="1400" smtClean="0">
                <a:latin typeface="Times New Roman" pitchFamily="18" charset="0"/>
                <a:cs typeface="Times New Roman" pitchFamily="18" charset="0"/>
              </a:rPr>
              <a:t>Hình 3 : Sơ đồ tổng quan máy hàn motor  ADF D51/58</a:t>
            </a:r>
            <a:endParaRPr lang="en-US" sz="1400">
              <a:latin typeface="Times New Roman" pitchFamily="18" charset="0"/>
              <a:cs typeface="Times New Roman" pitchFamily="18" charset="0"/>
            </a:endParaRPr>
          </a:p>
        </p:txBody>
      </p:sp>
    </p:spTree>
    <p:extLst>
      <p:ext uri="{BB962C8B-B14F-4D97-AF65-F5344CB8AC3E}">
        <p14:creationId xmlns:p14="http://schemas.microsoft.com/office/powerpoint/2010/main" xmlns="" val="3054570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400157"/>
            <a:ext cx="6307809" cy="400110"/>
          </a:xfrm>
          <a:prstGeom prst="rect">
            <a:avLst/>
          </a:prstGeom>
          <a:solidFill>
            <a:schemeClr val="bg2"/>
          </a:solidFill>
        </p:spPr>
        <p:txBody>
          <a:bodyPr wrap="square" rtlCol="0">
            <a:spAutoFit/>
          </a:bodyPr>
          <a:lstStyle/>
          <a:p>
            <a:r>
              <a:rPr lang="en-US" sz="2000" b="1" smtClean="0">
                <a:latin typeface="Times New Roman" pitchFamily="18" charset="0"/>
                <a:cs typeface="Times New Roman" pitchFamily="18" charset="0"/>
              </a:rPr>
              <a:t>CHƯƠNG 1: GIỚI THIỆU TỔNG QUAN VỀ MÁY</a:t>
            </a:r>
            <a:endParaRPr lang="en-US" sz="2000" b="1">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0C4911AB-5649-4F7C-A9D6-15EBCBB07F93}" type="slidenum">
              <a:rPr lang="vi-VN" smtClean="0"/>
              <a:pPr/>
              <a:t>6</a:t>
            </a:fld>
            <a:endParaRPr lang="vi-VN"/>
          </a:p>
        </p:txBody>
      </p:sp>
      <p:sp>
        <p:nvSpPr>
          <p:cNvPr id="19" name="TextBox 18"/>
          <p:cNvSpPr txBox="1"/>
          <p:nvPr/>
        </p:nvSpPr>
        <p:spPr>
          <a:xfrm>
            <a:off x="166325" y="854961"/>
            <a:ext cx="3731787" cy="369332"/>
          </a:xfrm>
          <a:prstGeom prst="rect">
            <a:avLst/>
          </a:prstGeom>
          <a:noFill/>
        </p:spPr>
        <p:txBody>
          <a:bodyPr wrap="square" rtlCol="0">
            <a:spAutoFit/>
          </a:bodyPr>
          <a:lstStyle/>
          <a:p>
            <a:r>
              <a:rPr lang="vi-VN" b="1" u="sng" smtClean="0">
                <a:latin typeface="+mj-lt"/>
              </a:rPr>
              <a:t>III. Các cụm chi tiết và chức năng</a:t>
            </a:r>
          </a:p>
        </p:txBody>
      </p:sp>
      <p:sp>
        <p:nvSpPr>
          <p:cNvPr id="20" name="TextBox 19"/>
          <p:cNvSpPr txBox="1"/>
          <p:nvPr/>
        </p:nvSpPr>
        <p:spPr>
          <a:xfrm>
            <a:off x="166325" y="1152722"/>
            <a:ext cx="2888343" cy="338554"/>
          </a:xfrm>
          <a:prstGeom prst="rect">
            <a:avLst/>
          </a:prstGeom>
          <a:noFill/>
        </p:spPr>
        <p:txBody>
          <a:bodyPr wrap="square" rtlCol="0">
            <a:spAutoFit/>
          </a:bodyPr>
          <a:lstStyle/>
          <a:p>
            <a:r>
              <a:rPr lang="vi-VN" sz="1600" b="1" u="sng" smtClean="0">
                <a:latin typeface="+mj-lt"/>
              </a:rPr>
              <a:t>1.Cụm Bush:</a:t>
            </a:r>
            <a:endParaRPr lang="en-US" sz="1600" b="1" u="sng">
              <a:latin typeface="+mj-lt"/>
            </a:endParaRPr>
          </a:p>
        </p:txBody>
      </p:sp>
      <p:sp>
        <p:nvSpPr>
          <p:cNvPr id="21" name="TextBox 20"/>
          <p:cNvSpPr txBox="1"/>
          <p:nvPr/>
        </p:nvSpPr>
        <p:spPr>
          <a:xfrm>
            <a:off x="177800" y="1497219"/>
            <a:ext cx="5689600" cy="338554"/>
          </a:xfrm>
          <a:prstGeom prst="rect">
            <a:avLst/>
          </a:prstGeom>
          <a:noFill/>
        </p:spPr>
        <p:txBody>
          <a:bodyPr wrap="square" rtlCol="0">
            <a:spAutoFit/>
          </a:bodyPr>
          <a:lstStyle/>
          <a:p>
            <a:r>
              <a:rPr lang="vi-VN" sz="1600">
                <a:latin typeface="Times New Roman" panose="02020603050405020304" pitchFamily="18" charset="0"/>
                <a:cs typeface="Times New Roman" panose="02020603050405020304" pitchFamily="18" charset="0"/>
              </a:rPr>
              <a:t>Chức năng: Phân chia Bush và đóng Bush vào trục Motor</a:t>
            </a:r>
            <a:endParaRPr lang="en-US" sz="1600">
              <a:latin typeface="Times New Roman" panose="02020603050405020304" pitchFamily="18" charset="0"/>
              <a:cs typeface="Times New Roman" panose="02020603050405020304" pitchFamily="18" charset="0"/>
            </a:endParaRPr>
          </a:p>
        </p:txBody>
      </p:sp>
      <p:pic>
        <p:nvPicPr>
          <p:cNvPr id="22" name="Picture 3"/>
          <p:cNvPicPr>
            <a:picLocks noChangeAspect="1" noChangeArrowheads="1"/>
          </p:cNvPicPr>
          <p:nvPr/>
        </p:nvPicPr>
        <p:blipFill>
          <a:blip r:embed="rId2" cstate="print"/>
          <a:srcRect/>
          <a:stretch>
            <a:fillRect/>
          </a:stretch>
        </p:blipFill>
        <p:spPr bwMode="auto">
          <a:xfrm>
            <a:off x="1738631" y="1784367"/>
            <a:ext cx="3332802" cy="2838756"/>
          </a:xfrm>
          <a:prstGeom prst="rect">
            <a:avLst/>
          </a:prstGeom>
          <a:noFill/>
          <a:ln w="9525">
            <a:noFill/>
            <a:miter lim="800000"/>
            <a:headEnd/>
            <a:tailEnd/>
          </a:ln>
        </p:spPr>
      </p:pic>
      <p:sp>
        <p:nvSpPr>
          <p:cNvPr id="25" name="Rectangle 24"/>
          <p:cNvSpPr/>
          <p:nvPr/>
        </p:nvSpPr>
        <p:spPr>
          <a:xfrm>
            <a:off x="639472" y="1852971"/>
            <a:ext cx="992104" cy="495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Bowl </a:t>
            </a:r>
            <a:r>
              <a:rPr lang="en-US" sz="1400" err="1" smtClean="0">
                <a:solidFill>
                  <a:srgbClr val="0000FF"/>
                </a:solidFill>
                <a:latin typeface="Times New Roman" panose="02020603050405020304" pitchFamily="18" charset="0"/>
                <a:cs typeface="Times New Roman" panose="02020603050405020304" pitchFamily="18" charset="0"/>
              </a:rPr>
              <a:t>chia</a:t>
            </a:r>
            <a:r>
              <a:rPr lang="vi-VN" sz="1400" smtClean="0">
                <a:solidFill>
                  <a:srgbClr val="0000FF"/>
                </a:solidFill>
                <a:latin typeface="Times New Roman" panose="02020603050405020304" pitchFamily="18" charset="0"/>
                <a:cs typeface="Times New Roman" panose="02020603050405020304" pitchFamily="18" charset="0"/>
              </a:rPr>
              <a:t> </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5257296" y="2502073"/>
            <a:ext cx="702945" cy="554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Đĩa chia</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5318081" y="3688254"/>
            <a:ext cx="641984" cy="547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Đầu hút</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5191943" y="1821309"/>
            <a:ext cx="766231" cy="585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Xylanh đẩy</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186743" y="2245395"/>
            <a:ext cx="1037591" cy="793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Xylanh đóng bush</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501056" y="3680812"/>
            <a:ext cx="870045" cy="5965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Xylanh xoay</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43" name="Rectangle 42"/>
          <p:cNvSpPr/>
          <p:nvPr/>
        </p:nvSpPr>
        <p:spPr>
          <a:xfrm>
            <a:off x="190348" y="3004999"/>
            <a:ext cx="887079" cy="545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Thanh dẫn</a:t>
            </a:r>
            <a:r>
              <a:rPr lang="vi-VN" sz="1400" smtClean="0">
                <a:solidFill>
                  <a:srgbClr val="0000FF"/>
                </a:solidFill>
                <a:latin typeface="Times New Roman" panose="02020603050405020304" pitchFamily="18" charset="0"/>
                <a:cs typeface="Times New Roman" panose="02020603050405020304" pitchFamily="18" charset="0"/>
              </a:rPr>
              <a:t> </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44" name="TextBox 43"/>
          <p:cNvSpPr txBox="1"/>
          <p:nvPr/>
        </p:nvSpPr>
        <p:spPr>
          <a:xfrm>
            <a:off x="1990404" y="4527904"/>
            <a:ext cx="3091544" cy="338554"/>
          </a:xfrm>
          <a:prstGeom prst="rect">
            <a:avLst/>
          </a:prstGeom>
          <a:noFill/>
        </p:spPr>
        <p:txBody>
          <a:bodyPr wrap="square" rtlCol="0">
            <a:spAutoFit/>
          </a:bodyPr>
          <a:lstStyle/>
          <a:p>
            <a:r>
              <a:rPr lang="en-US" sz="1600" err="1" smtClean="0">
                <a:latin typeface="Times New Roman" panose="02020603050405020304" pitchFamily="18" charset="0"/>
                <a:cs typeface="Times New Roman" panose="02020603050405020304" pitchFamily="18" charset="0"/>
              </a:rPr>
              <a:t>Hình</a:t>
            </a:r>
            <a:r>
              <a:rPr lang="en-US" sz="1600" smtClean="0">
                <a:latin typeface="Times New Roman" panose="02020603050405020304" pitchFamily="18" charset="0"/>
                <a:cs typeface="Times New Roman" panose="02020603050405020304" pitchFamily="18" charset="0"/>
              </a:rPr>
              <a:t> 4 : </a:t>
            </a:r>
            <a:r>
              <a:rPr lang="en-US" sz="1600" err="1" smtClean="0">
                <a:latin typeface="Times New Roman" panose="02020603050405020304" pitchFamily="18" charset="0"/>
                <a:cs typeface="Times New Roman" panose="02020603050405020304" pitchFamily="18" charset="0"/>
              </a:rPr>
              <a:t>Kết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cấu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cụm</a:t>
            </a:r>
            <a:r>
              <a:rPr lang="en-US" sz="1600" smtClean="0">
                <a:latin typeface="Times New Roman" panose="02020603050405020304" pitchFamily="18" charset="0"/>
                <a:cs typeface="Times New Roman" panose="02020603050405020304" pitchFamily="18" charset="0"/>
              </a:rPr>
              <a:t> Bush</a:t>
            </a:r>
            <a:endParaRPr lang="en-US" sz="1600">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flipV="1">
            <a:off x="1199703" y="3686175"/>
            <a:ext cx="2229297" cy="3130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3590925" y="2990556"/>
            <a:ext cx="1941647" cy="4860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370019" y="2211938"/>
            <a:ext cx="1249356" cy="2359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flipV="1">
            <a:off x="3848100" y="3590925"/>
            <a:ext cx="1602167" cy="4661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4257675" y="2212036"/>
            <a:ext cx="1060989" cy="8264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21682" y="3209925"/>
            <a:ext cx="2259668" cy="277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56807" y="2745505"/>
            <a:ext cx="2796043" cy="3215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28225" y="4790049"/>
            <a:ext cx="1764481" cy="338554"/>
          </a:xfrm>
          <a:prstGeom prst="rect">
            <a:avLst/>
          </a:prstGeom>
          <a:noFill/>
        </p:spPr>
        <p:txBody>
          <a:bodyPr wrap="square" rtlCol="0">
            <a:spAutoFit/>
          </a:bodyPr>
          <a:lstStyle/>
          <a:p>
            <a:r>
              <a:rPr lang="vi-VN" sz="1600" b="1" u="sng" smtClean="0">
                <a:latin typeface="+mj-lt"/>
              </a:rPr>
              <a:t>2. Cụm Spacer</a:t>
            </a:r>
            <a:r>
              <a:rPr lang="en-US" sz="1600" b="1" u="sng" smtClean="0">
                <a:latin typeface="+mj-lt"/>
              </a:rPr>
              <a:t>:</a:t>
            </a:r>
            <a:endParaRPr lang="en-US" sz="1600" b="1" u="sng">
              <a:latin typeface="+mj-lt"/>
            </a:endParaRPr>
          </a:p>
        </p:txBody>
      </p:sp>
      <p:sp>
        <p:nvSpPr>
          <p:cNvPr id="116" name="TextBox 115"/>
          <p:cNvSpPr txBox="1"/>
          <p:nvPr/>
        </p:nvSpPr>
        <p:spPr>
          <a:xfrm>
            <a:off x="89719" y="5126389"/>
            <a:ext cx="6001758" cy="338554"/>
          </a:xfrm>
          <a:prstGeom prst="rect">
            <a:avLst/>
          </a:prstGeom>
          <a:noFill/>
        </p:spPr>
        <p:txBody>
          <a:bodyPr wrap="square" rtlCol="0">
            <a:spAutoFit/>
          </a:bodyPr>
          <a:lstStyle/>
          <a:p>
            <a:pPr marL="285750" indent="-285750"/>
            <a:r>
              <a:rPr lang="vi-VN" sz="1600">
                <a:latin typeface="Times New Roman" panose="02020603050405020304" pitchFamily="18" charset="0"/>
                <a:cs typeface="Times New Roman" panose="02020603050405020304" pitchFamily="18" charset="0"/>
              </a:rPr>
              <a:t>Chức năng: Phân chia Spacer và gắp Spacer vào đầu motor</a:t>
            </a:r>
            <a:endParaRPr lang="en-US" sz="1600">
              <a:latin typeface="Times New Roman" panose="02020603050405020304" pitchFamily="18" charset="0"/>
              <a:cs typeface="Times New Roman" panose="02020603050405020304" pitchFamily="18" charset="0"/>
            </a:endParaRPr>
          </a:p>
        </p:txBody>
      </p:sp>
      <p:sp>
        <p:nvSpPr>
          <p:cNvPr id="117" name="TextBox 116"/>
          <p:cNvSpPr txBox="1"/>
          <p:nvPr/>
        </p:nvSpPr>
        <p:spPr>
          <a:xfrm>
            <a:off x="2132600" y="9309606"/>
            <a:ext cx="3091544" cy="338554"/>
          </a:xfrm>
          <a:prstGeom prst="rect">
            <a:avLst/>
          </a:prstGeom>
          <a:noFill/>
        </p:spPr>
        <p:txBody>
          <a:bodyPr wrap="square" rtlCol="0">
            <a:spAutoFit/>
          </a:bodyPr>
          <a:lstStyle/>
          <a:p>
            <a:r>
              <a:rPr lang="en-US" sz="1600" err="1" smtClean="0">
                <a:latin typeface="Times New Roman" panose="02020603050405020304" pitchFamily="18" charset="0"/>
                <a:cs typeface="Times New Roman" panose="02020603050405020304" pitchFamily="18" charset="0"/>
              </a:rPr>
              <a:t>Hình</a:t>
            </a:r>
            <a:r>
              <a:rPr lang="en-US" sz="1600" smtClean="0">
                <a:latin typeface="Times New Roman" panose="02020603050405020304" pitchFamily="18" charset="0"/>
                <a:cs typeface="Times New Roman" panose="02020603050405020304" pitchFamily="18" charset="0"/>
              </a:rPr>
              <a:t> 5 : </a:t>
            </a:r>
            <a:r>
              <a:rPr lang="en-US" sz="1600" err="1" smtClean="0">
                <a:latin typeface="Times New Roman" panose="02020603050405020304" pitchFamily="18" charset="0"/>
                <a:cs typeface="Times New Roman" panose="02020603050405020304" pitchFamily="18" charset="0"/>
              </a:rPr>
              <a:t>Kết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cấu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cụm</a:t>
            </a:r>
            <a:r>
              <a:rPr lang="en-US" sz="1600" smtClean="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Sapcer</a:t>
            </a:r>
            <a:endParaRPr lang="en-US" sz="1600">
              <a:latin typeface="Times New Roman" panose="02020603050405020304" pitchFamily="18" charset="0"/>
              <a:cs typeface="Times New Roman" panose="02020603050405020304" pitchFamily="18" charset="0"/>
            </a:endParaRPr>
          </a:p>
        </p:txBody>
      </p:sp>
      <p:grpSp>
        <p:nvGrpSpPr>
          <p:cNvPr id="49" name="Group 48"/>
          <p:cNvGrpSpPr/>
          <p:nvPr/>
        </p:nvGrpSpPr>
        <p:grpSpPr>
          <a:xfrm>
            <a:off x="1119636" y="5537991"/>
            <a:ext cx="4261334" cy="3803297"/>
            <a:chOff x="2745236" y="5588791"/>
            <a:chExt cx="4261334" cy="3803297"/>
          </a:xfrm>
        </p:grpSpPr>
        <p:pic>
          <p:nvPicPr>
            <p:cNvPr id="93" name="Picture 92"/>
            <p:cNvPicPr>
              <a:picLocks noChangeAspect="1"/>
            </p:cNvPicPr>
            <p:nvPr/>
          </p:nvPicPr>
          <p:blipFill>
            <a:blip r:embed="rId3" cstate="print"/>
            <a:stretch>
              <a:fillRect/>
            </a:stretch>
          </p:blipFill>
          <p:spPr>
            <a:xfrm>
              <a:off x="3190594" y="5715000"/>
              <a:ext cx="2949856" cy="2677624"/>
            </a:xfrm>
            <a:prstGeom prst="rect">
              <a:avLst/>
            </a:prstGeom>
          </p:spPr>
        </p:pic>
        <p:sp>
          <p:nvSpPr>
            <p:cNvPr id="99" name="Rectangle 98"/>
            <p:cNvSpPr/>
            <p:nvPr/>
          </p:nvSpPr>
          <p:spPr>
            <a:xfrm>
              <a:off x="2745236" y="8709860"/>
              <a:ext cx="994311" cy="5849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Bowl </a:t>
              </a:r>
              <a:r>
                <a:rPr lang="en-US" sz="1400" err="1" smtClean="0">
                  <a:solidFill>
                    <a:srgbClr val="0000FF"/>
                  </a:solidFill>
                  <a:latin typeface="Times New Roman" panose="02020603050405020304" pitchFamily="18" charset="0"/>
                  <a:cs typeface="Times New Roman" panose="02020603050405020304" pitchFamily="18" charset="0"/>
                </a:rPr>
                <a:t>chia</a:t>
              </a:r>
              <a:r>
                <a:rPr lang="vi-VN" sz="1400" smtClean="0">
                  <a:solidFill>
                    <a:srgbClr val="0000FF"/>
                  </a:solidFill>
                  <a:latin typeface="Times New Roman" panose="02020603050405020304" pitchFamily="18" charset="0"/>
                  <a:cs typeface="Times New Roman" panose="02020603050405020304" pitchFamily="18" charset="0"/>
                </a:rPr>
                <a:t> </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100" name="Rectangle 99"/>
            <p:cNvSpPr/>
            <p:nvPr/>
          </p:nvSpPr>
          <p:spPr>
            <a:xfrm>
              <a:off x="6091477" y="8141113"/>
              <a:ext cx="737510"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Tay gắp</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101" name="Rectangle 100"/>
            <p:cNvSpPr/>
            <p:nvPr/>
          </p:nvSpPr>
          <p:spPr>
            <a:xfrm>
              <a:off x="5982405" y="5588791"/>
              <a:ext cx="785077"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Thanh dẫn</a:t>
              </a:r>
              <a:endParaRPr lang="en-US" sz="1400">
                <a:solidFill>
                  <a:srgbClr val="0000FF"/>
                </a:solidFill>
                <a:latin typeface="Times New Roman" panose="02020603050405020304" pitchFamily="18" charset="0"/>
                <a:cs typeface="Times New Roman" panose="02020603050405020304" pitchFamily="18" charset="0"/>
              </a:endParaRPr>
            </a:p>
          </p:txBody>
        </p:sp>
        <p:sp>
          <p:nvSpPr>
            <p:cNvPr id="103" name="Rectangle 102"/>
            <p:cNvSpPr/>
            <p:nvPr/>
          </p:nvSpPr>
          <p:spPr>
            <a:xfrm>
              <a:off x="4177545" y="8579288"/>
              <a:ext cx="1074057"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Xylanh đẩy dọc</a:t>
              </a:r>
              <a:endParaRPr lang="en-US" sz="1400">
                <a:solidFill>
                  <a:srgbClr val="0000FF"/>
                </a:solidFill>
                <a:latin typeface="Times New Roman" panose="02020603050405020304" pitchFamily="18" charset="0"/>
                <a:cs typeface="Times New Roman" panose="02020603050405020304" pitchFamily="18" charset="0"/>
              </a:endParaRPr>
            </a:p>
          </p:txBody>
        </p:sp>
        <p:cxnSp>
          <p:nvCxnSpPr>
            <p:cNvPr id="104" name="Straight Arrow Connector 103"/>
            <p:cNvCxnSpPr/>
            <p:nvPr/>
          </p:nvCxnSpPr>
          <p:spPr>
            <a:xfrm flipH="1" flipV="1">
              <a:off x="5740401" y="7575551"/>
              <a:ext cx="496974" cy="6359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5572285" y="6819946"/>
              <a:ext cx="609600" cy="171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195324" y="5850293"/>
              <a:ext cx="945126" cy="11411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4838700" y="7353300"/>
              <a:ext cx="8509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9" idx="0"/>
            </p:cNvCxnSpPr>
            <p:nvPr/>
          </p:nvCxnSpPr>
          <p:spPr>
            <a:xfrm flipV="1">
              <a:off x="3242392" y="6991396"/>
              <a:ext cx="1161968" cy="17184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5840609" y="6273733"/>
              <a:ext cx="1165961" cy="812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rgbClr val="0000FF"/>
                  </a:solidFill>
                  <a:latin typeface="Times New Roman" panose="02020603050405020304" pitchFamily="18" charset="0"/>
                  <a:cs typeface="Times New Roman" panose="02020603050405020304" pitchFamily="18" charset="0"/>
                </a:rPr>
                <a:t>Xylan</a:t>
              </a:r>
              <a:r>
                <a:rPr lang="vi-VN" sz="1400" smtClean="0">
                  <a:solidFill>
                    <a:srgbClr val="0000FF"/>
                  </a:solidFill>
                  <a:latin typeface="Times New Roman" panose="02020603050405020304" pitchFamily="18" charset="0"/>
                  <a:cs typeface="Times New Roman" panose="02020603050405020304" pitchFamily="18" charset="0"/>
                </a:rPr>
                <a:t>h</a:t>
              </a:r>
              <a:r>
                <a:rPr lang="en-US" sz="1400" smtClean="0">
                  <a:solidFill>
                    <a:srgbClr val="0000FF"/>
                  </a:solidFill>
                  <a:latin typeface="Times New Roman" panose="02020603050405020304" pitchFamily="18" charset="0"/>
                  <a:cs typeface="Times New Roman" panose="02020603050405020304" pitchFamily="18" charset="0"/>
                </a:rPr>
                <a:t> đẩy ngang</a:t>
              </a:r>
              <a:endParaRPr lang="en-US" sz="1400">
                <a:solidFill>
                  <a:srgbClr val="0000FF"/>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05457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400157"/>
            <a:ext cx="6307809" cy="400110"/>
          </a:xfrm>
          <a:prstGeom prst="rect">
            <a:avLst/>
          </a:prstGeom>
          <a:solidFill>
            <a:schemeClr val="bg2"/>
          </a:solidFill>
        </p:spPr>
        <p:txBody>
          <a:bodyPr wrap="square" rtlCol="0">
            <a:spAutoFit/>
          </a:bodyPr>
          <a:lstStyle/>
          <a:p>
            <a:r>
              <a:rPr lang="en-US" sz="2000" b="1" smtClean="0">
                <a:latin typeface="Times New Roman" pitchFamily="18" charset="0"/>
                <a:cs typeface="Times New Roman" pitchFamily="18" charset="0"/>
              </a:rPr>
              <a:t>CHƯƠNG 1: GIỚI THIỆU TỔNG QUAN VỀ MÁY</a:t>
            </a:r>
            <a:endParaRPr lang="en-US" sz="2000" b="1">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0C4911AB-5649-4F7C-A9D6-15EBCBB07F93}" type="slidenum">
              <a:rPr lang="vi-VN" smtClean="0"/>
              <a:pPr/>
              <a:t>7</a:t>
            </a:fld>
            <a:endParaRPr lang="vi-VN"/>
          </a:p>
        </p:txBody>
      </p:sp>
      <p:sp>
        <p:nvSpPr>
          <p:cNvPr id="39" name="TextBox 38"/>
          <p:cNvSpPr txBox="1"/>
          <p:nvPr/>
        </p:nvSpPr>
        <p:spPr>
          <a:xfrm>
            <a:off x="128225" y="903849"/>
            <a:ext cx="1764481" cy="338554"/>
          </a:xfrm>
          <a:prstGeom prst="rect">
            <a:avLst/>
          </a:prstGeom>
          <a:noFill/>
        </p:spPr>
        <p:txBody>
          <a:bodyPr wrap="square" rtlCol="0">
            <a:spAutoFit/>
          </a:bodyPr>
          <a:lstStyle/>
          <a:p>
            <a:r>
              <a:rPr lang="en-US" sz="1600" b="1" u="sng">
                <a:latin typeface="Times New Roman" panose="02020603050405020304" pitchFamily="18" charset="0"/>
                <a:cs typeface="Times New Roman" panose="02020603050405020304" pitchFamily="18" charset="0"/>
              </a:rPr>
              <a:t>3</a:t>
            </a:r>
            <a:r>
              <a:rPr lang="vi-VN" sz="1600" b="1" u="sng" smtClean="0">
                <a:latin typeface="+mj-lt"/>
              </a:rPr>
              <a:t>. Cụm </a:t>
            </a:r>
            <a:r>
              <a:rPr lang="en-US" sz="1600" b="1" u="sng" smtClean="0">
                <a:latin typeface="Times New Roman" panose="02020603050405020304" pitchFamily="18" charset="0"/>
                <a:cs typeface="Times New Roman" panose="02020603050405020304" pitchFamily="18" charset="0"/>
              </a:rPr>
              <a:t>bàn xoay:</a:t>
            </a:r>
            <a:endParaRPr lang="en-US" sz="1600" b="1" u="sng">
              <a:latin typeface="+mj-lt"/>
            </a:endParaRPr>
          </a:p>
        </p:txBody>
      </p:sp>
      <p:sp>
        <p:nvSpPr>
          <p:cNvPr id="40" name="TextBox 39"/>
          <p:cNvSpPr txBox="1"/>
          <p:nvPr/>
        </p:nvSpPr>
        <p:spPr>
          <a:xfrm>
            <a:off x="24479" y="1379541"/>
            <a:ext cx="6420182" cy="307777"/>
          </a:xfrm>
          <a:prstGeom prst="rect">
            <a:avLst/>
          </a:prstGeom>
          <a:noFill/>
        </p:spPr>
        <p:txBody>
          <a:bodyPr wrap="square" rtlCol="0">
            <a:spAutoFit/>
          </a:bodyPr>
          <a:lstStyle/>
          <a:p>
            <a:pPr marL="342900" indent="-342900"/>
            <a:r>
              <a:rPr lang="vi-VN" sz="1400" smtClean="0">
                <a:latin typeface="+mj-lt"/>
              </a:rPr>
              <a:t>Chức năng: Dịch chuyển các trạm linh kiện </a:t>
            </a:r>
            <a:endParaRPr lang="en-US" sz="1400">
              <a:latin typeface="+mj-lt"/>
            </a:endParaRPr>
          </a:p>
        </p:txBody>
      </p:sp>
      <p:grpSp>
        <p:nvGrpSpPr>
          <p:cNvPr id="5" name="Group 4"/>
          <p:cNvGrpSpPr/>
          <p:nvPr/>
        </p:nvGrpSpPr>
        <p:grpSpPr>
          <a:xfrm>
            <a:off x="152400" y="1707377"/>
            <a:ext cx="6323874" cy="5239523"/>
            <a:chOff x="152400" y="1707377"/>
            <a:chExt cx="6323874" cy="5239523"/>
          </a:xfrm>
        </p:grpSpPr>
        <p:grpSp>
          <p:nvGrpSpPr>
            <p:cNvPr id="41" name="Group 40"/>
            <p:cNvGrpSpPr/>
            <p:nvPr/>
          </p:nvGrpSpPr>
          <p:grpSpPr>
            <a:xfrm>
              <a:off x="152400" y="1707377"/>
              <a:ext cx="6323874" cy="5239523"/>
              <a:chOff x="575954" y="1845139"/>
              <a:chExt cx="6259539" cy="5166487"/>
            </a:xfrm>
          </p:grpSpPr>
          <p:pic>
            <p:nvPicPr>
              <p:cNvPr id="42" name="Picture 41"/>
              <p:cNvPicPr>
                <a:picLocks noChangeAspect="1"/>
              </p:cNvPicPr>
              <p:nvPr/>
            </p:nvPicPr>
            <p:blipFill>
              <a:blip r:embed="rId2" cstate="print"/>
              <a:stretch>
                <a:fillRect/>
              </a:stretch>
            </p:blipFill>
            <p:spPr>
              <a:xfrm>
                <a:off x="1571651" y="2131610"/>
                <a:ext cx="4768969" cy="4084755"/>
              </a:xfrm>
              <a:prstGeom prst="rect">
                <a:avLst/>
              </a:prstGeom>
            </p:spPr>
          </p:pic>
          <p:sp>
            <p:nvSpPr>
              <p:cNvPr id="45" name="Rounded Rectangle 44"/>
              <p:cNvSpPr/>
              <p:nvPr/>
            </p:nvSpPr>
            <p:spPr>
              <a:xfrm>
                <a:off x="2431929" y="6637562"/>
                <a:ext cx="388307" cy="362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488445" y="6680201"/>
                <a:ext cx="279533" cy="2774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5260931" y="6633060"/>
                <a:ext cx="388307" cy="362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317447" y="6675699"/>
                <a:ext cx="279533" cy="2774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315365" y="6609949"/>
                <a:ext cx="1546847" cy="401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Nút Start </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p:cNvCxnSpPr>
                <a:endCxn id="47" idx="1"/>
              </p:cNvCxnSpPr>
              <p:nvPr/>
            </p:nvCxnSpPr>
            <p:spPr>
              <a:xfrm flipV="1">
                <a:off x="4670193" y="6814405"/>
                <a:ext cx="590738" cy="4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5" idx="3"/>
              </p:cNvCxnSpPr>
              <p:nvPr/>
            </p:nvCxnSpPr>
            <p:spPr>
              <a:xfrm flipH="1" flipV="1">
                <a:off x="2820236" y="6818907"/>
                <a:ext cx="661622" cy="44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392319" y="2217457"/>
                <a:ext cx="1024065" cy="689715"/>
              </a:xfrm>
              <a:prstGeom prst="round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4879967" y="2885243"/>
                <a:ext cx="997070" cy="811757"/>
              </a:xfrm>
              <a:prstGeom prst="round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4959188" y="4466928"/>
                <a:ext cx="917849" cy="924209"/>
              </a:xfrm>
              <a:prstGeom prst="round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3390570" y="5391137"/>
                <a:ext cx="1244108" cy="777509"/>
              </a:xfrm>
              <a:prstGeom prst="round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192235" y="4564394"/>
                <a:ext cx="736501" cy="977031"/>
              </a:xfrm>
              <a:prstGeom prst="round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2167183" y="2944750"/>
                <a:ext cx="736501" cy="977031"/>
              </a:xfrm>
              <a:prstGeom prst="round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59" idx="3"/>
                <a:endCxn id="56" idx="1"/>
              </p:cNvCxnSpPr>
              <p:nvPr/>
            </p:nvCxnSpPr>
            <p:spPr>
              <a:xfrm flipV="1">
                <a:off x="2244933" y="5779891"/>
                <a:ext cx="1145637" cy="12556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26335" y="4720535"/>
                <a:ext cx="1033032" cy="501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Trạm đóng bush</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63" name="Straight Arrow Connector 62"/>
              <p:cNvCxnSpPr>
                <a:stCxn id="62" idx="3"/>
                <a:endCxn id="57" idx="1"/>
              </p:cNvCxnSpPr>
              <p:nvPr/>
            </p:nvCxnSpPr>
            <p:spPr>
              <a:xfrm>
                <a:off x="1759367" y="4971261"/>
                <a:ext cx="432868" cy="816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75954" y="3084953"/>
                <a:ext cx="1321500" cy="501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Trạm insert Spacer</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65" name="Rectangle 64"/>
              <p:cNvSpPr/>
              <p:nvPr/>
            </p:nvSpPr>
            <p:spPr>
              <a:xfrm>
                <a:off x="5877038" y="1845139"/>
                <a:ext cx="927166" cy="501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Trạm pickup PCB</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66" name="Rectangle 65"/>
              <p:cNvSpPr/>
              <p:nvPr/>
            </p:nvSpPr>
            <p:spPr>
              <a:xfrm>
                <a:off x="6085963" y="3586404"/>
                <a:ext cx="718240" cy="4238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Trạm hàn 1</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67" name="Straight Arrow Connector 66"/>
              <p:cNvCxnSpPr>
                <a:endCxn id="58" idx="1"/>
              </p:cNvCxnSpPr>
              <p:nvPr/>
            </p:nvCxnSpPr>
            <p:spPr>
              <a:xfrm>
                <a:off x="1702747" y="3407079"/>
                <a:ext cx="464437" cy="261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5" idx="1"/>
              </p:cNvCxnSpPr>
              <p:nvPr/>
            </p:nvCxnSpPr>
            <p:spPr>
              <a:xfrm flipH="1">
                <a:off x="4416386" y="2095865"/>
                <a:ext cx="1460652" cy="5371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6" idx="1"/>
                <a:endCxn id="54" idx="3"/>
              </p:cNvCxnSpPr>
              <p:nvPr/>
            </p:nvCxnSpPr>
            <p:spPr>
              <a:xfrm flipH="1" flipV="1">
                <a:off x="5877037" y="3291122"/>
                <a:ext cx="208926" cy="5072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5877173" y="5084905"/>
                <a:ext cx="324374" cy="4762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17253" y="5292025"/>
                <a:ext cx="718240" cy="4238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Trạm hàn 2</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949028" y="5654733"/>
                <a:ext cx="1295905" cy="501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Trạm cấp PCB và motor</a:t>
                </a:r>
                <a:endParaRPr lang="en-US" sz="1400">
                  <a:solidFill>
                    <a:schemeClr val="tx1"/>
                  </a:solidFill>
                  <a:latin typeface="Times New Roman" panose="02020603050405020304" pitchFamily="18" charset="0"/>
                  <a:cs typeface="Times New Roman" panose="02020603050405020304" pitchFamily="18" charset="0"/>
                </a:endParaRPr>
              </a:p>
            </p:txBody>
          </p:sp>
        </p:grpSp>
        <p:sp>
          <p:nvSpPr>
            <p:cNvPr id="77" name="Rectangle 76"/>
            <p:cNvSpPr/>
            <p:nvPr/>
          </p:nvSpPr>
          <p:spPr>
            <a:xfrm>
              <a:off x="4812749" y="5875099"/>
              <a:ext cx="1309224" cy="508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Jig cấp PCB</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566378" y="6066247"/>
              <a:ext cx="1309224" cy="508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Jig cấp motor</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79" name="Straight Arrow Connector 78"/>
            <p:cNvCxnSpPr/>
            <p:nvPr/>
          </p:nvCxnSpPr>
          <p:spPr>
            <a:xfrm flipH="1" flipV="1">
              <a:off x="4032300" y="5832154"/>
              <a:ext cx="926110" cy="3142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8" idx="3"/>
            </p:cNvCxnSpPr>
            <p:nvPr/>
          </p:nvCxnSpPr>
          <p:spPr>
            <a:xfrm flipV="1">
              <a:off x="1875602" y="5933683"/>
              <a:ext cx="1358968" cy="386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2172058" y="7392012"/>
            <a:ext cx="3091544" cy="307777"/>
          </a:xfrm>
          <a:prstGeom prst="rect">
            <a:avLst/>
          </a:prstGeom>
          <a:noFill/>
        </p:spPr>
        <p:txBody>
          <a:bodyPr wrap="square" rtlCol="0">
            <a:spAutoFit/>
          </a:bodyPr>
          <a:lstStyle/>
          <a:p>
            <a:r>
              <a:rPr lang="en-US" sz="1400" err="1" smtClean="0">
                <a:latin typeface="Times New Roman" panose="02020603050405020304" pitchFamily="18" charset="0"/>
                <a:cs typeface="Times New Roman" panose="02020603050405020304" pitchFamily="18" charset="0"/>
              </a:rPr>
              <a:t>Hình</a:t>
            </a:r>
            <a:r>
              <a:rPr lang="en-US" sz="1400" smtClean="0">
                <a:latin typeface="Times New Roman" panose="02020603050405020304" pitchFamily="18" charset="0"/>
                <a:cs typeface="Times New Roman" panose="02020603050405020304" pitchFamily="18" charset="0"/>
              </a:rPr>
              <a:t> 5 : </a:t>
            </a:r>
            <a:r>
              <a:rPr lang="en-US" sz="1400" err="1" smtClean="0">
                <a:latin typeface="Times New Roman" panose="02020603050405020304" pitchFamily="18" charset="0"/>
                <a:cs typeface="Times New Roman" panose="02020603050405020304" pitchFamily="18" charset="0"/>
              </a:rPr>
              <a:t>Kết</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cấu</a:t>
            </a:r>
            <a:r>
              <a:rPr lang="en-US" sz="1400" smtClean="0">
                <a:latin typeface="Times New Roman" panose="02020603050405020304" pitchFamily="18" charset="0"/>
                <a:cs typeface="Times New Roman" panose="02020603050405020304" pitchFamily="18" charset="0"/>
              </a:rPr>
              <a:t> </a:t>
            </a:r>
            <a:r>
              <a:rPr lang="en-US" sz="1400" err="1" smtClean="0">
                <a:latin typeface="Times New Roman" panose="02020603050405020304" pitchFamily="18" charset="0"/>
                <a:cs typeface="Times New Roman" panose="02020603050405020304" pitchFamily="18" charset="0"/>
              </a:rPr>
              <a:t>cụm</a:t>
            </a:r>
            <a:r>
              <a:rPr lang="en-US" sz="1400" smtClean="0">
                <a:latin typeface="Times New Roman" panose="02020603050405020304" pitchFamily="18" charset="0"/>
                <a:cs typeface="Times New Roman" panose="02020603050405020304" pitchFamily="18" charset="0"/>
              </a:rPr>
              <a:t> </a:t>
            </a:r>
            <a:r>
              <a:rPr lang="vi-VN" sz="1400" smtClean="0">
                <a:latin typeface="Times New Roman" panose="02020603050405020304" pitchFamily="18" charset="0"/>
                <a:cs typeface="Times New Roman" panose="02020603050405020304" pitchFamily="18" charset="0"/>
              </a:rPr>
              <a:t>bàn xoay</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4315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400157"/>
            <a:ext cx="6307809" cy="400110"/>
          </a:xfrm>
          <a:prstGeom prst="rect">
            <a:avLst/>
          </a:prstGeom>
          <a:solidFill>
            <a:schemeClr val="bg2"/>
          </a:solidFill>
        </p:spPr>
        <p:txBody>
          <a:bodyPr wrap="square" rtlCol="0">
            <a:spAutoFit/>
          </a:bodyPr>
          <a:lstStyle/>
          <a:p>
            <a:r>
              <a:rPr lang="en-US" sz="2000" b="1" smtClean="0">
                <a:latin typeface="Times New Roman" pitchFamily="18" charset="0"/>
                <a:cs typeface="Times New Roman" pitchFamily="18" charset="0"/>
              </a:rPr>
              <a:t>CHƯƠNG 1: GIỚI THIỆU TỔNG QUAN VỀ MÁY</a:t>
            </a:r>
            <a:endParaRPr lang="en-US" sz="2000" b="1">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0C4911AB-5649-4F7C-A9D6-15EBCBB07F93}" type="slidenum">
              <a:rPr lang="vi-VN" smtClean="0"/>
              <a:pPr/>
              <a:t>8</a:t>
            </a:fld>
            <a:endParaRPr lang="vi-VN"/>
          </a:p>
        </p:txBody>
      </p:sp>
      <p:sp>
        <p:nvSpPr>
          <p:cNvPr id="19" name="TextBox 18"/>
          <p:cNvSpPr txBox="1"/>
          <p:nvPr/>
        </p:nvSpPr>
        <p:spPr>
          <a:xfrm>
            <a:off x="203845" y="908087"/>
            <a:ext cx="2888343" cy="338554"/>
          </a:xfrm>
          <a:prstGeom prst="rect">
            <a:avLst/>
          </a:prstGeom>
          <a:noFill/>
        </p:spPr>
        <p:txBody>
          <a:bodyPr wrap="square" rtlCol="0">
            <a:spAutoFit/>
          </a:bodyPr>
          <a:lstStyle/>
          <a:p>
            <a:r>
              <a:rPr lang="en-US" sz="1600" b="1" u="sng" smtClean="0">
                <a:latin typeface="Times New Roman" panose="02020603050405020304" pitchFamily="18" charset="0"/>
                <a:cs typeface="Times New Roman" panose="02020603050405020304" pitchFamily="18" charset="0"/>
              </a:rPr>
              <a:t>4</a:t>
            </a:r>
            <a:r>
              <a:rPr lang="vi-VN" sz="1600" b="1" u="sng" smtClean="0">
                <a:latin typeface="Times New Roman" panose="02020603050405020304" pitchFamily="18" charset="0"/>
                <a:cs typeface="Times New Roman" panose="02020603050405020304" pitchFamily="18" charset="0"/>
              </a:rPr>
              <a:t>. Cụm Pick Up PCB</a:t>
            </a:r>
            <a:endParaRPr lang="en-US" sz="1600" b="1" u="sng">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1381981" y="1473200"/>
            <a:ext cx="4231419" cy="3225800"/>
            <a:chOff x="3058381" y="1473200"/>
            <a:chExt cx="3723419" cy="3225800"/>
          </a:xfrm>
        </p:grpSpPr>
        <p:pic>
          <p:nvPicPr>
            <p:cNvPr id="21" name="Picture 20"/>
            <p:cNvPicPr>
              <a:picLocks noChangeAspect="1"/>
            </p:cNvPicPr>
            <p:nvPr/>
          </p:nvPicPr>
          <p:blipFill>
            <a:blip r:embed="rId2" cstate="print"/>
            <a:stretch>
              <a:fillRect/>
            </a:stretch>
          </p:blipFill>
          <p:spPr>
            <a:xfrm>
              <a:off x="3968049" y="1473200"/>
              <a:ext cx="2291526" cy="3225800"/>
            </a:xfrm>
            <a:prstGeom prst="rect">
              <a:avLst/>
            </a:prstGeom>
          </p:spPr>
        </p:pic>
        <p:sp>
          <p:nvSpPr>
            <p:cNvPr id="22" name="Rectangle 21"/>
            <p:cNvSpPr/>
            <p:nvPr/>
          </p:nvSpPr>
          <p:spPr>
            <a:xfrm>
              <a:off x="3058381" y="1738830"/>
              <a:ext cx="1074057"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a:t>
              </a:r>
              <a:r>
                <a:rPr lang="vi-VN" sz="1400" smtClean="0">
                  <a:solidFill>
                    <a:schemeClr val="tx1"/>
                  </a:solidFill>
                  <a:latin typeface="Times New Roman" panose="02020603050405020304" pitchFamily="18" charset="0"/>
                  <a:cs typeface="Times New Roman" panose="02020603050405020304" pitchFamily="18" charset="0"/>
                </a:rPr>
                <a:t>6</a:t>
              </a:r>
              <a:endParaRPr lang="en-US" sz="1400" smtClean="0">
                <a:solidFill>
                  <a:schemeClr val="tx1"/>
                </a:solidFill>
                <a:latin typeface="Times New Roman" panose="02020603050405020304" pitchFamily="18" charset="0"/>
                <a:cs typeface="Times New Roman" panose="02020603050405020304" pitchFamily="18" charset="0"/>
              </a:endParaRPr>
            </a:p>
            <a:p>
              <a:pPr algn="ctr"/>
              <a:r>
                <a:rPr lang="en-US" sz="1400" smtClean="0">
                  <a:solidFill>
                    <a:schemeClr val="tx1"/>
                  </a:solidFill>
                  <a:latin typeface="Times New Roman" panose="02020603050405020304" pitchFamily="18" charset="0"/>
                  <a:cs typeface="Times New Roman" panose="02020603050405020304" pitchFamily="18" charset="0"/>
                </a:rPr>
                <a:t>(đẩy dọc)</a:t>
              </a:r>
              <a:r>
                <a:rPr lang="vi-VN" sz="1400" smtClean="0">
                  <a:solidFill>
                    <a:schemeClr val="tx1"/>
                  </a:solidFill>
                  <a:latin typeface="Times New Roman" panose="02020603050405020304" pitchFamily="18" charset="0"/>
                  <a:cs typeface="Times New Roman" panose="02020603050405020304" pitchFamily="18" charset="0"/>
                </a:rPr>
                <a:t>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5790832" y="1549399"/>
              <a:ext cx="990968" cy="685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a:t>
              </a:r>
              <a:r>
                <a:rPr lang="vi-VN" sz="1400" smtClean="0">
                  <a:solidFill>
                    <a:schemeClr val="tx1"/>
                  </a:solidFill>
                  <a:latin typeface="Times New Roman" panose="02020603050405020304" pitchFamily="18" charset="0"/>
                  <a:cs typeface="Times New Roman" panose="02020603050405020304" pitchFamily="18" charset="0"/>
                </a:rPr>
                <a:t>5</a:t>
              </a:r>
              <a:endParaRPr lang="en-US" sz="1400" smtClean="0">
                <a:solidFill>
                  <a:schemeClr val="tx1"/>
                </a:solidFill>
                <a:latin typeface="Times New Roman" panose="02020603050405020304" pitchFamily="18" charset="0"/>
                <a:cs typeface="Times New Roman" panose="02020603050405020304" pitchFamily="18" charset="0"/>
              </a:endParaRPr>
            </a:p>
            <a:p>
              <a:pPr algn="ctr"/>
              <a:r>
                <a:rPr lang="en-US" sz="1400" smtClean="0">
                  <a:solidFill>
                    <a:schemeClr val="tx1"/>
                  </a:solidFill>
                  <a:latin typeface="Times New Roman" panose="02020603050405020304" pitchFamily="18" charset="0"/>
                  <a:cs typeface="Times New Roman" panose="02020603050405020304" pitchFamily="18" charset="0"/>
                </a:rPr>
                <a:t>(đẩy ngang)</a:t>
              </a:r>
              <a:r>
                <a:rPr lang="vi-VN" sz="1400" smtClean="0">
                  <a:solidFill>
                    <a:schemeClr val="tx1"/>
                  </a:solidFill>
                  <a:latin typeface="Times New Roman" panose="02020603050405020304" pitchFamily="18" charset="0"/>
                  <a:cs typeface="Times New Roman" panose="02020603050405020304" pitchFamily="18" charset="0"/>
                </a:rPr>
                <a:t>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3151387" y="3354456"/>
              <a:ext cx="1074057"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smtClean="0">
                  <a:solidFill>
                    <a:schemeClr val="tx1"/>
                  </a:solidFill>
                  <a:latin typeface="Times New Roman" panose="02020603050405020304" pitchFamily="18" charset="0"/>
                  <a:cs typeface="Times New Roman" panose="02020603050405020304" pitchFamily="18" charset="0"/>
                </a:rPr>
                <a:t>Tấm gạt Spacer</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5972956" y="3335619"/>
              <a:ext cx="660318" cy="81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Đầu hút</a:t>
              </a:r>
              <a:r>
                <a:rPr lang="vi-VN" sz="1400" smtClean="0">
                  <a:solidFill>
                    <a:schemeClr val="tx1"/>
                  </a:solidFill>
                  <a:latin typeface="Times New Roman" panose="02020603050405020304" pitchFamily="18" charset="0"/>
                  <a:cs typeface="Times New Roman" panose="02020603050405020304" pitchFamily="18" charset="0"/>
                </a:rPr>
                <a:t> </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a:off x="3793371" y="2404876"/>
              <a:ext cx="721663" cy="36679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1"/>
            </p:cNvCxnSpPr>
            <p:nvPr/>
          </p:nvCxnSpPr>
          <p:spPr>
            <a:xfrm flipH="1" flipV="1">
              <a:off x="5113812" y="3635652"/>
              <a:ext cx="859144" cy="10636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998887" y="3594100"/>
              <a:ext cx="902420" cy="1629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113812" y="2006600"/>
              <a:ext cx="842488" cy="1495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720149" y="4556322"/>
            <a:ext cx="4426226" cy="338554"/>
          </a:xfrm>
          <a:prstGeom prst="rect">
            <a:avLst/>
          </a:prstGeom>
          <a:noFill/>
        </p:spPr>
        <p:txBody>
          <a:bodyPr wrap="square" rtlCol="0">
            <a:spAutoFit/>
          </a:bodyPr>
          <a:lstStyle/>
          <a:p>
            <a:r>
              <a:rPr lang="en-US" sz="1600" smtClean="0">
                <a:latin typeface="Times New Roman" panose="02020603050405020304" pitchFamily="18" charset="0"/>
                <a:cs typeface="Times New Roman" panose="02020603050405020304" pitchFamily="18" charset="0"/>
              </a:rPr>
              <a:t>Hình 6: Kết cấu cụm Pick up PCB</a:t>
            </a:r>
            <a:endParaRPr lang="en-US" sz="1600">
              <a:latin typeface="Times New Roman" panose="02020603050405020304" pitchFamily="18" charset="0"/>
              <a:cs typeface="Times New Roman" panose="02020603050405020304" pitchFamily="18" charset="0"/>
            </a:endParaRPr>
          </a:p>
        </p:txBody>
      </p:sp>
      <p:sp>
        <p:nvSpPr>
          <p:cNvPr id="61" name="TextBox 60"/>
          <p:cNvSpPr txBox="1"/>
          <p:nvPr/>
        </p:nvSpPr>
        <p:spPr>
          <a:xfrm>
            <a:off x="325464" y="4831488"/>
            <a:ext cx="1638300" cy="338554"/>
          </a:xfrm>
          <a:prstGeom prst="rect">
            <a:avLst/>
          </a:prstGeom>
          <a:noFill/>
        </p:spPr>
        <p:txBody>
          <a:bodyPr wrap="square" rtlCol="0">
            <a:spAutoFit/>
          </a:bodyPr>
          <a:lstStyle/>
          <a:p>
            <a:r>
              <a:rPr lang="en-US" sz="1600" b="1" u="sng">
                <a:latin typeface="Times New Roman" panose="02020603050405020304" pitchFamily="18" charset="0"/>
                <a:cs typeface="Times New Roman" panose="02020603050405020304" pitchFamily="18" charset="0"/>
              </a:rPr>
              <a:t>5</a:t>
            </a:r>
            <a:r>
              <a:rPr lang="vi-VN" sz="1600" b="1" u="sng" smtClean="0">
                <a:latin typeface="+mj-lt"/>
              </a:rPr>
              <a:t>.Cụm hàn 1</a:t>
            </a:r>
            <a:endParaRPr lang="en-US" sz="1600" b="1" u="sng">
              <a:latin typeface="+mj-lt"/>
            </a:endParaRPr>
          </a:p>
        </p:txBody>
      </p:sp>
      <p:sp>
        <p:nvSpPr>
          <p:cNvPr id="62" name="TextBox 61"/>
          <p:cNvSpPr txBox="1"/>
          <p:nvPr/>
        </p:nvSpPr>
        <p:spPr>
          <a:xfrm>
            <a:off x="325464" y="5202675"/>
            <a:ext cx="6420182" cy="338554"/>
          </a:xfrm>
          <a:prstGeom prst="rect">
            <a:avLst/>
          </a:prstGeom>
          <a:noFill/>
        </p:spPr>
        <p:txBody>
          <a:bodyPr wrap="square" rtlCol="0">
            <a:spAutoFit/>
          </a:bodyPr>
          <a:lstStyle/>
          <a:p>
            <a:pPr marL="285750" indent="-285750"/>
            <a:r>
              <a:rPr lang="vi-VN" sz="1600" smtClean="0">
                <a:latin typeface="Times New Roman" panose="02020603050405020304" pitchFamily="18" charset="0"/>
                <a:cs typeface="Times New Roman" panose="02020603050405020304" pitchFamily="18" charset="0"/>
              </a:rPr>
              <a:t>Chức năng: Hàn mối hàn trong của cụm Motor</a:t>
            </a:r>
            <a:endParaRPr lang="en-US" sz="1600">
              <a:latin typeface="Times New Roman" panose="02020603050405020304" pitchFamily="18" charset="0"/>
              <a:cs typeface="Times New Roman" panose="02020603050405020304" pitchFamily="18" charset="0"/>
            </a:endParaRPr>
          </a:p>
        </p:txBody>
      </p:sp>
      <p:pic>
        <p:nvPicPr>
          <p:cNvPr id="65" name="Picture 64"/>
          <p:cNvPicPr>
            <a:picLocks noChangeAspect="1"/>
          </p:cNvPicPr>
          <p:nvPr/>
        </p:nvPicPr>
        <p:blipFill>
          <a:blip r:embed="rId3" cstate="print"/>
          <a:stretch>
            <a:fillRect/>
          </a:stretch>
        </p:blipFill>
        <p:spPr>
          <a:xfrm>
            <a:off x="3644900" y="5524500"/>
            <a:ext cx="2770184" cy="3822700"/>
          </a:xfrm>
          <a:prstGeom prst="rect">
            <a:avLst/>
          </a:prstGeom>
        </p:spPr>
      </p:pic>
      <p:sp>
        <p:nvSpPr>
          <p:cNvPr id="66" name="Rectangle 65"/>
          <p:cNvSpPr/>
          <p:nvPr/>
        </p:nvSpPr>
        <p:spPr>
          <a:xfrm>
            <a:off x="3135401" y="5610564"/>
            <a:ext cx="881064"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a:t>
            </a:r>
            <a:r>
              <a:rPr lang="vi-VN" sz="1400" smtClean="0">
                <a:solidFill>
                  <a:schemeClr val="tx1"/>
                </a:solidFill>
                <a:latin typeface="Times New Roman" panose="02020603050405020304" pitchFamily="18" charset="0"/>
                <a:cs typeface="Times New Roman" panose="02020603050405020304" pitchFamily="18" charset="0"/>
              </a:rPr>
              <a:t>1</a:t>
            </a:r>
            <a:endParaRPr lang="en-US" sz="1400" smtClean="0">
              <a:solidFill>
                <a:schemeClr val="tx1"/>
              </a:solidFill>
              <a:latin typeface="Times New Roman" panose="02020603050405020304" pitchFamily="18" charset="0"/>
              <a:cs typeface="Times New Roman" panose="02020603050405020304" pitchFamily="18" charset="0"/>
            </a:endParaRPr>
          </a:p>
          <a:p>
            <a:pPr algn="ctr"/>
            <a:r>
              <a:rPr lang="en-US" sz="1400" smtClean="0">
                <a:solidFill>
                  <a:schemeClr val="tx1"/>
                </a:solidFill>
                <a:latin typeface="Times New Roman" panose="02020603050405020304" pitchFamily="18" charset="0"/>
                <a:cs typeface="Times New Roman" panose="02020603050405020304" pitchFamily="18" charset="0"/>
              </a:rPr>
              <a:t>(đẩy dọc)</a:t>
            </a:r>
            <a:r>
              <a:rPr lang="vi-VN" sz="1400" smtClean="0">
                <a:solidFill>
                  <a:schemeClr val="tx1"/>
                </a:solidFill>
                <a:latin typeface="Times New Roman" panose="02020603050405020304" pitchFamily="18" charset="0"/>
                <a:cs typeface="Times New Roman" panose="02020603050405020304" pitchFamily="18" charset="0"/>
              </a:rPr>
              <a:t>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67" name="Rectangle 66"/>
          <p:cNvSpPr/>
          <p:nvPr/>
        </p:nvSpPr>
        <p:spPr>
          <a:xfrm>
            <a:off x="3086007" y="7272646"/>
            <a:ext cx="1062872"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Mỏ hàn và đầu feed thiếc</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68" name="Rectangle 67"/>
          <p:cNvSpPr/>
          <p:nvPr/>
        </p:nvSpPr>
        <p:spPr>
          <a:xfrm>
            <a:off x="6011626" y="5676552"/>
            <a:ext cx="744774"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Xylanh đẩy ngang</a:t>
            </a:r>
            <a:r>
              <a:rPr lang="vi-VN" sz="1400" smtClean="0">
                <a:solidFill>
                  <a:schemeClr val="tx1"/>
                </a:solidFill>
                <a:latin typeface="Times New Roman" panose="02020603050405020304" pitchFamily="18" charset="0"/>
                <a:cs typeface="Times New Roman" panose="02020603050405020304" pitchFamily="18" charset="0"/>
              </a:rPr>
              <a:t>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69" name="Rectangle 68"/>
          <p:cNvSpPr/>
          <p:nvPr/>
        </p:nvSpPr>
        <p:spPr>
          <a:xfrm>
            <a:off x="3272806" y="8414700"/>
            <a:ext cx="855664"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Đầu kẹp PCB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70" name="Rectangle 69"/>
          <p:cNvSpPr/>
          <p:nvPr/>
        </p:nvSpPr>
        <p:spPr>
          <a:xfrm>
            <a:off x="6062425" y="7687820"/>
            <a:ext cx="744775"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Xylanh kẹp (đẩy dọc)</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p:cNvCxnSpPr/>
          <p:nvPr/>
        </p:nvCxnSpPr>
        <p:spPr>
          <a:xfrm flipH="1">
            <a:off x="5543384" y="7861300"/>
            <a:ext cx="603416" cy="628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702300" y="6286500"/>
            <a:ext cx="3683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4098171" y="8379578"/>
            <a:ext cx="803136" cy="3118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3962266" y="7687820"/>
            <a:ext cx="552768" cy="3010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968049" y="5943465"/>
            <a:ext cx="667451" cy="4446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064276" y="9426380"/>
            <a:ext cx="3644348" cy="307777"/>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Hình 7: Kết cấu cụm hàn 1</a:t>
            </a:r>
            <a:endParaRPr lang="en-US" sz="1400">
              <a:latin typeface="Times New Roman" panose="02020603050405020304" pitchFamily="18" charset="0"/>
              <a:cs typeface="Times New Roman" panose="02020603050405020304" pitchFamily="18" charset="0"/>
            </a:endParaRPr>
          </a:p>
        </p:txBody>
      </p:sp>
      <p:sp>
        <p:nvSpPr>
          <p:cNvPr id="20" name="TextBox 19"/>
          <p:cNvSpPr txBox="1"/>
          <p:nvPr/>
        </p:nvSpPr>
        <p:spPr>
          <a:xfrm>
            <a:off x="178445" y="1252019"/>
            <a:ext cx="6126480" cy="338554"/>
          </a:xfrm>
          <a:prstGeom prst="rect">
            <a:avLst/>
          </a:prstGeom>
          <a:noFill/>
        </p:spPr>
        <p:txBody>
          <a:bodyPr wrap="square" rtlCol="0">
            <a:spAutoFit/>
          </a:bodyPr>
          <a:lstStyle/>
          <a:p>
            <a:pPr marL="285750" indent="-285750"/>
            <a:r>
              <a:rPr lang="vi-VN" sz="1600" smtClean="0">
                <a:latin typeface="Times New Roman" panose="02020603050405020304" pitchFamily="18" charset="0"/>
                <a:cs typeface="Times New Roman" panose="02020603050405020304" pitchFamily="18" charset="0"/>
              </a:rPr>
              <a:t>Chức năng: Gắp PCB </a:t>
            </a:r>
            <a:r>
              <a:rPr lang="en-US" sz="1600" smtClean="0">
                <a:latin typeface="Times New Roman" panose="02020603050405020304" pitchFamily="18" charset="0"/>
                <a:cs typeface="Times New Roman" panose="02020603050405020304" pitchFamily="18" charset="0"/>
              </a:rPr>
              <a:t>đặt xuyên qua terminal của</a:t>
            </a:r>
            <a:r>
              <a:rPr lang="vi-VN" sz="1600" smtClean="0">
                <a:latin typeface="Times New Roman" panose="02020603050405020304" pitchFamily="18" charset="0"/>
                <a:cs typeface="Times New Roman" panose="02020603050405020304" pitchFamily="18" charset="0"/>
              </a:rPr>
              <a:t> motor</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54570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5464" y="387457"/>
            <a:ext cx="6307809" cy="400110"/>
          </a:xfrm>
          <a:prstGeom prst="rect">
            <a:avLst/>
          </a:prstGeom>
          <a:solidFill>
            <a:schemeClr val="bg2"/>
          </a:solidFill>
        </p:spPr>
        <p:txBody>
          <a:bodyPr wrap="square" rtlCol="0">
            <a:spAutoFit/>
          </a:bodyPr>
          <a:lstStyle/>
          <a:p>
            <a:r>
              <a:rPr lang="en-US" sz="2000" b="1" smtClean="0">
                <a:latin typeface="Times New Roman" pitchFamily="18" charset="0"/>
                <a:cs typeface="Times New Roman" pitchFamily="18" charset="0"/>
              </a:rPr>
              <a:t>CHƯƠNG 1: GIỚI THIỆU TỔNG QUAN VỀ MÁY</a:t>
            </a:r>
            <a:endParaRPr lang="en-US" sz="2000" b="1">
              <a:latin typeface="Times New Roman" pitchFamily="18" charset="0"/>
              <a:cs typeface="Times New Roman" pitchFamily="18" charset="0"/>
            </a:endParaRPr>
          </a:p>
        </p:txBody>
      </p:sp>
      <p:sp>
        <p:nvSpPr>
          <p:cNvPr id="32" name="Slide Number Placeholder 8"/>
          <p:cNvSpPr>
            <a:spLocks noGrp="1"/>
          </p:cNvSpPr>
          <p:nvPr>
            <p:ph type="sldNum" sz="quarter" idx="12"/>
          </p:nvPr>
        </p:nvSpPr>
        <p:spPr>
          <a:xfrm>
            <a:off x="6391838" y="9467457"/>
            <a:ext cx="481660" cy="438543"/>
          </a:xfrm>
        </p:spPr>
        <p:txBody>
          <a:bodyPr/>
          <a:lstStyle/>
          <a:p>
            <a:fld id="{0C4911AB-5649-4F7C-A9D6-15EBCBB07F93}" type="slidenum">
              <a:rPr lang="vi-VN" smtClean="0"/>
              <a:pPr/>
              <a:t>9</a:t>
            </a:fld>
            <a:endParaRPr lang="vi-VN"/>
          </a:p>
        </p:txBody>
      </p:sp>
      <p:sp>
        <p:nvSpPr>
          <p:cNvPr id="4" name="TextBox 3"/>
          <p:cNvSpPr txBox="1"/>
          <p:nvPr/>
        </p:nvSpPr>
        <p:spPr>
          <a:xfrm>
            <a:off x="215900" y="5439661"/>
            <a:ext cx="3731787" cy="369332"/>
          </a:xfrm>
          <a:prstGeom prst="rect">
            <a:avLst/>
          </a:prstGeom>
          <a:noFill/>
        </p:spPr>
        <p:txBody>
          <a:bodyPr wrap="square" rtlCol="0">
            <a:spAutoFit/>
          </a:bodyPr>
          <a:lstStyle/>
          <a:p>
            <a:r>
              <a:rPr lang="en-US" b="1" u="sng" smtClean="0">
                <a:latin typeface="Times New Roman" pitchFamily="18" charset="0"/>
                <a:cs typeface="Times New Roman" pitchFamily="18" charset="0"/>
              </a:rPr>
              <a:t>IV. Tín hiệu đèn tháp:</a:t>
            </a:r>
            <a:endParaRPr lang="vi-VN" b="1" u="sng" smtClean="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993054341"/>
              </p:ext>
            </p:extLst>
          </p:nvPr>
        </p:nvGraphicFramePr>
        <p:xfrm>
          <a:off x="295392" y="6205411"/>
          <a:ext cx="6337881" cy="2749866"/>
        </p:xfrm>
        <a:graphic>
          <a:graphicData uri="http://schemas.openxmlformats.org/drawingml/2006/table">
            <a:tbl>
              <a:tblPr/>
              <a:tblGrid>
                <a:gridCol w="2308108">
                  <a:extLst>
                    <a:ext uri="{9D8B030D-6E8A-4147-A177-3AD203B41FA5}">
                      <a16:colId xmlns="" xmlns:a16="http://schemas.microsoft.com/office/drawing/2014/main" val="20000"/>
                    </a:ext>
                  </a:extLst>
                </a:gridCol>
                <a:gridCol w="1209019">
                  <a:extLst>
                    <a:ext uri="{9D8B030D-6E8A-4147-A177-3AD203B41FA5}">
                      <a16:colId xmlns="" xmlns:a16="http://schemas.microsoft.com/office/drawing/2014/main" val="20001"/>
                    </a:ext>
                  </a:extLst>
                </a:gridCol>
                <a:gridCol w="800714">
                  <a:extLst>
                    <a:ext uri="{9D8B030D-6E8A-4147-A177-3AD203B41FA5}">
                      <a16:colId xmlns="" xmlns:a16="http://schemas.microsoft.com/office/drawing/2014/main" val="20002"/>
                    </a:ext>
                  </a:extLst>
                </a:gridCol>
                <a:gridCol w="757516">
                  <a:extLst>
                    <a:ext uri="{9D8B030D-6E8A-4147-A177-3AD203B41FA5}">
                      <a16:colId xmlns="" xmlns:a16="http://schemas.microsoft.com/office/drawing/2014/main" val="20003"/>
                    </a:ext>
                  </a:extLst>
                </a:gridCol>
                <a:gridCol w="618638">
                  <a:extLst>
                    <a:ext uri="{9D8B030D-6E8A-4147-A177-3AD203B41FA5}">
                      <a16:colId xmlns="" xmlns:a16="http://schemas.microsoft.com/office/drawing/2014/main" val="20004"/>
                    </a:ext>
                  </a:extLst>
                </a:gridCol>
                <a:gridCol w="643886">
                  <a:extLst>
                    <a:ext uri="{9D8B030D-6E8A-4147-A177-3AD203B41FA5}">
                      <a16:colId xmlns="" xmlns:a16="http://schemas.microsoft.com/office/drawing/2014/main" val="20005"/>
                    </a:ext>
                  </a:extLst>
                </a:gridCol>
              </a:tblGrid>
              <a:tr h="533663">
                <a:tc gridSpan="2">
                  <a:txBody>
                    <a:bodyPr/>
                    <a:lstStyle/>
                    <a:p>
                      <a:pPr algn="ctr" fontAlgn="ctr"/>
                      <a:r>
                        <a:rPr lang="en-US" sz="1400" b="0" i="0" u="none" strike="noStrike">
                          <a:solidFill>
                            <a:srgbClr val="000000"/>
                          </a:solidFill>
                          <a:latin typeface="Times New Roman"/>
                        </a:rPr>
                        <a:t>Trạng thái Máy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400" b="0" i="0" u="none" strike="noStrike">
                          <a:solidFill>
                            <a:srgbClr val="000000"/>
                          </a:solidFill>
                          <a:latin typeface="Times New Roman"/>
                        </a:rPr>
                        <a:t>Đèn xanh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Đèn vàng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vi-VN" sz="1400" b="0" i="0" u="none" strike="noStrike">
                          <a:solidFill>
                            <a:srgbClr val="000000"/>
                          </a:solidFill>
                          <a:latin typeface="Times New Roman"/>
                        </a:rPr>
                        <a:t>Đèn đỏ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Còi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36508">
                <a:tc gridSpan="2">
                  <a:txBody>
                    <a:bodyPr/>
                    <a:lstStyle/>
                    <a:p>
                      <a:pPr algn="l" fontAlgn="ctr"/>
                      <a:r>
                        <a:rPr lang="en-US" sz="1400" b="0" i="0" u="none" strike="noStrike" smtClean="0">
                          <a:solidFill>
                            <a:srgbClr val="000000"/>
                          </a:solidFill>
                          <a:latin typeface="Times New Roman"/>
                        </a:rPr>
                        <a:t> </a:t>
                      </a:r>
                      <a:r>
                        <a:rPr lang="vi-VN" sz="1400" b="0" i="0" u="none" strike="noStrike" smtClean="0">
                          <a:solidFill>
                            <a:srgbClr val="000000"/>
                          </a:solidFill>
                          <a:latin typeface="Times New Roman"/>
                        </a:rPr>
                        <a:t>Hệ </a:t>
                      </a:r>
                      <a:r>
                        <a:rPr lang="vi-VN" sz="1400" b="0" i="0" u="none" strike="noStrike">
                          <a:solidFill>
                            <a:srgbClr val="000000"/>
                          </a:solidFill>
                          <a:latin typeface="Times New Roman"/>
                        </a:rPr>
                        <a:t>thống đang hoạt động bình thường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400" b="0" i="0" u="none" strike="noStrike">
                          <a:solidFill>
                            <a:srgbClr val="000000"/>
                          </a:solidFill>
                          <a:latin typeface="Times New Roman"/>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36508">
                <a:tc gridSpan="2">
                  <a:txBody>
                    <a:bodyPr/>
                    <a:lstStyle/>
                    <a:p>
                      <a:pPr algn="l" fontAlgn="ctr"/>
                      <a:r>
                        <a:rPr lang="en-US" sz="1400" b="0" i="0" u="none" strike="noStrike" smtClean="0">
                          <a:solidFill>
                            <a:srgbClr val="000000"/>
                          </a:solidFill>
                          <a:latin typeface="Times New Roman"/>
                        </a:rPr>
                        <a:t> </a:t>
                      </a:r>
                      <a:r>
                        <a:rPr lang="vi-VN" sz="1400" b="0" i="0" u="none" strike="noStrike" smtClean="0">
                          <a:solidFill>
                            <a:srgbClr val="000000"/>
                          </a:solidFill>
                          <a:latin typeface="Times New Roman"/>
                        </a:rPr>
                        <a:t>Máy </a:t>
                      </a:r>
                      <a:r>
                        <a:rPr lang="vi-VN" sz="1400" b="0" i="0" u="none" strike="noStrike">
                          <a:solidFill>
                            <a:srgbClr val="000000"/>
                          </a:solidFill>
                          <a:latin typeface="Times New Roman"/>
                        </a:rPr>
                        <a:t>đang trong quá trình 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36508">
                <a:tc gridSpan="2">
                  <a:txBody>
                    <a:bodyPr/>
                    <a:lstStyle/>
                    <a:p>
                      <a:pPr algn="l" fontAlgn="ctr"/>
                      <a:r>
                        <a:rPr lang="en-US" sz="1400" b="0" i="0" u="none" strike="noStrike" smtClean="0">
                          <a:solidFill>
                            <a:srgbClr val="000000"/>
                          </a:solidFill>
                          <a:latin typeface="Times New Roman"/>
                        </a:rPr>
                        <a:t> Dừng </a:t>
                      </a:r>
                      <a:r>
                        <a:rPr lang="en-US" sz="1400" b="0" i="0" u="none" strike="noStrike">
                          <a:solidFill>
                            <a:srgbClr val="000000"/>
                          </a:solidFill>
                          <a:latin typeface="Times New Roman"/>
                        </a:rPr>
                        <a:t>máy  (STOP)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400" b="0" i="0" u="none" strike="noStrike">
                          <a:solidFill>
                            <a:srgbClr val="000000"/>
                          </a:solidFill>
                          <a:latin typeface="Times New Roman"/>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36508">
                <a:tc gridSpan="2">
                  <a:txBody>
                    <a:bodyPr/>
                    <a:lstStyle/>
                    <a:p>
                      <a:pPr algn="l" fontAlgn="ctr"/>
                      <a:r>
                        <a:rPr lang="en-US" sz="1400" b="0" i="0" u="none" strike="noStrike" smtClean="0">
                          <a:solidFill>
                            <a:srgbClr val="000000"/>
                          </a:solidFill>
                          <a:latin typeface="Times New Roman"/>
                        </a:rPr>
                        <a:t> </a:t>
                      </a:r>
                      <a:r>
                        <a:rPr lang="vi-VN" sz="1400" b="0" i="0" u="none" strike="noStrike" smtClean="0">
                          <a:solidFill>
                            <a:srgbClr val="000000"/>
                          </a:solidFill>
                          <a:latin typeface="Times New Roman"/>
                        </a:rPr>
                        <a:t>Máy </a:t>
                      </a:r>
                      <a:r>
                        <a:rPr lang="vi-VN" sz="1400" b="0" i="0" u="none" strike="noStrike">
                          <a:solidFill>
                            <a:srgbClr val="000000"/>
                          </a:solidFill>
                          <a:latin typeface="Times New Roman"/>
                        </a:rPr>
                        <a:t>đang chạy và có cảnh báo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400" b="0" i="0" u="none" strike="noStrike">
                          <a:solidFill>
                            <a:srgbClr val="000000"/>
                          </a:solidFill>
                          <a:latin typeface="Times New Roman"/>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533663">
                <a:tc>
                  <a:txBody>
                    <a:bodyPr/>
                    <a:lstStyle/>
                    <a:p>
                      <a:pPr algn="l" fontAlgn="ctr"/>
                      <a:r>
                        <a:rPr lang="en-US" sz="1400" b="0" i="0" u="none" strike="noStrike" smtClean="0">
                          <a:solidFill>
                            <a:srgbClr val="000000"/>
                          </a:solidFill>
                          <a:latin typeface="Times New Roman"/>
                        </a:rPr>
                        <a:t> Điều</a:t>
                      </a:r>
                      <a:r>
                        <a:rPr lang="en-US" sz="1400" b="0" i="0" u="none" strike="noStrike" baseline="0" smtClean="0">
                          <a:solidFill>
                            <a:srgbClr val="000000"/>
                          </a:solidFill>
                          <a:latin typeface="Times New Roman"/>
                        </a:rPr>
                        <a:t> khiển bằng tay</a:t>
                      </a:r>
                      <a:endParaRPr lang="en-US" sz="1400" b="0" i="0" u="none" strike="noStrike">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Times New Roman"/>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36508">
                <a:tc>
                  <a:txBody>
                    <a:bodyPr/>
                    <a:lstStyle/>
                    <a:p>
                      <a:pPr algn="l" fontAlgn="ctr"/>
                      <a:r>
                        <a:rPr lang="en-US" sz="1400" b="0" i="0" u="none" strike="noStrike" smtClean="0">
                          <a:solidFill>
                            <a:srgbClr val="000000"/>
                          </a:solidFill>
                          <a:latin typeface="Times New Roman"/>
                        </a:rPr>
                        <a:t> Dừng </a:t>
                      </a:r>
                      <a:r>
                        <a:rPr lang="en-US" sz="1400" b="0" i="0" u="none" strike="noStrike">
                          <a:solidFill>
                            <a:srgbClr val="000000"/>
                          </a:solidFill>
                          <a:latin typeface="Times New Roman"/>
                        </a:rPr>
                        <a:t>khẩn cấp</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Times New Roman"/>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7" name="TextBox 6"/>
          <p:cNvSpPr txBox="1"/>
          <p:nvPr/>
        </p:nvSpPr>
        <p:spPr>
          <a:xfrm>
            <a:off x="237141" y="9061542"/>
            <a:ext cx="6350000" cy="523220"/>
          </a:xfrm>
          <a:prstGeom prst="rect">
            <a:avLst/>
          </a:prstGeom>
          <a:noFill/>
        </p:spPr>
        <p:txBody>
          <a:bodyPr wrap="square" rtlCol="0">
            <a:spAutoFit/>
          </a:bodyPr>
          <a:lstStyle/>
          <a:p>
            <a:r>
              <a:rPr lang="en-US" sz="1400" smtClean="0">
                <a:latin typeface="Times New Roman" pitchFamily="18" charset="0"/>
                <a:cs typeface="Times New Roman" pitchFamily="18" charset="0"/>
              </a:rPr>
              <a:t>Ghi chú: </a:t>
            </a:r>
            <a:r>
              <a:rPr lang="vi-VN" sz="1400" smtClean="0">
                <a:latin typeface="Times New Roman" pitchFamily="18" charset="0"/>
                <a:cs typeface="Times New Roman" pitchFamily="18" charset="0"/>
              </a:rPr>
              <a:t>●/2 </a:t>
            </a:r>
            <a:r>
              <a:rPr lang="en-US" sz="1400" smtClean="0">
                <a:latin typeface="Times New Roman" pitchFamily="18" charset="0"/>
                <a:cs typeface="Times New Roman" pitchFamily="18" charset="0"/>
              </a:rPr>
              <a:t>: Đèn nhấp nháy</a:t>
            </a:r>
            <a:r>
              <a:rPr lang="vi-VN" sz="1400" smtClean="0">
                <a:latin typeface="Times New Roman" pitchFamily="18" charset="0"/>
                <a:cs typeface="Times New Roman" pitchFamily="18" charset="0"/>
              </a:rPr>
              <a:t> </a:t>
            </a:r>
            <a:endParaRPr lang="en-US" sz="1400" smtClean="0">
              <a:latin typeface="Times New Roman" pitchFamily="18" charset="0"/>
              <a:cs typeface="Times New Roman" pitchFamily="18" charset="0"/>
            </a:endParaRPr>
          </a:p>
          <a:p>
            <a:r>
              <a:rPr lang="en-US" sz="1400" smtClean="0"/>
              <a:t>                 </a:t>
            </a:r>
            <a:endParaRPr lang="en-US" sz="1400">
              <a:latin typeface="Times New Roman" pitchFamily="18" charset="0"/>
              <a:cs typeface="Times New Roman" pitchFamily="18" charset="0"/>
            </a:endParaRPr>
          </a:p>
        </p:txBody>
      </p:sp>
      <p:sp>
        <p:nvSpPr>
          <p:cNvPr id="8" name="TextBox 7"/>
          <p:cNvSpPr txBox="1"/>
          <p:nvPr/>
        </p:nvSpPr>
        <p:spPr>
          <a:xfrm>
            <a:off x="228600" y="5804966"/>
            <a:ext cx="6273800" cy="307777"/>
          </a:xfrm>
          <a:prstGeom prst="rect">
            <a:avLst/>
          </a:prstGeom>
          <a:noFill/>
        </p:spPr>
        <p:txBody>
          <a:bodyPr wrap="square" rtlCol="0">
            <a:spAutoFit/>
          </a:bodyPr>
          <a:lstStyle/>
          <a:p>
            <a:r>
              <a:rPr lang="en-US" sz="1400" smtClean="0">
                <a:latin typeface="Times New Roman" pitchFamily="18" charset="0"/>
                <a:cs typeface="Times New Roman" pitchFamily="18" charset="0"/>
              </a:rPr>
              <a:t>Bảng thống kê những trạng thái cơ bản của đèn tháp</a:t>
            </a:r>
            <a:endParaRPr lang="en-US" sz="1400">
              <a:latin typeface="Times New Roman" pitchFamily="18" charset="0"/>
              <a:cs typeface="Times New Roman" pitchFamily="18" charset="0"/>
            </a:endParaRPr>
          </a:p>
        </p:txBody>
      </p:sp>
      <p:pic>
        <p:nvPicPr>
          <p:cNvPr id="9" name="Picture 8" descr="Soldering 1.1.JPG"/>
          <p:cNvPicPr>
            <a:picLocks noChangeAspect="1"/>
          </p:cNvPicPr>
          <p:nvPr/>
        </p:nvPicPr>
        <p:blipFill>
          <a:blip r:embed="rId2" cstate="print"/>
          <a:stretch>
            <a:fillRect/>
          </a:stretch>
        </p:blipFill>
        <p:spPr>
          <a:xfrm>
            <a:off x="4066684" y="1765300"/>
            <a:ext cx="2294428" cy="3627437"/>
          </a:xfrm>
          <a:prstGeom prst="rect">
            <a:avLst/>
          </a:prstGeom>
        </p:spPr>
      </p:pic>
      <p:sp>
        <p:nvSpPr>
          <p:cNvPr id="10" name="Rectangle 9"/>
          <p:cNvSpPr/>
          <p:nvPr/>
        </p:nvSpPr>
        <p:spPr>
          <a:xfrm>
            <a:off x="3225800" y="1854200"/>
            <a:ext cx="881064"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Robot </a:t>
            </a:r>
            <a:r>
              <a:rPr lang="vi-VN" sz="1400" smtClean="0">
                <a:solidFill>
                  <a:schemeClr val="tx1"/>
                </a:solidFill>
                <a:latin typeface="Times New Roman" panose="02020603050405020304" pitchFamily="18" charset="0"/>
                <a:cs typeface="Times New Roman" panose="02020603050405020304" pitchFamily="18" charset="0"/>
              </a:rPr>
              <a:t>1</a:t>
            </a:r>
            <a:endParaRPr lang="en-US" sz="1400" smtClean="0">
              <a:solidFill>
                <a:schemeClr val="tx1"/>
              </a:solidFill>
              <a:latin typeface="Times New Roman" panose="02020603050405020304" pitchFamily="18" charset="0"/>
              <a:cs typeface="Times New Roman" panose="02020603050405020304" pitchFamily="18" charset="0"/>
            </a:endParaRPr>
          </a:p>
          <a:p>
            <a:pPr algn="ctr"/>
            <a:r>
              <a:rPr lang="en-US" sz="1400" smtClean="0">
                <a:solidFill>
                  <a:schemeClr val="tx1"/>
                </a:solidFill>
                <a:latin typeface="Times New Roman" panose="02020603050405020304" pitchFamily="18" charset="0"/>
                <a:cs typeface="Times New Roman" panose="02020603050405020304" pitchFamily="18" charset="0"/>
              </a:rPr>
              <a:t>(đẩy dọc)</a:t>
            </a:r>
            <a:r>
              <a:rPr lang="vi-VN" sz="1400" smtClean="0">
                <a:solidFill>
                  <a:schemeClr val="tx1"/>
                </a:solidFill>
                <a:latin typeface="Times New Roman" panose="02020603050405020304" pitchFamily="18" charset="0"/>
                <a:cs typeface="Times New Roman" panose="02020603050405020304" pitchFamily="18" charset="0"/>
              </a:rPr>
              <a:t>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276600" y="3050422"/>
            <a:ext cx="1062872"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Mỏ hàn và đầu feed thiếc</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040319" y="1639823"/>
            <a:ext cx="744774"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Xylanh đẩy ngang</a:t>
            </a:r>
            <a:r>
              <a:rPr lang="vi-VN" sz="1400" smtClean="0">
                <a:solidFill>
                  <a:schemeClr val="tx1"/>
                </a:solidFill>
                <a:latin typeface="Times New Roman" panose="02020603050405020304" pitchFamily="18" charset="0"/>
                <a:cs typeface="Times New Roman" panose="02020603050405020304" pitchFamily="18" charset="0"/>
              </a:rPr>
              <a:t>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737807" y="4364764"/>
            <a:ext cx="855664"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Đầu kẹp PCB </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6049295" y="3623820"/>
            <a:ext cx="744775" cy="63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anose="02020603050405020304" pitchFamily="18" charset="0"/>
                <a:cs typeface="Times New Roman" panose="02020603050405020304" pitchFamily="18" charset="0"/>
              </a:rPr>
              <a:t>Xylanh kẹp (đẩy dọc)</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15" name="Straight Arrow Connector 14"/>
          <p:cNvCxnSpPr>
            <a:stCxn id="14" idx="1"/>
          </p:cNvCxnSpPr>
          <p:nvPr/>
        </p:nvCxnSpPr>
        <p:spPr>
          <a:xfrm flipH="1">
            <a:off x="5816600" y="3939160"/>
            <a:ext cx="232695" cy="2391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753772" y="2367151"/>
            <a:ext cx="540176" cy="12992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419600" y="4254500"/>
            <a:ext cx="10795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076700" y="3302000"/>
            <a:ext cx="836188" cy="6371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a:off x="4106864" y="2169540"/>
            <a:ext cx="1112836" cy="7641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1301" y="997857"/>
            <a:ext cx="1638300" cy="338554"/>
          </a:xfrm>
          <a:prstGeom prst="rect">
            <a:avLst/>
          </a:prstGeom>
          <a:noFill/>
        </p:spPr>
        <p:txBody>
          <a:bodyPr wrap="square" rtlCol="0">
            <a:spAutoFit/>
          </a:bodyPr>
          <a:lstStyle/>
          <a:p>
            <a:r>
              <a:rPr lang="en-US" sz="1600" b="1" u="sng" smtClean="0">
                <a:latin typeface="Times New Roman" pitchFamily="18" charset="0"/>
                <a:cs typeface="Times New Roman" pitchFamily="18" charset="0"/>
              </a:rPr>
              <a:t>6</a:t>
            </a:r>
            <a:r>
              <a:rPr lang="vi-VN" sz="1600" b="1" u="sng" smtClean="0">
                <a:latin typeface="Times New Roman" pitchFamily="18" charset="0"/>
                <a:cs typeface="Times New Roman" pitchFamily="18" charset="0"/>
              </a:rPr>
              <a:t>.Cụm hàn </a:t>
            </a:r>
            <a:r>
              <a:rPr lang="en-US" sz="1600" b="1" u="sng" smtClean="0">
                <a:latin typeface="Times New Roman" pitchFamily="18" charset="0"/>
                <a:cs typeface="Times New Roman" pitchFamily="18" charset="0"/>
              </a:rPr>
              <a:t>2:</a:t>
            </a:r>
            <a:endParaRPr lang="en-US" sz="1600" b="1" u="sng">
              <a:latin typeface="Times New Roman" pitchFamily="18" charset="0"/>
              <a:cs typeface="Times New Roman" pitchFamily="18" charset="0"/>
            </a:endParaRPr>
          </a:p>
        </p:txBody>
      </p:sp>
      <p:sp>
        <p:nvSpPr>
          <p:cNvPr id="27" name="TextBox 26"/>
          <p:cNvSpPr txBox="1"/>
          <p:nvPr/>
        </p:nvSpPr>
        <p:spPr>
          <a:xfrm>
            <a:off x="237141" y="1957796"/>
            <a:ext cx="2965924" cy="2315827"/>
          </a:xfrm>
          <a:prstGeom prst="rect">
            <a:avLst/>
          </a:prstGeom>
          <a:noFill/>
        </p:spPr>
        <p:txBody>
          <a:bodyPr wrap="square" rtlCol="0">
            <a:spAutoFit/>
          </a:bodyPr>
          <a:lstStyle/>
          <a:p>
            <a:pPr>
              <a:lnSpc>
                <a:spcPct val="150000"/>
              </a:lnSpc>
            </a:pPr>
            <a:r>
              <a:rPr lang="en-US" sz="1400" u="sng">
                <a:latin typeface="Times New Roman" panose="02020603050405020304" pitchFamily="18" charset="0"/>
                <a:cs typeface="Times New Roman" panose="02020603050405020304" pitchFamily="18" charset="0"/>
              </a:rPr>
              <a:t>Thông số kỹ thuật</a:t>
            </a:r>
          </a:p>
          <a:p>
            <a:pPr marL="285750" indent="-285750">
              <a:lnSpc>
                <a:spcPct val="150000"/>
              </a:lnSpc>
              <a:buFont typeface="Wingdings" panose="05000000000000000000" pitchFamily="2" charset="2"/>
              <a:buChar char="v"/>
            </a:pPr>
            <a:r>
              <a:rPr lang="en-US" sz="1400" smtClean="0">
                <a:latin typeface="Times New Roman" panose="02020603050405020304" pitchFamily="18" charset="0"/>
                <a:cs typeface="Times New Roman" panose="02020603050405020304" pitchFamily="18" charset="0"/>
              </a:rPr>
              <a:t>Tốc độ Robot 1: 100m</a:t>
            </a:r>
            <a:r>
              <a:rPr lang="vi-VN" sz="1400" smtClean="0">
                <a:latin typeface="Times New Roman" panose="02020603050405020304" pitchFamily="18" charset="0"/>
                <a:cs typeface="Times New Roman" panose="02020603050405020304" pitchFamily="18" charset="0"/>
              </a:rPr>
              <a:t>m</a:t>
            </a:r>
            <a:r>
              <a:rPr lang="en-US" sz="1400" smtClean="0">
                <a:latin typeface="Times New Roman" panose="02020603050405020304" pitchFamily="18" charset="0"/>
                <a:cs typeface="Times New Roman" panose="02020603050405020304" pitchFamily="18" charset="0"/>
              </a:rPr>
              <a:t>/s</a:t>
            </a:r>
          </a:p>
          <a:p>
            <a:pPr marL="285750" indent="-285750">
              <a:lnSpc>
                <a:spcPct val="150000"/>
              </a:lnSpc>
              <a:buFont typeface="Wingdings" panose="05000000000000000000" pitchFamily="2" charset="2"/>
              <a:buChar char="v"/>
            </a:pPr>
            <a:r>
              <a:rPr lang="en-US" sz="1400" smtClean="0">
                <a:latin typeface="Times New Roman" panose="02020603050405020304" pitchFamily="18" charset="0"/>
                <a:cs typeface="Times New Roman" panose="02020603050405020304" pitchFamily="18" charset="0"/>
              </a:rPr>
              <a:t>Tốc độ Robot 2: 100m</a:t>
            </a:r>
            <a:r>
              <a:rPr lang="vi-VN" sz="1400" smtClean="0">
                <a:latin typeface="Times New Roman" panose="02020603050405020304" pitchFamily="18" charset="0"/>
                <a:cs typeface="Times New Roman" panose="02020603050405020304" pitchFamily="18" charset="0"/>
              </a:rPr>
              <a:t>m</a:t>
            </a:r>
            <a:r>
              <a:rPr lang="en-US" sz="1400" smtClean="0">
                <a:latin typeface="Times New Roman" panose="02020603050405020304" pitchFamily="18" charset="0"/>
                <a:cs typeface="Times New Roman" panose="02020603050405020304" pitchFamily="18" charset="0"/>
              </a:rPr>
              <a:t>/s</a:t>
            </a:r>
          </a:p>
          <a:p>
            <a:pPr marL="285750" indent="-285750">
              <a:lnSpc>
                <a:spcPct val="150000"/>
              </a:lnSpc>
              <a:buFont typeface="Wingdings" panose="05000000000000000000" pitchFamily="2" charset="2"/>
              <a:buChar char="v"/>
            </a:pPr>
            <a:r>
              <a:rPr lang="en-US" sz="1400" smtClean="0">
                <a:latin typeface="Times New Roman" panose="02020603050405020304" pitchFamily="18" charset="0"/>
                <a:cs typeface="Times New Roman" panose="02020603050405020304" pitchFamily="18" charset="0"/>
              </a:rPr>
              <a:t>Lượng Feed thiếc: 29mm</a:t>
            </a:r>
          </a:p>
          <a:p>
            <a:pPr marL="285750" indent="-285750">
              <a:lnSpc>
                <a:spcPct val="150000"/>
              </a:lnSpc>
              <a:buFont typeface="Wingdings" panose="05000000000000000000" pitchFamily="2" charset="2"/>
              <a:buChar char="v"/>
            </a:pPr>
            <a:r>
              <a:rPr lang="en-US" sz="1400" smtClean="0">
                <a:latin typeface="Times New Roman" panose="02020603050405020304" pitchFamily="18" charset="0"/>
                <a:cs typeface="Times New Roman" panose="02020603050405020304" pitchFamily="18" charset="0"/>
              </a:rPr>
              <a:t>Tốc độ Feed thiếc: 23mm/s</a:t>
            </a:r>
            <a:endParaRPr lang="vi-VN" sz="140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vi-VN" sz="1400" smtClean="0">
                <a:latin typeface="Times New Roman" panose="02020603050405020304" pitchFamily="18" charset="0"/>
                <a:cs typeface="Times New Roman" panose="02020603050405020304" pitchFamily="18" charset="0"/>
              </a:rPr>
              <a:t>Nhiệt độ: 375 °C ± 5</a:t>
            </a:r>
            <a:endParaRPr lang="en-US" sz="1400" smtClean="0">
              <a:latin typeface="Times New Roman" panose="02020603050405020304" pitchFamily="18" charset="0"/>
              <a:cs typeface="Times New Roman" panose="02020603050405020304" pitchFamily="18" charset="0"/>
            </a:endParaRPr>
          </a:p>
          <a:p>
            <a:pPr>
              <a:lnSpc>
                <a:spcPct val="150000"/>
              </a:lnSpc>
            </a:pPr>
            <a:endParaRPr lang="en-US" sz="1400">
              <a:latin typeface="Times New Roman" panose="02020603050405020304" pitchFamily="18" charset="0"/>
              <a:cs typeface="Times New Roman" panose="02020603050405020304" pitchFamily="18" charset="0"/>
            </a:endParaRPr>
          </a:p>
        </p:txBody>
      </p:sp>
      <p:sp>
        <p:nvSpPr>
          <p:cNvPr id="28" name="TextBox 27"/>
          <p:cNvSpPr txBox="1"/>
          <p:nvPr/>
        </p:nvSpPr>
        <p:spPr>
          <a:xfrm>
            <a:off x="4395298" y="5170103"/>
            <a:ext cx="3924300" cy="307777"/>
          </a:xfrm>
          <a:prstGeom prst="rect">
            <a:avLst/>
          </a:prstGeom>
          <a:noFill/>
        </p:spPr>
        <p:txBody>
          <a:bodyPr wrap="square" rtlCol="0">
            <a:spAutoFit/>
          </a:bodyPr>
          <a:lstStyle/>
          <a:p>
            <a:r>
              <a:rPr lang="en-US" sz="1400" smtClean="0">
                <a:latin typeface="Times New Roman" pitchFamily="18" charset="0"/>
                <a:cs typeface="Times New Roman" pitchFamily="18" charset="0"/>
              </a:rPr>
              <a:t>Hình 8: Kết cấu cụm hàn 2 </a:t>
            </a:r>
            <a:endParaRPr lang="en-US" sz="1400">
              <a:latin typeface="Times New Roman" pitchFamily="18" charset="0"/>
              <a:cs typeface="Times New Roman" pitchFamily="18" charset="0"/>
            </a:endParaRPr>
          </a:p>
        </p:txBody>
      </p:sp>
      <p:sp>
        <p:nvSpPr>
          <p:cNvPr id="22" name="TextBox 21"/>
          <p:cNvSpPr txBox="1"/>
          <p:nvPr/>
        </p:nvSpPr>
        <p:spPr>
          <a:xfrm>
            <a:off x="295392" y="1473179"/>
            <a:ext cx="6420182" cy="307777"/>
          </a:xfrm>
          <a:prstGeom prst="rect">
            <a:avLst/>
          </a:prstGeom>
          <a:noFill/>
        </p:spPr>
        <p:txBody>
          <a:bodyPr wrap="square" rtlCol="0">
            <a:spAutoFit/>
          </a:bodyPr>
          <a:lstStyle/>
          <a:p>
            <a:pPr marL="285750" indent="-285750">
              <a:buFont typeface="Wingdings" pitchFamily="2" charset="2"/>
              <a:buChar char="ü"/>
            </a:pPr>
            <a:r>
              <a:rPr lang="vi-VN" sz="1400" smtClean="0">
                <a:latin typeface="Times New Roman" panose="02020603050405020304" pitchFamily="18" charset="0"/>
                <a:cs typeface="Times New Roman" panose="02020603050405020304" pitchFamily="18" charset="0"/>
              </a:rPr>
              <a:t>Chức năng: Hàn mối hàn </a:t>
            </a:r>
            <a:r>
              <a:rPr lang="en-US" sz="1400" smtClean="0">
                <a:latin typeface="Times New Roman" panose="02020603050405020304" pitchFamily="18" charset="0"/>
                <a:cs typeface="Times New Roman" panose="02020603050405020304" pitchFamily="18" charset="0"/>
              </a:rPr>
              <a:t>ngoài</a:t>
            </a:r>
            <a:r>
              <a:rPr lang="vi-VN" sz="1400" smtClean="0">
                <a:latin typeface="Times New Roman" panose="02020603050405020304" pitchFamily="18" charset="0"/>
                <a:cs typeface="Times New Roman" panose="02020603050405020304" pitchFamily="18" charset="0"/>
              </a:rPr>
              <a:t> của cụm Motor</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54570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5274</TotalTime>
  <Words>5305</Words>
  <Application>Microsoft Office PowerPoint</Application>
  <PresentationFormat>A4 Paper (210x297 mm)</PresentationFormat>
  <Paragraphs>1031</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PLC-GROUP</dc:creator>
  <cp:lastModifiedBy>V117563</cp:lastModifiedBy>
  <cp:revision>308</cp:revision>
  <cp:lastPrinted>2018-08-09T04:35:24Z</cp:lastPrinted>
  <dcterms:created xsi:type="dcterms:W3CDTF">2018-07-21T08:08:25Z</dcterms:created>
  <dcterms:modified xsi:type="dcterms:W3CDTF">2018-08-16T09:06:58Z</dcterms:modified>
</cp:coreProperties>
</file>