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2" r:id="rId3"/>
    <p:sldId id="261" r:id="rId4"/>
    <p:sldId id="268" r:id="rId5"/>
    <p:sldId id="273" r:id="rId6"/>
    <p:sldId id="275" r:id="rId7"/>
    <p:sldId id="274" r:id="rId8"/>
    <p:sldId id="276" r:id="rId9"/>
    <p:sldId id="270" r:id="rId10"/>
    <p:sldId id="272" r:id="rId11"/>
    <p:sldId id="257" r:id="rId12"/>
    <p:sldId id="264" r:id="rId13"/>
  </p:sldIdLst>
  <p:sldSz cx="12179300" cy="9134475" type="ledger"/>
  <p:notesSz cx="6858000" cy="9144000"/>
  <p:defaultTextStyle>
    <a:defPPr>
      <a:defRPr lang="en-US"/>
    </a:defPPr>
    <a:lvl1pPr marL="0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2005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64010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46016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28021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10026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92031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74037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56042" algn="l" defTabSz="136401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42CA"/>
    <a:srgbClr val="8EB4E3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514" autoAdjust="0"/>
  </p:normalViewPr>
  <p:slideViewPr>
    <p:cSldViewPr>
      <p:cViewPr varScale="1">
        <p:scale>
          <a:sx n="83" d="100"/>
          <a:sy n="83" d="100"/>
        </p:scale>
        <p:origin x="1752" y="72"/>
      </p:cViewPr>
      <p:guideLst>
        <p:guide orient="horz" pos="2877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BF1E-962F-48D0-82C5-5ABE43A7F42E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4FFE-524E-40C3-A33D-B1FDE10D87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64FFE-524E-40C3-A33D-B1FDE10D87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2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09"/>
            <a:ext cx="10352405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4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46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2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1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92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74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5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992" y="365803"/>
            <a:ext cx="2740343" cy="7793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365803"/>
            <a:ext cx="8018039" cy="77939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495425"/>
            <a:ext cx="9134475" cy="317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425"/>
            <a:ext cx="9134475" cy="22050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6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2278063"/>
            <a:ext cx="10506075" cy="37988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263" y="6113463"/>
            <a:ext cx="10506075" cy="1997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19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13" y="2432050"/>
            <a:ext cx="5176837" cy="579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50" y="2432050"/>
            <a:ext cx="5176838" cy="579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38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5775"/>
            <a:ext cx="10506075" cy="1766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39963"/>
            <a:ext cx="5153025" cy="1096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336925"/>
            <a:ext cx="5153025" cy="4906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850" y="2239963"/>
            <a:ext cx="5178425" cy="1096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850" y="3336925"/>
            <a:ext cx="5178425" cy="4906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4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01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13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929063" cy="2130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425" y="1314450"/>
            <a:ext cx="6165850" cy="6492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740025"/>
            <a:ext cx="3929063" cy="507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9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929063" cy="2130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8425" y="1314450"/>
            <a:ext cx="6165850" cy="64928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740025"/>
            <a:ext cx="3929063" cy="507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0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4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6963" y="485775"/>
            <a:ext cx="2625725" cy="774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613" y="485775"/>
            <a:ext cx="7727950" cy="77422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6175-2F0A-420D-A9AE-40B78F347D8D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8"/>
            <a:ext cx="10352405" cy="1814208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5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20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6401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4601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2802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100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9203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740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5604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2131379"/>
            <a:ext cx="5379191" cy="602833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2131379"/>
            <a:ext cx="5379191" cy="602833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6"/>
            <a:ext cx="5381306" cy="85212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2005" indent="0">
              <a:buNone/>
              <a:defRPr sz="3000" b="1"/>
            </a:lvl2pPr>
            <a:lvl3pPr marL="1364010" indent="0">
              <a:buNone/>
              <a:defRPr sz="2700" b="1"/>
            </a:lvl3pPr>
            <a:lvl4pPr marL="2046016" indent="0">
              <a:buNone/>
              <a:defRPr sz="2400" b="1"/>
            </a:lvl4pPr>
            <a:lvl5pPr marL="2728021" indent="0">
              <a:buNone/>
              <a:defRPr sz="2400" b="1"/>
            </a:lvl5pPr>
            <a:lvl6pPr marL="3410026" indent="0">
              <a:buNone/>
              <a:defRPr sz="2400" b="1"/>
            </a:lvl6pPr>
            <a:lvl7pPr marL="4092031" indent="0">
              <a:buNone/>
              <a:defRPr sz="2400" b="1"/>
            </a:lvl7pPr>
            <a:lvl8pPr marL="4774037" indent="0">
              <a:buNone/>
              <a:defRPr sz="2400" b="1"/>
            </a:lvl8pPr>
            <a:lvl9pPr marL="545604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2"/>
            <a:ext cx="5381306" cy="526289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7" y="2044686"/>
            <a:ext cx="5383420" cy="85212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2005" indent="0">
              <a:buNone/>
              <a:defRPr sz="3000" b="1"/>
            </a:lvl2pPr>
            <a:lvl3pPr marL="1364010" indent="0">
              <a:buNone/>
              <a:defRPr sz="2700" b="1"/>
            </a:lvl3pPr>
            <a:lvl4pPr marL="2046016" indent="0">
              <a:buNone/>
              <a:defRPr sz="2400" b="1"/>
            </a:lvl4pPr>
            <a:lvl5pPr marL="2728021" indent="0">
              <a:buNone/>
              <a:defRPr sz="2400" b="1"/>
            </a:lvl5pPr>
            <a:lvl6pPr marL="3410026" indent="0">
              <a:buNone/>
              <a:defRPr sz="2400" b="1"/>
            </a:lvl6pPr>
            <a:lvl7pPr marL="4092031" indent="0">
              <a:buNone/>
              <a:defRPr sz="2400" b="1"/>
            </a:lvl7pPr>
            <a:lvl8pPr marL="4774037" indent="0">
              <a:buNone/>
              <a:defRPr sz="2400" b="1"/>
            </a:lvl8pPr>
            <a:lvl9pPr marL="5456042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7" y="2896812"/>
            <a:ext cx="5383420" cy="526289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2" descr="\\CVN-FILE\Public Data\CanonLogo\COLOR\C35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1759232" cy="63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3"/>
          <p:cNvSpPr txBox="1">
            <a:spLocks noChangeArrowheads="1"/>
          </p:cNvSpPr>
          <p:nvPr userDrawn="1"/>
        </p:nvSpPr>
        <p:spPr bwMode="auto">
          <a:xfrm>
            <a:off x="9138706" y="8720040"/>
            <a:ext cx="3074427" cy="69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6401" tIns="68201" rIns="136401" bIns="68201">
            <a:spAutoFit/>
          </a:bodyPr>
          <a:lstStyle/>
          <a:p>
            <a:pPr algn="ctr">
              <a:defRPr/>
            </a:pPr>
            <a:r>
              <a:rPr lang="en-US" altLang="ja-JP" sz="1800" b="1" dirty="0">
                <a:solidFill>
                  <a:srgbClr val="FF0000"/>
                </a:solidFill>
                <a:latin typeface="Century Gothic" pitchFamily="34" charset="0"/>
                <a:cs typeface="Arial" charset="0"/>
              </a:rPr>
              <a:t>CANON VIETNAM CO.,LTD</a:t>
            </a:r>
            <a:endParaRPr lang="ja-JP" altLang="en-US" sz="1800" b="1">
              <a:solidFill>
                <a:srgbClr val="FF0000"/>
              </a:solidFill>
              <a:latin typeface="Century Gothic" pitchFamily="34" charset="0"/>
              <a:cs typeface="Arial" charset="0"/>
            </a:endParaRPr>
          </a:p>
        </p:txBody>
      </p:sp>
      <p:sp>
        <p:nvSpPr>
          <p:cNvPr id="8" name="Rectangle 44"/>
          <p:cNvSpPr>
            <a:spLocks noChangeArrowheads="1"/>
          </p:cNvSpPr>
          <p:nvPr userDrawn="1"/>
        </p:nvSpPr>
        <p:spPr bwMode="auto">
          <a:xfrm>
            <a:off x="0" y="589936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9" name="Rectangle 45"/>
          <p:cNvSpPr>
            <a:spLocks noChangeArrowheads="1"/>
          </p:cNvSpPr>
          <p:nvPr userDrawn="1"/>
        </p:nvSpPr>
        <p:spPr bwMode="auto">
          <a:xfrm>
            <a:off x="0" y="8531854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 userDrawn="1"/>
        </p:nvSpPr>
        <p:spPr bwMode="auto">
          <a:xfrm>
            <a:off x="10352405" y="142553"/>
            <a:ext cx="1948103" cy="46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100" b="1" i="1" dirty="0" smtClean="0">
                <a:solidFill>
                  <a:srgbClr val="FF0000"/>
                </a:solidFill>
              </a:rPr>
              <a:t>25 – Feb - 2014</a:t>
            </a:r>
            <a:endParaRPr lang="en-US" altLang="ja-JP" sz="2100" b="1" i="1" dirty="0">
              <a:solidFill>
                <a:srgbClr val="FF0000"/>
              </a:solidFill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 userDrawn="1"/>
        </p:nvSpPr>
        <p:spPr bwMode="auto">
          <a:xfrm>
            <a:off x="0" y="8677751"/>
            <a:ext cx="3349308" cy="50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6401" tIns="68201" rIns="136401" bIns="6820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2400" b="1" i="1" dirty="0" smtClean="0">
                <a:solidFill>
                  <a:srgbClr val="FF0000"/>
                </a:solidFill>
                <a:cs typeface="Arial" charset="0"/>
              </a:rPr>
              <a:t>Delighting you always</a:t>
            </a:r>
            <a:endParaRPr lang="en-US" sz="2400" b="1" i="1" dirty="0">
              <a:solidFill>
                <a:srgbClr val="FF0000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2" descr="\\CVN-FILE\Public Data\CanonLogo\COLOR\C35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7"/>
            <a:ext cx="1759232" cy="47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3"/>
          <p:cNvSpPr txBox="1">
            <a:spLocks noChangeArrowheads="1"/>
          </p:cNvSpPr>
          <p:nvPr userDrawn="1"/>
        </p:nvSpPr>
        <p:spPr bwMode="auto">
          <a:xfrm>
            <a:off x="8223250" y="8720040"/>
            <a:ext cx="3989883" cy="4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6401" tIns="68201" rIns="136401" bIns="68201">
            <a:spAutoFit/>
          </a:bodyPr>
          <a:lstStyle/>
          <a:p>
            <a:pPr algn="ctr">
              <a:defRPr/>
            </a:pPr>
            <a:r>
              <a:rPr lang="en-US" altLang="ja-JP" sz="1800" b="1" dirty="0">
                <a:solidFill>
                  <a:srgbClr val="FF0000"/>
                </a:solidFill>
                <a:latin typeface="Century Gothic" pitchFamily="34" charset="0"/>
                <a:cs typeface="Arial" charset="0"/>
              </a:rPr>
              <a:t>CANON VIETNAM CO.,LTD</a:t>
            </a:r>
            <a:endParaRPr lang="ja-JP" altLang="en-US" sz="1800" b="1">
              <a:solidFill>
                <a:srgbClr val="FF0000"/>
              </a:solidFill>
              <a:latin typeface="Century Gothic" pitchFamily="34" charset="0"/>
              <a:cs typeface="Arial" charset="0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452437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Rectangle 45"/>
          <p:cNvSpPr>
            <a:spLocks noChangeArrowheads="1"/>
          </p:cNvSpPr>
          <p:nvPr userDrawn="1"/>
        </p:nvSpPr>
        <p:spPr bwMode="auto">
          <a:xfrm>
            <a:off x="0" y="8682037"/>
            <a:ext cx="12179300" cy="10149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CCEC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6401" tIns="68201" rIns="136401" bIns="68201" anchor="ctr"/>
          <a:lstStyle/>
          <a:p>
            <a:pPr algn="ctr">
              <a:spcBef>
                <a:spcPct val="50000"/>
              </a:spcBef>
              <a:defRPr/>
            </a:pPr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7" y="363687"/>
            <a:ext cx="4006906" cy="1547787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9"/>
            <a:ext cx="6808567" cy="7796022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7" y="1911476"/>
            <a:ext cx="4006906" cy="6248235"/>
          </a:xfrm>
        </p:spPr>
        <p:txBody>
          <a:bodyPr/>
          <a:lstStyle>
            <a:lvl1pPr marL="0" indent="0">
              <a:buNone/>
              <a:defRPr sz="2100"/>
            </a:lvl1pPr>
            <a:lvl2pPr marL="682005" indent="0">
              <a:buNone/>
              <a:defRPr sz="1800"/>
            </a:lvl2pPr>
            <a:lvl3pPr marL="1364010" indent="0">
              <a:buNone/>
              <a:defRPr sz="1500"/>
            </a:lvl3pPr>
            <a:lvl4pPr marL="2046016" indent="0">
              <a:buNone/>
              <a:defRPr sz="1300"/>
            </a:lvl4pPr>
            <a:lvl5pPr marL="2728021" indent="0">
              <a:buNone/>
              <a:defRPr sz="1300"/>
            </a:lvl5pPr>
            <a:lvl6pPr marL="3410026" indent="0">
              <a:buNone/>
              <a:defRPr sz="1300"/>
            </a:lvl6pPr>
            <a:lvl7pPr marL="4092031" indent="0">
              <a:buNone/>
              <a:defRPr sz="1300"/>
            </a:lvl7pPr>
            <a:lvl8pPr marL="4774037" indent="0">
              <a:buNone/>
              <a:defRPr sz="1300"/>
            </a:lvl8pPr>
            <a:lvl9pPr marL="545604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3"/>
            <a:ext cx="7307580" cy="75486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800"/>
            </a:lvl1pPr>
            <a:lvl2pPr marL="682005" indent="0">
              <a:buNone/>
              <a:defRPr sz="4200"/>
            </a:lvl2pPr>
            <a:lvl3pPr marL="1364010" indent="0">
              <a:buNone/>
              <a:defRPr sz="3600"/>
            </a:lvl3pPr>
            <a:lvl4pPr marL="2046016" indent="0">
              <a:buNone/>
              <a:defRPr sz="3000"/>
            </a:lvl4pPr>
            <a:lvl5pPr marL="2728021" indent="0">
              <a:buNone/>
              <a:defRPr sz="3000"/>
            </a:lvl5pPr>
            <a:lvl6pPr marL="3410026" indent="0">
              <a:buNone/>
              <a:defRPr sz="3000"/>
            </a:lvl6pPr>
            <a:lvl7pPr marL="4092031" indent="0">
              <a:buNone/>
              <a:defRPr sz="3000"/>
            </a:lvl7pPr>
            <a:lvl8pPr marL="4774037" indent="0">
              <a:buNone/>
              <a:defRPr sz="3000"/>
            </a:lvl8pPr>
            <a:lvl9pPr marL="5456042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2"/>
          </a:xfrm>
        </p:spPr>
        <p:txBody>
          <a:bodyPr/>
          <a:lstStyle>
            <a:lvl1pPr marL="0" indent="0">
              <a:buNone/>
              <a:defRPr sz="2100"/>
            </a:lvl1pPr>
            <a:lvl2pPr marL="682005" indent="0">
              <a:buNone/>
              <a:defRPr sz="1800"/>
            </a:lvl2pPr>
            <a:lvl3pPr marL="1364010" indent="0">
              <a:buNone/>
              <a:defRPr sz="1500"/>
            </a:lvl3pPr>
            <a:lvl4pPr marL="2046016" indent="0">
              <a:buNone/>
              <a:defRPr sz="1300"/>
            </a:lvl4pPr>
            <a:lvl5pPr marL="2728021" indent="0">
              <a:buNone/>
              <a:defRPr sz="1300"/>
            </a:lvl5pPr>
            <a:lvl6pPr marL="3410026" indent="0">
              <a:buNone/>
              <a:defRPr sz="1300"/>
            </a:lvl6pPr>
            <a:lvl7pPr marL="4092031" indent="0">
              <a:buNone/>
              <a:defRPr sz="1300"/>
            </a:lvl7pPr>
            <a:lvl8pPr marL="4774037" indent="0">
              <a:buNone/>
              <a:defRPr sz="1300"/>
            </a:lvl8pPr>
            <a:lvl9pPr marL="545604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3"/>
            <a:ext cx="10961370" cy="1522413"/>
          </a:xfrm>
          <a:prstGeom prst="rect">
            <a:avLst/>
          </a:prstGeom>
        </p:spPr>
        <p:txBody>
          <a:bodyPr vert="horz" lIns="136401" tIns="68201" rIns="136401" bIns="682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9"/>
            <a:ext cx="10961370" cy="6028331"/>
          </a:xfrm>
          <a:prstGeom prst="rect">
            <a:avLst/>
          </a:prstGeom>
        </p:spPr>
        <p:txBody>
          <a:bodyPr vert="horz" lIns="136401" tIns="68201" rIns="136401" bIns="682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7"/>
          </a:xfrm>
          <a:prstGeom prst="rect">
            <a:avLst/>
          </a:prstGeom>
        </p:spPr>
        <p:txBody>
          <a:bodyPr vert="horz" lIns="136401" tIns="68201" rIns="136401" bIns="68201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7"/>
          </a:xfrm>
          <a:prstGeom prst="rect">
            <a:avLst/>
          </a:prstGeom>
        </p:spPr>
        <p:txBody>
          <a:bodyPr vert="horz" lIns="136401" tIns="68201" rIns="136401" bIns="68201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7"/>
          </a:xfrm>
          <a:prstGeom prst="rect">
            <a:avLst/>
          </a:prstGeom>
        </p:spPr>
        <p:txBody>
          <a:bodyPr vert="horz" lIns="136401" tIns="68201" rIns="136401" bIns="68201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4010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504" indent="-511504" algn="l" defTabSz="136401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259" indent="-426253" algn="l" defTabSz="1364010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05013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018" indent="-341003" algn="l" defTabSz="136401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69024" indent="-341003" algn="l" defTabSz="1364010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51029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33034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15039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97045" indent="-341003" algn="l" defTabSz="136401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2005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4010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46016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28021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10026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92031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74037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56042" algn="l" defTabSz="136401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613" y="485775"/>
            <a:ext cx="10506075" cy="176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3" y="2432050"/>
            <a:ext cx="10506075" cy="579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613" y="8466138"/>
            <a:ext cx="2741612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6175-2F0A-420D-A9AE-40B78F347D8D}" type="datetimeFigureOut">
              <a:rPr lang="en-US" smtClean="0"/>
              <a:pPr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3838" y="8466138"/>
            <a:ext cx="411162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075" y="8466138"/>
            <a:ext cx="2741613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1C1C-A51A-468B-87AC-4A343319E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5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 txBox="1">
            <a:spLocks noChangeArrowheads="1"/>
          </p:cNvSpPr>
          <p:nvPr/>
        </p:nvSpPr>
        <p:spPr bwMode="auto">
          <a:xfrm>
            <a:off x="312940" y="1006486"/>
            <a:ext cx="11866360" cy="15795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21789" tIns="60894" rIns="121789" bIns="6089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36401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b="1" dirty="0" err="1" smtClean="0">
                <a:latin typeface="+mj-lt"/>
                <a:ea typeface="ＭＳ Ｐゴシック" charset="-128"/>
                <a:cs typeface="+mj-cs"/>
              </a:rPr>
              <a:t>Cravis</a:t>
            </a:r>
            <a:r>
              <a:rPr lang="en-US" altLang="ja-JP" sz="5400" b="1" dirty="0" smtClean="0">
                <a:latin typeface="+mj-lt"/>
                <a:ea typeface="ＭＳ Ｐゴシック" charset="-128"/>
                <a:cs typeface="+mj-cs"/>
              </a:rPr>
              <a:t>-Mini Investigate Result</a:t>
            </a:r>
            <a:r>
              <a:rPr lang="en-US" altLang="ja-JP" sz="5400" b="1" noProof="0" dirty="0" smtClean="0">
                <a:latin typeface="+mj-lt"/>
                <a:ea typeface="ＭＳ Ｐゴシック" charset="-128"/>
                <a:cs typeface="+mj-cs"/>
              </a:rPr>
              <a:t> </a:t>
            </a:r>
            <a:endParaRPr kumimoji="0" lang="en-US" altLang="ja-JP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6643" y="2281237"/>
            <a:ext cx="7165419" cy="4051743"/>
            <a:chOff x="1404947" y="2653889"/>
            <a:chExt cx="8160568" cy="5168000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2456281" y="4201228"/>
              <a:ext cx="4731007" cy="88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121789" tIns="60894" rIns="121789" bIns="60894" anchor="ctr">
              <a:spAutoFit/>
            </a:bodyPr>
            <a:lstStyle/>
            <a:p>
              <a:pPr algn="ctr" eaLnBrk="0" hangingPunct="0"/>
              <a:r>
                <a:rPr lang="en-US" altLang="ja-JP" sz="3700" b="1" dirty="0" smtClean="0">
                  <a:latin typeface="Arial" charset="0"/>
                </a:rPr>
                <a:t>Investigate result</a:t>
              </a:r>
              <a:endParaRPr lang="en-US" altLang="ja-JP" sz="3700" b="1" dirty="0">
                <a:latin typeface="Arial" charset="0"/>
              </a:endParaRPr>
            </a:p>
          </p:txBody>
        </p:sp>
        <p:grpSp>
          <p:nvGrpSpPr>
            <p:cNvPr id="30" name="Group 41"/>
            <p:cNvGrpSpPr/>
            <p:nvPr/>
          </p:nvGrpSpPr>
          <p:grpSpPr>
            <a:xfrm>
              <a:off x="1465557" y="2653889"/>
              <a:ext cx="1014942" cy="885959"/>
              <a:chOff x="1143000" y="2316163"/>
              <a:chExt cx="762000" cy="665162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1143000" y="2316163"/>
                <a:ext cx="762000" cy="665162"/>
                <a:chOff x="1110" y="2656"/>
                <a:chExt cx="1549" cy="1351"/>
              </a:xfrm>
              <a:solidFill>
                <a:srgbClr val="92D050"/>
              </a:solidFill>
            </p:grpSpPr>
            <p:sp>
              <p:nvSpPr>
                <p:cNvPr id="33" name="AutoShape 5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>
                    <a:cs typeface="+mn-cs"/>
                  </a:endParaRPr>
                </a:p>
              </p:txBody>
            </p:sp>
            <p:sp>
              <p:nvSpPr>
                <p:cNvPr id="34" name="AutoShape 6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>
                    <a:cs typeface="+mn-cs"/>
                  </a:endParaRPr>
                </a:p>
              </p:txBody>
            </p:sp>
            <p:sp>
              <p:nvSpPr>
                <p:cNvPr id="35" name="AutoShape 7"/>
                <p:cNvSpPr>
                  <a:spLocks noChangeArrowheads="1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ja-JP" dirty="0">
                    <a:solidFill>
                      <a:srgbClr val="0000FF"/>
                    </a:solidFill>
                    <a:ea typeface="ＭＳ Ｐゴシック" pitchFamily="50" charset="-128"/>
                    <a:cs typeface="+mn-cs"/>
                  </a:endParaRPr>
                </a:p>
              </p:txBody>
            </p:sp>
          </p:grp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gray">
              <a:xfrm>
                <a:off x="1381941" y="2414588"/>
                <a:ext cx="236493" cy="515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ja-JP" sz="3200" b="1" dirty="0">
                    <a:solidFill>
                      <a:srgbClr val="0000FF"/>
                    </a:solidFill>
                    <a:latin typeface="Arial" charset="0"/>
                  </a:rPr>
                  <a:t>I</a:t>
                </a:r>
              </a:p>
            </p:txBody>
          </p:sp>
        </p:grpSp>
        <p:grpSp>
          <p:nvGrpSpPr>
            <p:cNvPr id="36" name="Group 42"/>
            <p:cNvGrpSpPr/>
            <p:nvPr/>
          </p:nvGrpSpPr>
          <p:grpSpPr>
            <a:xfrm>
              <a:off x="1414810" y="4119211"/>
              <a:ext cx="1014942" cy="885960"/>
              <a:chOff x="1104900" y="3416300"/>
              <a:chExt cx="762000" cy="665163"/>
            </a:xfrm>
          </p:grpSpPr>
          <p:grpSp>
            <p:nvGrpSpPr>
              <p:cNvPr id="37" name="Group 12"/>
              <p:cNvGrpSpPr>
                <a:grpSpLocks/>
              </p:cNvGrpSpPr>
              <p:nvPr/>
            </p:nvGrpSpPr>
            <p:grpSpPr bwMode="auto">
              <a:xfrm>
                <a:off x="1104900" y="3416300"/>
                <a:ext cx="762000" cy="665163"/>
                <a:chOff x="3174" y="2656"/>
                <a:chExt cx="1549" cy="1351"/>
              </a:xfrm>
              <a:solidFill>
                <a:srgbClr val="FFFF00"/>
              </a:solidFill>
            </p:grpSpPr>
            <p:sp>
              <p:nvSpPr>
                <p:cNvPr id="39" name="AutoShape 13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>
                    <a:solidFill>
                      <a:srgbClr val="0000FF"/>
                    </a:solidFill>
                    <a:cs typeface="+mn-cs"/>
                  </a:endParaRPr>
                </a:p>
              </p:txBody>
            </p:sp>
            <p:sp>
              <p:nvSpPr>
                <p:cNvPr id="40" name="AutoShape 14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>
                    <a:solidFill>
                      <a:srgbClr val="0000FF"/>
                    </a:solidFill>
                    <a:cs typeface="+mn-cs"/>
                  </a:endParaRPr>
                </a:p>
              </p:txBody>
            </p:sp>
            <p:sp>
              <p:nvSpPr>
                <p:cNvPr id="41" name="AutoShape 15"/>
                <p:cNvSpPr>
                  <a:spLocks noChangeArrowheads="1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ja-JP" dirty="0">
                    <a:solidFill>
                      <a:srgbClr val="0000FF"/>
                    </a:solidFill>
                    <a:ea typeface="ＭＳ Ｐゴシック" pitchFamily="50" charset="-128"/>
                    <a:cs typeface="+mn-cs"/>
                  </a:endParaRPr>
                </a:p>
              </p:txBody>
            </p:sp>
          </p:grpSp>
          <p:sp>
            <p:nvSpPr>
              <p:cNvPr id="38" name="Text Box 18"/>
              <p:cNvSpPr txBox="1">
                <a:spLocks noChangeArrowheads="1"/>
              </p:cNvSpPr>
              <p:nvPr/>
            </p:nvSpPr>
            <p:spPr bwMode="gray">
              <a:xfrm>
                <a:off x="1321955" y="3514725"/>
                <a:ext cx="326669" cy="515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ja-JP" sz="3200" b="1" dirty="0">
                    <a:solidFill>
                      <a:srgbClr val="0000FF"/>
                    </a:solidFill>
                    <a:latin typeface="Arial" charset="0"/>
                  </a:rPr>
                  <a:t>II</a:t>
                </a:r>
              </a:p>
            </p:txBody>
          </p:sp>
        </p:grp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2277810" y="6330034"/>
              <a:ext cx="7286435" cy="211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lIns="121789" tIns="60894" rIns="121789" bIns="60894" anchor="ctr"/>
            <a:lstStyle/>
            <a:p>
              <a:pPr algn="ctr"/>
              <a:endParaRPr lang="ja-JP" altLang="en-US"/>
            </a:p>
          </p:txBody>
        </p:sp>
        <p:grpSp>
          <p:nvGrpSpPr>
            <p:cNvPr id="43" name="Group 43"/>
            <p:cNvGrpSpPr/>
            <p:nvPr/>
          </p:nvGrpSpPr>
          <p:grpSpPr>
            <a:xfrm>
              <a:off x="1417222" y="5518650"/>
              <a:ext cx="1014942" cy="885960"/>
              <a:chOff x="1106711" y="4568572"/>
              <a:chExt cx="762000" cy="665163"/>
            </a:xfrm>
          </p:grpSpPr>
          <p:grpSp>
            <p:nvGrpSpPr>
              <p:cNvPr id="44" name="Group 20"/>
              <p:cNvGrpSpPr>
                <a:grpSpLocks/>
              </p:cNvGrpSpPr>
              <p:nvPr/>
            </p:nvGrpSpPr>
            <p:grpSpPr bwMode="auto">
              <a:xfrm>
                <a:off x="1106711" y="4568572"/>
                <a:ext cx="762000" cy="665163"/>
                <a:chOff x="1110" y="2656"/>
                <a:chExt cx="1549" cy="1351"/>
              </a:xfrm>
              <a:solidFill>
                <a:srgbClr val="FFC000"/>
              </a:solidFill>
            </p:grpSpPr>
            <p:sp>
              <p:nvSpPr>
                <p:cNvPr id="46" name="AutoShape 21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>
                    <a:cs typeface="+mn-cs"/>
                  </a:endParaRPr>
                </a:p>
              </p:txBody>
            </p:sp>
            <p:sp>
              <p:nvSpPr>
                <p:cNvPr id="47" name="AutoShape 22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>
                    <a:cs typeface="+mn-cs"/>
                  </a:endParaRPr>
                </a:p>
              </p:txBody>
            </p:sp>
            <p:sp>
              <p:nvSpPr>
                <p:cNvPr id="48" name="AutoShape 23"/>
                <p:cNvSpPr>
                  <a:spLocks noChangeArrowheads="1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ja-JP" dirty="0">
                    <a:ea typeface="ＭＳ Ｐゴシック" pitchFamily="50" charset="-128"/>
                    <a:cs typeface="+mn-cs"/>
                  </a:endParaRPr>
                </a:p>
              </p:txBody>
            </p:sp>
          </p:grpSp>
          <p:sp>
            <p:nvSpPr>
              <p:cNvPr id="45" name="Text Box 26"/>
              <p:cNvSpPr txBox="1">
                <a:spLocks noChangeArrowheads="1"/>
              </p:cNvSpPr>
              <p:nvPr/>
            </p:nvSpPr>
            <p:spPr bwMode="gray">
              <a:xfrm>
                <a:off x="1295956" y="4666570"/>
                <a:ext cx="416846" cy="515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ja-JP" sz="3200" b="1" dirty="0">
                    <a:solidFill>
                      <a:srgbClr val="0000FF"/>
                    </a:solidFill>
                    <a:latin typeface="Arial" charset="0"/>
                  </a:rPr>
                  <a:t>III</a:t>
                </a:r>
              </a:p>
            </p:txBody>
          </p:sp>
        </p:grp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2609116" y="5650414"/>
              <a:ext cx="6660960" cy="813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121789" tIns="60894" rIns="121789" bIns="60894" anchor="ctr">
              <a:spAutoFit/>
            </a:bodyPr>
            <a:lstStyle/>
            <a:p>
              <a:pPr algn="ctr" eaLnBrk="0" hangingPunct="0"/>
              <a:r>
                <a:rPr lang="en-US" altLang="ja-JP" sz="3700" b="1" dirty="0" smtClean="0">
                  <a:latin typeface="Arial" charset="0"/>
                </a:rPr>
                <a:t>Difficult point and Solution</a:t>
              </a:r>
              <a:endParaRPr lang="en-US" altLang="ja-JP" sz="3700" b="1" dirty="0">
                <a:latin typeface="Arial" charset="0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2260894" y="4942945"/>
              <a:ext cx="7286435" cy="211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lIns="121789" tIns="60894" rIns="121789" bIns="60894" anchor="ctr"/>
            <a:lstStyle/>
            <a:p>
              <a:pPr algn="ctr"/>
              <a:endParaRPr lang="ja-JP" altLang="en-US"/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>
              <a:off x="2243979" y="3522026"/>
              <a:ext cx="7286435" cy="211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lIns="121789" tIns="60894" rIns="121789" bIns="60894" anchor="ctr"/>
            <a:lstStyle/>
            <a:p>
              <a:pPr algn="ctr"/>
              <a:endParaRPr lang="ja-JP" alt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455822" y="2750012"/>
              <a:ext cx="2834174" cy="88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121789" tIns="60894" rIns="121789" bIns="60894" anchor="ctr">
              <a:spAutoFit/>
            </a:bodyPr>
            <a:lstStyle/>
            <a:p>
              <a:pPr algn="ctr" eaLnBrk="0" hangingPunct="0"/>
              <a:r>
                <a:rPr lang="en-US" altLang="ja-JP" sz="3700" b="1" dirty="0" smtClean="0">
                  <a:latin typeface="Arial" charset="0"/>
                </a:rPr>
                <a:t>Overview </a:t>
              </a:r>
            </a:p>
          </p:txBody>
        </p:sp>
        <p:grpSp>
          <p:nvGrpSpPr>
            <p:cNvPr id="53" name="Group 43"/>
            <p:cNvGrpSpPr/>
            <p:nvPr/>
          </p:nvGrpSpPr>
          <p:grpSpPr>
            <a:xfrm>
              <a:off x="1404947" y="6853237"/>
              <a:ext cx="1014942" cy="885960"/>
              <a:chOff x="1106711" y="4568572"/>
              <a:chExt cx="762000" cy="665163"/>
            </a:xfrm>
          </p:grpSpPr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1106711" y="4568572"/>
                <a:ext cx="762000" cy="665163"/>
                <a:chOff x="1110" y="2656"/>
                <a:chExt cx="1549" cy="1351"/>
              </a:xfrm>
              <a:solidFill>
                <a:srgbClr val="FFC000"/>
              </a:solidFill>
            </p:grpSpPr>
            <p:sp>
              <p:nvSpPr>
                <p:cNvPr id="56" name="AutoShape 21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>
                    <a:cs typeface="+mn-cs"/>
                  </a:endParaRPr>
                </a:p>
              </p:txBody>
            </p:sp>
            <p:sp>
              <p:nvSpPr>
                <p:cNvPr id="57" name="AutoShape 22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p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ja-JP" altLang="ja-JP">
                    <a:cs typeface="+mn-cs"/>
                  </a:endParaRPr>
                </a:p>
              </p:txBody>
            </p:sp>
            <p:sp>
              <p:nvSpPr>
                <p:cNvPr id="58" name="AutoShape 23"/>
                <p:cNvSpPr>
                  <a:spLocks noChangeArrowheads="1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altLang="ja-JP" dirty="0">
                    <a:ea typeface="ＭＳ Ｐゴシック" pitchFamily="50" charset="-128"/>
                    <a:cs typeface="+mn-cs"/>
                  </a:endParaRPr>
                </a:p>
              </p:txBody>
            </p:sp>
          </p:grpSp>
          <p:sp>
            <p:nvSpPr>
              <p:cNvPr id="55" name="Text Box 26"/>
              <p:cNvSpPr txBox="1">
                <a:spLocks noChangeArrowheads="1"/>
              </p:cNvSpPr>
              <p:nvPr/>
            </p:nvSpPr>
            <p:spPr bwMode="gray">
              <a:xfrm>
                <a:off x="1277539" y="4666570"/>
                <a:ext cx="453679" cy="515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ja-JP" sz="3200" b="1" dirty="0" smtClean="0">
                    <a:solidFill>
                      <a:srgbClr val="0000FF"/>
                    </a:solidFill>
                    <a:latin typeface="Arial" charset="0"/>
                  </a:rPr>
                  <a:t>IV</a:t>
                </a:r>
                <a:endParaRPr lang="en-US" altLang="ja-JP" sz="3200" b="1" dirty="0">
                  <a:solidFill>
                    <a:srgbClr val="0000FF"/>
                  </a:solidFill>
                  <a:latin typeface="Arial" charset="0"/>
                </a:endParaRPr>
              </a:p>
            </p:txBody>
          </p:sp>
        </p:grp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327450" y="6938778"/>
              <a:ext cx="2684473" cy="88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121789" tIns="60894" rIns="121789" bIns="60894" anchor="ctr">
              <a:spAutoFit/>
            </a:bodyPr>
            <a:lstStyle/>
            <a:p>
              <a:pPr algn="ctr" eaLnBrk="0" hangingPunct="0"/>
              <a:r>
                <a:rPr lang="en-US" altLang="ja-JP" sz="3700" b="1" dirty="0" smtClean="0">
                  <a:latin typeface="Arial" charset="0"/>
                </a:rPr>
                <a:t>Schedule</a:t>
              </a:r>
              <a:endParaRPr lang="en-US" altLang="ja-JP" sz="3700" b="1" dirty="0">
                <a:latin typeface="Arial" charset="0"/>
              </a:endParaRPr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>
              <a:off x="2279080" y="7644280"/>
              <a:ext cx="7286435" cy="211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lIns="121789" tIns="60894" rIns="121789" bIns="60894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476094" y="701284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Group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6250" y="-41494"/>
            <a:ext cx="789781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0000FF"/>
                </a:solidFill>
                <a:latin typeface="+mj-lt"/>
                <a:cs typeface="Arial" pitchFamily="34" charset="0"/>
              </a:rPr>
              <a:t>IV. SCHEDULE </a:t>
            </a:r>
            <a:endParaRPr lang="en-US" sz="3600" b="1" dirty="0">
              <a:solidFill>
                <a:srgbClr val="0000FF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70933"/>
              </p:ext>
            </p:extLst>
          </p:nvPr>
        </p:nvGraphicFramePr>
        <p:xfrm>
          <a:off x="222250" y="909637"/>
          <a:ext cx="11209582" cy="6858256"/>
        </p:xfrm>
        <a:graphic>
          <a:graphicData uri="http://schemas.openxmlformats.org/drawingml/2006/table">
            <a:tbl>
              <a:tblPr/>
              <a:tblGrid>
                <a:gridCol w="2479556">
                  <a:extLst>
                    <a:ext uri="{9D8B030D-6E8A-4147-A177-3AD203B41FA5}">
                      <a16:colId xmlns:a16="http://schemas.microsoft.com/office/drawing/2014/main" val="2792469006"/>
                    </a:ext>
                  </a:extLst>
                </a:gridCol>
                <a:gridCol w="185737">
                  <a:extLst>
                    <a:ext uri="{9D8B030D-6E8A-4147-A177-3AD203B41FA5}">
                      <a16:colId xmlns:a16="http://schemas.microsoft.com/office/drawing/2014/main" val="3782246890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2524676156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3758733646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1619641242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2073356735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536056144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53903232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191128072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875211214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4183777330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1615980138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1777879400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2169463622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127388894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1782313425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649837759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98098605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741656590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3499796422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3109821648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2652434643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1681754088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1321791971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2281238319"/>
                    </a:ext>
                  </a:extLst>
                </a:gridCol>
                <a:gridCol w="207846">
                  <a:extLst>
                    <a:ext uri="{9D8B030D-6E8A-4147-A177-3AD203B41FA5}">
                      <a16:colId xmlns:a16="http://schemas.microsoft.com/office/drawing/2014/main" val="2203911414"/>
                    </a:ext>
                  </a:extLst>
                </a:gridCol>
                <a:gridCol w="233370">
                  <a:extLst>
                    <a:ext uri="{9D8B030D-6E8A-4147-A177-3AD203B41FA5}">
                      <a16:colId xmlns:a16="http://schemas.microsoft.com/office/drawing/2014/main" val="1198793535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1606644983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238071558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679562848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2653220932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2868536102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3094726588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1103113602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2841363708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1157801921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1996956700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4107412828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3110800557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1681767154"/>
                    </a:ext>
                  </a:extLst>
                </a:gridCol>
                <a:gridCol w="229724">
                  <a:extLst>
                    <a:ext uri="{9D8B030D-6E8A-4147-A177-3AD203B41FA5}">
                      <a16:colId xmlns:a16="http://schemas.microsoft.com/office/drawing/2014/main" val="1640283089"/>
                    </a:ext>
                  </a:extLst>
                </a:gridCol>
              </a:tblGrid>
              <a:tr h="3999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content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5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44889"/>
                  </a:ext>
                </a:extLst>
              </a:tr>
              <a:tr h="3999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757095"/>
                  </a:ext>
                </a:extLst>
              </a:tr>
              <a:tr h="39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Camera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&amp; Lamp (EOS)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570935"/>
                  </a:ext>
                </a:extLst>
              </a:tr>
              <a:tr h="39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Debug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lightingSetup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606654"/>
                  </a:ext>
                </a:extLst>
              </a:tr>
              <a:tr h="39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Summarize NG from 2 picture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059568"/>
                  </a:ext>
                </a:extLst>
              </a:tr>
              <a:tr h="39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Send NG code to PLC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6337"/>
                  </a:ext>
                </a:extLst>
              </a:tr>
              <a:tr h="39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Make spec file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782822"/>
                  </a:ext>
                </a:extLst>
              </a:tr>
              <a:tr h="39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Adjust spec file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840729"/>
                  </a:ext>
                </a:extLst>
              </a:tr>
              <a:tr h="39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Follow run in line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42206"/>
                  </a:ext>
                </a:extLst>
              </a:tr>
              <a:tr h="39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Make report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05300"/>
                  </a:ext>
                </a:extLst>
              </a:tr>
              <a:tr h="39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Reduce overjudge rate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901871"/>
                  </a:ext>
                </a:extLst>
              </a:tr>
              <a:tr h="39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Test &amp; fix spec file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250347"/>
                  </a:ext>
                </a:extLst>
              </a:tr>
              <a:tr h="39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TVP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30639"/>
                  </a:ext>
                </a:extLst>
              </a:tr>
              <a:tr h="39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696207"/>
                  </a:ext>
                </a:extLst>
              </a:tr>
              <a:tr h="419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Apply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149048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277801" y="3886386"/>
            <a:ext cx="859849" cy="4522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Done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147050" y="4262437"/>
            <a:ext cx="381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564308" y="4510402"/>
            <a:ext cx="11024804" cy="1545672"/>
          </a:xfrm>
          <a:prstGeom prst="rect">
            <a:avLst/>
          </a:prstGeom>
          <a:noFill/>
          <a:ln/>
        </p:spPr>
        <p:txBody>
          <a:bodyPr lIns="121789" tIns="60894" rIns="121789" bIns="60894"/>
          <a:lstStyle/>
          <a:p>
            <a:pPr marL="456709" indent="-456709" algn="ctr" defTabSz="121788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ja-JP" sz="3700" b="1" kern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Thanks you for your attention</a:t>
            </a:r>
          </a:p>
          <a:p>
            <a:pPr marL="456709" indent="-456709" algn="ctr" defTabSz="121788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ja-JP" sz="3700" b="1" kern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and valuable questions</a:t>
            </a:r>
            <a:endParaRPr lang="en-US" altLang="ja-JP" sz="3700" b="1" kern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pic>
        <p:nvPicPr>
          <p:cNvPr id="4" name="Picture 4" descr="j017262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203" y="1794417"/>
            <a:ext cx="1953763" cy="1826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-6350" y="681037"/>
            <a:ext cx="5862092" cy="492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1.1. Hardware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136650" y="7395462"/>
            <a:ext cx="3352800" cy="67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 anchor="ctr">
            <a:spAutoFit/>
          </a:bodyPr>
          <a:lstStyle/>
          <a:p>
            <a:pPr eaLnBrk="0" hangingPunct="0"/>
            <a:r>
              <a:rPr lang="en-US" altLang="ja-JP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 system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5327650" y="4262437"/>
            <a:ext cx="588010" cy="1066800"/>
          </a:xfrm>
          <a:prstGeom prst="rightArrow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9692" y="3193107"/>
            <a:ext cx="5846050" cy="492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1.2. Software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3708" y="1128028"/>
            <a:ext cx="4267200" cy="43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650 $ / set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46250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OVERVIEW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8450" y="1393376"/>
            <a:ext cx="2286000" cy="2004322"/>
            <a:chOff x="298450" y="1393376"/>
            <a:chExt cx="2286000" cy="2004322"/>
          </a:xfrm>
        </p:grpSpPr>
        <p:sp>
          <p:nvSpPr>
            <p:cNvPr id="36" name="Rectangle 35"/>
            <p:cNvSpPr/>
            <p:nvPr/>
          </p:nvSpPr>
          <p:spPr>
            <a:xfrm>
              <a:off x="298450" y="2433637"/>
              <a:ext cx="2133600" cy="5830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Lighting system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0850" y="2814637"/>
              <a:ext cx="1850441" cy="5830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450" y="2128837"/>
              <a:ext cx="2037069" cy="5830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Cable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8450" y="1747837"/>
              <a:ext cx="1530459" cy="5830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PiCamera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7050" y="1393376"/>
              <a:ext cx="2057400" cy="5830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Cravis</a:t>
              </a:r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mini</a:t>
              </a:r>
              <a:endPara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753691" y="1999604"/>
            <a:ext cx="2133600" cy="971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Board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28050" y="2229225"/>
            <a:ext cx="2133600" cy="583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mini 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28" y="3395782"/>
            <a:ext cx="4438658" cy="2729466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70650" y="7158037"/>
            <a:ext cx="4218258" cy="971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with external devices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52400" y="3652837"/>
            <a:ext cx="4641850" cy="2209800"/>
            <a:chOff x="0" y="3652837"/>
            <a:chExt cx="4641850" cy="2209800"/>
          </a:xfrm>
        </p:grpSpPr>
        <p:sp>
          <p:nvSpPr>
            <p:cNvPr id="49" name="Rectangle 48"/>
            <p:cNvSpPr/>
            <p:nvPr/>
          </p:nvSpPr>
          <p:spPr>
            <a:xfrm>
              <a:off x="222250" y="3652837"/>
              <a:ext cx="4419600" cy="9715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Compiler + Python </a:t>
              </a:r>
              <a:endParaRPr lang="ru-R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8450" y="4414837"/>
              <a:ext cx="2133600" cy="9715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Geany</a:t>
              </a:r>
              <a:endPara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Spider</a:t>
              </a:r>
            </a:p>
            <a:p>
              <a:r>
                <a: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 design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0" y="3729037"/>
              <a:ext cx="4565650" cy="2133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ross 21"/>
          <p:cNvSpPr/>
          <p:nvPr/>
        </p:nvSpPr>
        <p:spPr>
          <a:xfrm>
            <a:off x="8299450" y="6319837"/>
            <a:ext cx="685800" cy="685800"/>
          </a:xfrm>
          <a:prstGeom prst="plus">
            <a:avLst>
              <a:gd name="adj" fmla="val 44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242050" y="7158037"/>
            <a:ext cx="4648200" cy="1147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5251451" y="7081837"/>
            <a:ext cx="588010" cy="1066800"/>
          </a:xfrm>
          <a:prstGeom prst="rightArrow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26" name="Rounded Rectangle 25"/>
          <p:cNvSpPr/>
          <p:nvPr/>
        </p:nvSpPr>
        <p:spPr>
          <a:xfrm>
            <a:off x="222250" y="7158037"/>
            <a:ext cx="4648200" cy="1147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22250" y="1519237"/>
            <a:ext cx="23622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260850" y="1443037"/>
            <a:ext cx="23622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111067" y="1519237"/>
            <a:ext cx="23622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004050" y="1824037"/>
            <a:ext cx="588010" cy="1066800"/>
          </a:xfrm>
          <a:prstGeom prst="rightArrow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5" name="Cross 34"/>
          <p:cNvSpPr/>
          <p:nvPr/>
        </p:nvSpPr>
        <p:spPr>
          <a:xfrm>
            <a:off x="3117850" y="2052637"/>
            <a:ext cx="685800" cy="685800"/>
          </a:xfrm>
          <a:prstGeom prst="plus">
            <a:avLst>
              <a:gd name="adj" fmla="val 44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12289" y="681037"/>
            <a:ext cx="3029361" cy="492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2400" b="1" dirty="0" smtClean="0">
                <a:latin typeface="Arial" charset="0"/>
              </a:rPr>
              <a:t>2.1. Interface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46250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INTERFACE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173346"/>
            <a:ext cx="11664018" cy="717256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604250" y="5329238"/>
            <a:ext cx="2819400" cy="533399"/>
            <a:chOff x="8604250" y="5329238"/>
            <a:chExt cx="2819400" cy="533399"/>
          </a:xfrm>
        </p:grpSpPr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9290050" y="5329238"/>
              <a:ext cx="2133600" cy="4923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121789" tIns="60894" rIns="121789" bIns="60894">
              <a:spAutoFit/>
            </a:bodyPr>
            <a:lstStyle/>
            <a:p>
              <a:pPr eaLnBrk="0" hangingPunct="0"/>
              <a:r>
                <a:rPr lang="en-US" altLang="ja-JP" sz="2400" b="1" dirty="0" smtClean="0">
                  <a:solidFill>
                    <a:srgbClr val="FF0000"/>
                  </a:solidFill>
                  <a:latin typeface="Arial" charset="0"/>
                </a:rPr>
                <a:t>Total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8604250" y="5557837"/>
              <a:ext cx="7620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9518650" y="7005637"/>
            <a:ext cx="1905000" cy="676975"/>
            <a:chOff x="8604250" y="5329237"/>
            <a:chExt cx="1905000" cy="676975"/>
          </a:xfrm>
        </p:grpSpPr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9290050" y="5329237"/>
              <a:ext cx="1219200" cy="676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121789" tIns="60894" rIns="121789" bIns="60894">
              <a:spAutoFit/>
            </a:bodyPr>
            <a:lstStyle/>
            <a:p>
              <a:pPr eaLnBrk="0" hangingPunct="0"/>
              <a:r>
                <a:rPr lang="en-US" altLang="ja-JP" sz="1800" b="1" dirty="0" smtClean="0">
                  <a:solidFill>
                    <a:srgbClr val="FF0000"/>
                  </a:solidFill>
                  <a:latin typeface="Arial" charset="0"/>
                </a:rPr>
                <a:t>Result for Area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8604250" y="5557837"/>
              <a:ext cx="7620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260338" y="7835013"/>
            <a:ext cx="1658112" cy="542224"/>
            <a:chOff x="9290050" y="5320413"/>
            <a:chExt cx="1219200" cy="542224"/>
          </a:xfrm>
        </p:grpSpPr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9290050" y="5462661"/>
              <a:ext cx="1219200" cy="3999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121789" tIns="60894" rIns="121789" bIns="60894">
              <a:spAutoFit/>
            </a:bodyPr>
            <a:lstStyle/>
            <a:p>
              <a:pPr eaLnBrk="0" hangingPunct="0"/>
              <a:r>
                <a:rPr lang="en-US" altLang="ja-JP" sz="1800" b="1" dirty="0" smtClean="0">
                  <a:solidFill>
                    <a:srgbClr val="FF0000"/>
                  </a:solidFill>
                  <a:latin typeface="Arial" charset="0"/>
                </a:rPr>
                <a:t>RGB value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 flipV="1">
              <a:off x="9388664" y="5320413"/>
              <a:ext cx="224115" cy="1422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1136650" y="3348037"/>
            <a:ext cx="2133600" cy="492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2400" b="1" dirty="0" smtClean="0">
                <a:solidFill>
                  <a:srgbClr val="FF0000"/>
                </a:solidFill>
                <a:latin typeface="Arial" charset="0"/>
              </a:rPr>
              <a:t>parameter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850" y="3751471"/>
            <a:ext cx="2971800" cy="968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76634" y="668020"/>
            <a:ext cx="1702266" cy="931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24" name="Straight Arrow Connector 23"/>
          <p:cNvCxnSpPr/>
          <p:nvPr/>
        </p:nvCxnSpPr>
        <p:spPr>
          <a:xfrm flipV="1">
            <a:off x="4641850" y="1173346"/>
            <a:ext cx="2447544" cy="650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0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6250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INTERFACE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6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-6350" y="681037"/>
            <a:ext cx="5862092" cy="492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1.1. Purpose of project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6851650" y="6790089"/>
            <a:ext cx="5181600" cy="1815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 anchor="ctr">
            <a:spAutoFit/>
          </a:bodyPr>
          <a:lstStyle/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altLang="ja-JP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Auto checking</a:t>
            </a:r>
          </a:p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altLang="ja-JP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Auto punching &amp; boxing</a:t>
            </a:r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altLang="ja-JP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control quality.</a:t>
            </a:r>
          </a:p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altLang="ja-JP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Not make damage to part.</a:t>
            </a:r>
          </a:p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altLang="ja-JP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Katsujin</a:t>
            </a:r>
            <a:r>
              <a:rPr lang="en-US" altLang="ja-JP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: 9 ops.</a:t>
            </a:r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679450" y="6777037"/>
            <a:ext cx="5181600" cy="21543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 anchor="ctr">
            <a:spAutoFit/>
          </a:bodyPr>
          <a:lstStyle/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altLang="ja-JP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Manual punching (1 OPs)</a:t>
            </a:r>
          </a:p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altLang="ja-JP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Manual checking (8 OPs)</a:t>
            </a:r>
          </a:p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altLang="ja-JP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Manual boxing</a:t>
            </a:r>
          </a:p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altLang="ja-JP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to control quality.</a:t>
            </a:r>
          </a:p>
          <a:p>
            <a:pPr marL="457200" indent="-457200" eaLnBrk="0" hangingPunct="0">
              <a:buFont typeface="Arial" pitchFamily="34" charset="0"/>
              <a:buChar char="•"/>
            </a:pPr>
            <a:r>
              <a:rPr lang="en-US" altLang="ja-JP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make scratch part.</a:t>
            </a:r>
          </a:p>
          <a:p>
            <a:pPr marL="457200" indent="-457200" eaLnBrk="0" hangingPunct="0">
              <a:buFont typeface="Arial" pitchFamily="34" charset="0"/>
              <a:buChar char="•"/>
            </a:pPr>
            <a:endParaRPr lang="en-US" altLang="ja-JP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708650" y="4719637"/>
            <a:ext cx="588010" cy="1066800"/>
          </a:xfrm>
          <a:prstGeom prst="rightArrow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9692" y="3193107"/>
            <a:ext cx="5846050" cy="492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1.2. Old process and new process.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46250" y="-4763"/>
            <a:ext cx="78978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OVERVIEW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295" y="1319815"/>
            <a:ext cx="5551096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direction of rubber</a:t>
            </a:r>
          </a:p>
          <a:p>
            <a:pPr marL="285750" indent="-285750">
              <a:buFontTx/>
              <a:buChar char="-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with others unit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Auto system</a:t>
            </a:r>
          </a:p>
          <a:p>
            <a:pPr marL="285750" indent="-285750">
              <a:buFontTx/>
              <a:buChar char="-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Target : Auto check after assembly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9791" y="3880646"/>
            <a:ext cx="4679072" cy="2820191"/>
            <a:chOff x="659791" y="3880646"/>
            <a:chExt cx="4679072" cy="282019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791" y="3880646"/>
              <a:ext cx="4679072" cy="2820191"/>
            </a:xfrm>
            <a:prstGeom prst="rect">
              <a:avLst/>
            </a:prstGeom>
            <a:ln w="88900" cap="sq" cmpd="thickThin">
              <a:solidFill>
                <a:srgbClr val="FF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grpSp>
          <p:nvGrpSpPr>
            <p:cNvPr id="7" name="Group 6"/>
            <p:cNvGrpSpPr/>
            <p:nvPr/>
          </p:nvGrpSpPr>
          <p:grpSpPr>
            <a:xfrm>
              <a:off x="2682606" y="6021183"/>
              <a:ext cx="766474" cy="666269"/>
              <a:chOff x="-2216150" y="3215168"/>
              <a:chExt cx="766474" cy="666269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-2216150" y="3271837"/>
                <a:ext cx="762000" cy="609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-2216150" y="3215168"/>
                <a:ext cx="766474" cy="666269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6561240" y="3879446"/>
            <a:ext cx="4736890" cy="2820191"/>
            <a:chOff x="6539516" y="3277700"/>
            <a:chExt cx="4736890" cy="28201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516" y="3277700"/>
              <a:ext cx="4736890" cy="2820191"/>
            </a:xfrm>
            <a:prstGeom prst="rect">
              <a:avLst/>
            </a:prstGeom>
            <a:ln w="88900" cap="sq" cmpd="thickThin">
              <a:solidFill>
                <a:srgbClr val="00B05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grpSp>
          <p:nvGrpSpPr>
            <p:cNvPr id="12" name="Group 11"/>
            <p:cNvGrpSpPr/>
            <p:nvPr/>
          </p:nvGrpSpPr>
          <p:grpSpPr>
            <a:xfrm>
              <a:off x="8937493" y="5413291"/>
              <a:ext cx="669892" cy="628135"/>
              <a:chOff x="-2216150" y="3466289"/>
              <a:chExt cx="669892" cy="628135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-2216150" y="3798212"/>
                <a:ext cx="304800" cy="296212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-1911350" y="3466289"/>
                <a:ext cx="365092" cy="60136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Rounded Rectangular Callout 27"/>
          <p:cNvSpPr/>
          <p:nvPr/>
        </p:nvSpPr>
        <p:spPr>
          <a:xfrm>
            <a:off x="7344833" y="4144112"/>
            <a:ext cx="1085376" cy="551945"/>
          </a:xfrm>
          <a:prstGeom prst="wedgeRoundRectCallout">
            <a:avLst>
              <a:gd name="adj1" fmla="val 66979"/>
              <a:gd name="adj2" fmla="val 64339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EOS system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10002253" y="5319324"/>
            <a:ext cx="1274153" cy="671907"/>
          </a:xfrm>
          <a:prstGeom prst="wedgeRoundRectCallout">
            <a:avLst>
              <a:gd name="adj1" fmla="val -71830"/>
              <a:gd name="adj2" fmla="val -49323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Transfer hand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9670466" y="4218575"/>
            <a:ext cx="1283751" cy="551945"/>
          </a:xfrm>
          <a:prstGeom prst="wedgeRoundRectCallout">
            <a:avLst>
              <a:gd name="adj1" fmla="val -42463"/>
              <a:gd name="adj2" fmla="val 9800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Punching unit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6859424" y="4907522"/>
            <a:ext cx="997936" cy="551945"/>
          </a:xfrm>
          <a:prstGeom prst="wedgeRoundRectCallout">
            <a:avLst>
              <a:gd name="adj1" fmla="val 75691"/>
              <a:gd name="adj2" fmla="val 45689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Cut gate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59542" y="3891617"/>
            <a:ext cx="94288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508709" y="3912413"/>
            <a:ext cx="102143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14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traight Connector 189"/>
          <p:cNvCxnSpPr/>
          <p:nvPr/>
        </p:nvCxnSpPr>
        <p:spPr>
          <a:xfrm>
            <a:off x="984250" y="1138237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082399" y="5906540"/>
            <a:ext cx="3436807" cy="3192561"/>
            <a:chOff x="6234243" y="5710237"/>
            <a:chExt cx="3373679" cy="3424238"/>
          </a:xfrm>
        </p:grpSpPr>
        <p:sp>
          <p:nvSpPr>
            <p:cNvPr id="50" name="Rectangle 49"/>
            <p:cNvSpPr/>
            <p:nvPr/>
          </p:nvSpPr>
          <p:spPr>
            <a:xfrm>
              <a:off x="6234243" y="5710237"/>
              <a:ext cx="3360607" cy="3424238"/>
            </a:xfrm>
            <a:prstGeom prst="rect">
              <a:avLst/>
            </a:prstGeom>
            <a:solidFill>
              <a:srgbClr val="8EB4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212846" y="5910925"/>
              <a:ext cx="1240054" cy="2960902"/>
              <a:chOff x="3192928" y="4775489"/>
              <a:chExt cx="1240054" cy="296090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288932" y="4775489"/>
                <a:ext cx="1144050" cy="906102"/>
                <a:chOff x="3178180" y="6726573"/>
                <a:chExt cx="1144050" cy="906102"/>
              </a:xfrm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3577481" y="7177343"/>
                  <a:ext cx="438899" cy="4553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178180" y="6726573"/>
                  <a:ext cx="1144050" cy="609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92928" y="6296786"/>
                <a:ext cx="762000" cy="1439605"/>
                <a:chOff x="9975850" y="3348037"/>
                <a:chExt cx="762000" cy="1439605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9975850" y="3348037"/>
                  <a:ext cx="762000" cy="143960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198100" y="3729037"/>
                  <a:ext cx="311150" cy="698295"/>
                </a:xfrm>
                <a:prstGeom prst="ellipse">
                  <a:avLst/>
                </a:prstGeom>
                <a:solidFill>
                  <a:srgbClr val="8642CA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8" name="Straight Arrow Connector 197"/>
              <p:cNvCxnSpPr/>
              <p:nvPr/>
            </p:nvCxnSpPr>
            <p:spPr>
              <a:xfrm>
                <a:off x="3587187" y="6293345"/>
                <a:ext cx="271708" cy="532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H="1" flipV="1">
                <a:off x="3898532" y="5760547"/>
                <a:ext cx="9364" cy="888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7277052" y="6030169"/>
              <a:ext cx="117479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PiCamera</a:t>
              </a:r>
              <a:endParaRPr lang="en-US" sz="2000" dirty="0"/>
            </a:p>
          </p:txBody>
        </p:sp>
        <p:sp>
          <p:nvSpPr>
            <p:cNvPr id="52" name="Can 51"/>
            <p:cNvSpPr/>
            <p:nvPr/>
          </p:nvSpPr>
          <p:spPr>
            <a:xfrm rot="16200000">
              <a:off x="8740499" y="7967014"/>
              <a:ext cx="685800" cy="1049045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Can 203"/>
            <p:cNvSpPr/>
            <p:nvPr/>
          </p:nvSpPr>
          <p:spPr>
            <a:xfrm rot="16200000">
              <a:off x="7340540" y="7599933"/>
              <a:ext cx="1067732" cy="1790630"/>
            </a:xfrm>
            <a:prstGeom prst="can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8766228" y="8301037"/>
              <a:ext cx="8286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8779300" y="8506754"/>
              <a:ext cx="8286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766228" y="8682037"/>
              <a:ext cx="8286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082399" y="1138238"/>
            <a:ext cx="9708485" cy="4510932"/>
            <a:chOff x="1082399" y="1138238"/>
            <a:chExt cx="9708485" cy="4510932"/>
          </a:xfrm>
        </p:grpSpPr>
        <p:grpSp>
          <p:nvGrpSpPr>
            <p:cNvPr id="194" name="Group 68"/>
            <p:cNvGrpSpPr/>
            <p:nvPr/>
          </p:nvGrpSpPr>
          <p:grpSpPr>
            <a:xfrm rot="10800000">
              <a:off x="1372998" y="2691949"/>
              <a:ext cx="705174" cy="548370"/>
              <a:chOff x="1981200" y="2544229"/>
              <a:chExt cx="762004" cy="838201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981203" y="2544229"/>
                <a:ext cx="762001" cy="838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981200" y="2544230"/>
                <a:ext cx="142875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2600327" y="2544230"/>
                <a:ext cx="142876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450459" y="5248239"/>
              <a:ext cx="813660" cy="304649"/>
              <a:chOff x="5844540" y="6248400"/>
              <a:chExt cx="1143000" cy="381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844540" y="6248400"/>
                <a:ext cx="1143000" cy="381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248400" y="6248400"/>
                <a:ext cx="304800" cy="23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</p:grpSp>
        <p:grpSp>
          <p:nvGrpSpPr>
            <p:cNvPr id="15" name="Group 68"/>
            <p:cNvGrpSpPr/>
            <p:nvPr/>
          </p:nvGrpSpPr>
          <p:grpSpPr>
            <a:xfrm rot="10800000">
              <a:off x="3499817" y="3605896"/>
              <a:ext cx="705174" cy="548370"/>
              <a:chOff x="1981200" y="2544229"/>
              <a:chExt cx="762004" cy="83820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981203" y="2544229"/>
                <a:ext cx="762001" cy="838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81200" y="2544230"/>
                <a:ext cx="142875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00327" y="2544230"/>
                <a:ext cx="142876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586930" y="3758221"/>
              <a:ext cx="542440" cy="1645106"/>
              <a:chOff x="5999306" y="4191000"/>
              <a:chExt cx="762000" cy="2057400"/>
            </a:xfrm>
          </p:grpSpPr>
          <p:grpSp>
            <p:nvGrpSpPr>
              <p:cNvPr id="30" name="Group 97"/>
              <p:cNvGrpSpPr/>
              <p:nvPr/>
            </p:nvGrpSpPr>
            <p:grpSpPr>
              <a:xfrm>
                <a:off x="5999306" y="4191000"/>
                <a:ext cx="762000" cy="2057400"/>
                <a:chOff x="4846003" y="4038600"/>
                <a:chExt cx="838200" cy="2136531"/>
              </a:xfrm>
              <a:solidFill>
                <a:srgbClr val="92D050"/>
              </a:solidFill>
            </p:grpSpPr>
            <p:sp>
              <p:nvSpPr>
                <p:cNvPr id="34" name="Snip Same Side Corner Rectangle 33"/>
                <p:cNvSpPr/>
                <p:nvPr/>
              </p:nvSpPr>
              <p:spPr>
                <a:xfrm>
                  <a:off x="4846003" y="4191000"/>
                  <a:ext cx="838200" cy="15240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962846" y="4343400"/>
                  <a:ext cx="606816" cy="723901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119485" y="4038600"/>
                  <a:ext cx="267856" cy="152399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79108" y="5067301"/>
                  <a:ext cx="787400" cy="876299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119485" y="5943600"/>
                  <a:ext cx="267856" cy="231531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</p:grpSp>
          <p:cxnSp>
            <p:nvCxnSpPr>
              <p:cNvPr id="31" name="Straight Connector 30"/>
              <p:cNvCxnSpPr>
                <a:stCxn id="37" idx="1"/>
                <a:endCxn id="37" idx="0"/>
              </p:cNvCxnSpPr>
              <p:nvPr/>
            </p:nvCxnSpPr>
            <p:spPr>
              <a:xfrm flipV="1">
                <a:off x="6029401" y="5181600"/>
                <a:ext cx="357909" cy="42192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6044565" y="5172075"/>
                <a:ext cx="670560" cy="8382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362700" y="5534196"/>
                <a:ext cx="381000" cy="46867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323274" y="5248239"/>
              <a:ext cx="813660" cy="304649"/>
              <a:chOff x="5844540" y="6248400"/>
              <a:chExt cx="1143000" cy="381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844540" y="6248400"/>
                <a:ext cx="1143000" cy="381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248400" y="6248400"/>
                <a:ext cx="304800" cy="23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</p:grpSp>
        <p:sp>
          <p:nvSpPr>
            <p:cNvPr id="65" name="Down Arrow 64"/>
            <p:cNvSpPr/>
            <p:nvPr/>
          </p:nvSpPr>
          <p:spPr>
            <a:xfrm>
              <a:off x="1528579" y="3392641"/>
              <a:ext cx="379708" cy="2437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6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452965" y="3758221"/>
              <a:ext cx="542440" cy="1645106"/>
              <a:chOff x="5989780" y="4191000"/>
              <a:chExt cx="762000" cy="2057400"/>
            </a:xfrm>
          </p:grpSpPr>
          <p:grpSp>
            <p:nvGrpSpPr>
              <p:cNvPr id="68" name="Group 97"/>
              <p:cNvGrpSpPr/>
              <p:nvPr/>
            </p:nvGrpSpPr>
            <p:grpSpPr>
              <a:xfrm>
                <a:off x="5989780" y="4191000"/>
                <a:ext cx="762000" cy="2057400"/>
                <a:chOff x="4835525" y="4038600"/>
                <a:chExt cx="838200" cy="2136531"/>
              </a:xfrm>
              <a:solidFill>
                <a:srgbClr val="92D050"/>
              </a:solidFill>
            </p:grpSpPr>
            <p:sp>
              <p:nvSpPr>
                <p:cNvPr id="72" name="Snip Same Side Corner Rectangle 71"/>
                <p:cNvSpPr/>
                <p:nvPr/>
              </p:nvSpPr>
              <p:spPr>
                <a:xfrm>
                  <a:off x="4835525" y="4191000"/>
                  <a:ext cx="838200" cy="15240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992256" y="4343400"/>
                  <a:ext cx="533400" cy="685800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19485" y="4038600"/>
                  <a:ext cx="267856" cy="152399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879108" y="5029200"/>
                  <a:ext cx="787400" cy="914400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119485" y="5943600"/>
                  <a:ext cx="267856" cy="231531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</p:grpSp>
          <p:cxnSp>
            <p:nvCxnSpPr>
              <p:cNvPr id="69" name="Straight Connector 68"/>
              <p:cNvCxnSpPr>
                <a:stCxn id="75" idx="1"/>
                <a:endCxn id="75" idx="0"/>
              </p:cNvCxnSpPr>
              <p:nvPr/>
            </p:nvCxnSpPr>
            <p:spPr>
              <a:xfrm flipV="1">
                <a:off x="6029401" y="5144911"/>
                <a:ext cx="357909" cy="44026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6044565" y="5172075"/>
                <a:ext cx="670560" cy="8382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6362700" y="5534196"/>
                <a:ext cx="381000" cy="46867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1237389" y="1138238"/>
              <a:ext cx="976391" cy="1949755"/>
              <a:chOff x="3632196" y="457202"/>
              <a:chExt cx="1371600" cy="2438399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4043219" y="685802"/>
                <a:ext cx="533400" cy="914400"/>
              </a:xfrm>
              <a:custGeom>
                <a:avLst/>
                <a:gdLst>
                  <a:gd name="connsiteX0" fmla="*/ 10775 w 937491"/>
                  <a:gd name="connsiteY0" fmla="*/ 0 h 840509"/>
                  <a:gd name="connsiteX1" fmla="*/ 925175 w 937491"/>
                  <a:gd name="connsiteY1" fmla="*/ 64655 h 840509"/>
                  <a:gd name="connsiteX2" fmla="*/ 1539 w 937491"/>
                  <a:gd name="connsiteY2" fmla="*/ 203200 h 840509"/>
                  <a:gd name="connsiteX3" fmla="*/ 934412 w 937491"/>
                  <a:gd name="connsiteY3" fmla="*/ 267855 h 840509"/>
                  <a:gd name="connsiteX4" fmla="*/ 20012 w 937491"/>
                  <a:gd name="connsiteY4" fmla="*/ 406400 h 840509"/>
                  <a:gd name="connsiteX5" fmla="*/ 925175 w 937491"/>
                  <a:gd name="connsiteY5" fmla="*/ 471055 h 840509"/>
                  <a:gd name="connsiteX6" fmla="*/ 10775 w 937491"/>
                  <a:gd name="connsiteY6" fmla="*/ 618837 h 840509"/>
                  <a:gd name="connsiteX7" fmla="*/ 925175 w 937491"/>
                  <a:gd name="connsiteY7" fmla="*/ 655782 h 840509"/>
                  <a:gd name="connsiteX8" fmla="*/ 10775 w 937491"/>
                  <a:gd name="connsiteY8" fmla="*/ 775855 h 840509"/>
                  <a:gd name="connsiteX9" fmla="*/ 915939 w 937491"/>
                  <a:gd name="connsiteY9" fmla="*/ 840509 h 840509"/>
                  <a:gd name="connsiteX10" fmla="*/ 915939 w 937491"/>
                  <a:gd name="connsiteY10" fmla="*/ 840509 h 84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7491" h="840509">
                    <a:moveTo>
                      <a:pt x="10775" y="0"/>
                    </a:moveTo>
                    <a:cubicBezTo>
                      <a:pt x="468744" y="15394"/>
                      <a:pt x="926714" y="30788"/>
                      <a:pt x="925175" y="64655"/>
                    </a:cubicBezTo>
                    <a:cubicBezTo>
                      <a:pt x="923636" y="98522"/>
                      <a:pt x="0" y="169333"/>
                      <a:pt x="1539" y="203200"/>
                    </a:cubicBezTo>
                    <a:cubicBezTo>
                      <a:pt x="3078" y="237067"/>
                      <a:pt x="931333" y="233988"/>
                      <a:pt x="934412" y="267855"/>
                    </a:cubicBezTo>
                    <a:cubicBezTo>
                      <a:pt x="937491" y="301722"/>
                      <a:pt x="21551" y="372533"/>
                      <a:pt x="20012" y="406400"/>
                    </a:cubicBezTo>
                    <a:cubicBezTo>
                      <a:pt x="18473" y="440267"/>
                      <a:pt x="926714" y="435649"/>
                      <a:pt x="925175" y="471055"/>
                    </a:cubicBezTo>
                    <a:cubicBezTo>
                      <a:pt x="923636" y="506461"/>
                      <a:pt x="10775" y="588049"/>
                      <a:pt x="10775" y="618837"/>
                    </a:cubicBezTo>
                    <a:cubicBezTo>
                      <a:pt x="10775" y="649625"/>
                      <a:pt x="925175" y="629612"/>
                      <a:pt x="925175" y="655782"/>
                    </a:cubicBezTo>
                    <a:cubicBezTo>
                      <a:pt x="925175" y="681952"/>
                      <a:pt x="12314" y="745067"/>
                      <a:pt x="10775" y="775855"/>
                    </a:cubicBezTo>
                    <a:cubicBezTo>
                      <a:pt x="9236" y="806643"/>
                      <a:pt x="915939" y="840509"/>
                      <a:pt x="915939" y="840509"/>
                    </a:cubicBezTo>
                    <a:lnTo>
                      <a:pt x="915939" y="840509"/>
                    </a:lnTo>
                  </a:path>
                </a:pathLst>
              </a:cu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25" name="Down Arrow 124"/>
              <p:cNvSpPr/>
              <p:nvPr/>
            </p:nvSpPr>
            <p:spPr>
              <a:xfrm>
                <a:off x="4278743" y="2159006"/>
                <a:ext cx="76200" cy="1524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grpSp>
            <p:nvGrpSpPr>
              <p:cNvPr id="126" name="Group 69"/>
              <p:cNvGrpSpPr/>
              <p:nvPr/>
            </p:nvGrpSpPr>
            <p:grpSpPr>
              <a:xfrm rot="10800000">
                <a:off x="3632196" y="457202"/>
                <a:ext cx="1371600" cy="2438399"/>
                <a:chOff x="2703974" y="3543309"/>
                <a:chExt cx="832758" cy="2438399"/>
              </a:xfrm>
            </p:grpSpPr>
            <p:sp>
              <p:nvSpPr>
                <p:cNvPr id="129" name="Rounded Rectangle 128"/>
                <p:cNvSpPr/>
                <p:nvPr/>
              </p:nvSpPr>
              <p:spPr>
                <a:xfrm>
                  <a:off x="2971800" y="3543309"/>
                  <a:ext cx="304800" cy="120967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2897704" y="4630745"/>
                  <a:ext cx="449636" cy="169861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grpSp>
              <p:nvGrpSpPr>
                <p:cNvPr id="131" name="Group 72"/>
                <p:cNvGrpSpPr/>
                <p:nvPr/>
              </p:nvGrpSpPr>
              <p:grpSpPr>
                <a:xfrm>
                  <a:off x="2703974" y="4076708"/>
                  <a:ext cx="832758" cy="1905000"/>
                  <a:chOff x="2284874" y="3276604"/>
                  <a:chExt cx="832758" cy="1905000"/>
                </a:xfrm>
              </p:grpSpPr>
              <p:sp>
                <p:nvSpPr>
                  <p:cNvPr id="132" name="Rectangle 131"/>
                  <p:cNvSpPr/>
                  <p:nvPr/>
                </p:nvSpPr>
                <p:spPr>
                  <a:xfrm>
                    <a:off x="2377403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6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2947998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6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2284874" y="4921253"/>
                    <a:ext cx="832758" cy="26035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6"/>
                  </a:p>
                </p:txBody>
              </p:sp>
            </p:grpSp>
          </p:grpSp>
          <p:sp>
            <p:nvSpPr>
              <p:cNvPr id="127" name="L-Shape 126"/>
              <p:cNvSpPr/>
              <p:nvPr/>
            </p:nvSpPr>
            <p:spPr>
              <a:xfrm rot="10800000" flipV="1">
                <a:off x="3784596" y="1828802"/>
                <a:ext cx="254004" cy="381000"/>
              </a:xfrm>
              <a:prstGeom prst="corner">
                <a:avLst>
                  <a:gd name="adj1" fmla="val 37500"/>
                  <a:gd name="adj2" fmla="val 50542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28" name="L-Shape 127"/>
              <p:cNvSpPr/>
              <p:nvPr/>
            </p:nvSpPr>
            <p:spPr>
              <a:xfrm rot="10800000" flipH="1" flipV="1">
                <a:off x="4584700" y="1828802"/>
                <a:ext cx="266696" cy="381000"/>
              </a:xfrm>
              <a:prstGeom prst="corner">
                <a:avLst>
                  <a:gd name="adj1" fmla="val 37500"/>
                  <a:gd name="adj2" fmla="val 47114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370984" y="2052185"/>
              <a:ext cx="976391" cy="1675570"/>
              <a:chOff x="3632196" y="457202"/>
              <a:chExt cx="1371600" cy="2095499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4043219" y="685802"/>
                <a:ext cx="533400" cy="609600"/>
              </a:xfrm>
              <a:custGeom>
                <a:avLst/>
                <a:gdLst>
                  <a:gd name="connsiteX0" fmla="*/ 10775 w 937491"/>
                  <a:gd name="connsiteY0" fmla="*/ 0 h 840509"/>
                  <a:gd name="connsiteX1" fmla="*/ 925175 w 937491"/>
                  <a:gd name="connsiteY1" fmla="*/ 64655 h 840509"/>
                  <a:gd name="connsiteX2" fmla="*/ 1539 w 937491"/>
                  <a:gd name="connsiteY2" fmla="*/ 203200 h 840509"/>
                  <a:gd name="connsiteX3" fmla="*/ 934412 w 937491"/>
                  <a:gd name="connsiteY3" fmla="*/ 267855 h 840509"/>
                  <a:gd name="connsiteX4" fmla="*/ 20012 w 937491"/>
                  <a:gd name="connsiteY4" fmla="*/ 406400 h 840509"/>
                  <a:gd name="connsiteX5" fmla="*/ 925175 w 937491"/>
                  <a:gd name="connsiteY5" fmla="*/ 471055 h 840509"/>
                  <a:gd name="connsiteX6" fmla="*/ 10775 w 937491"/>
                  <a:gd name="connsiteY6" fmla="*/ 618837 h 840509"/>
                  <a:gd name="connsiteX7" fmla="*/ 925175 w 937491"/>
                  <a:gd name="connsiteY7" fmla="*/ 655782 h 840509"/>
                  <a:gd name="connsiteX8" fmla="*/ 10775 w 937491"/>
                  <a:gd name="connsiteY8" fmla="*/ 775855 h 840509"/>
                  <a:gd name="connsiteX9" fmla="*/ 915939 w 937491"/>
                  <a:gd name="connsiteY9" fmla="*/ 840509 h 840509"/>
                  <a:gd name="connsiteX10" fmla="*/ 915939 w 937491"/>
                  <a:gd name="connsiteY10" fmla="*/ 840509 h 84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7491" h="840509">
                    <a:moveTo>
                      <a:pt x="10775" y="0"/>
                    </a:moveTo>
                    <a:cubicBezTo>
                      <a:pt x="468744" y="15394"/>
                      <a:pt x="926714" y="30788"/>
                      <a:pt x="925175" y="64655"/>
                    </a:cubicBezTo>
                    <a:cubicBezTo>
                      <a:pt x="923636" y="98522"/>
                      <a:pt x="0" y="169333"/>
                      <a:pt x="1539" y="203200"/>
                    </a:cubicBezTo>
                    <a:cubicBezTo>
                      <a:pt x="3078" y="237067"/>
                      <a:pt x="931333" y="233988"/>
                      <a:pt x="934412" y="267855"/>
                    </a:cubicBezTo>
                    <a:cubicBezTo>
                      <a:pt x="937491" y="301722"/>
                      <a:pt x="21551" y="372533"/>
                      <a:pt x="20012" y="406400"/>
                    </a:cubicBezTo>
                    <a:cubicBezTo>
                      <a:pt x="18473" y="440267"/>
                      <a:pt x="926714" y="435649"/>
                      <a:pt x="925175" y="471055"/>
                    </a:cubicBezTo>
                    <a:cubicBezTo>
                      <a:pt x="923636" y="506461"/>
                      <a:pt x="10775" y="588049"/>
                      <a:pt x="10775" y="618837"/>
                    </a:cubicBezTo>
                    <a:cubicBezTo>
                      <a:pt x="10775" y="649625"/>
                      <a:pt x="925175" y="629612"/>
                      <a:pt x="925175" y="655782"/>
                    </a:cubicBezTo>
                    <a:cubicBezTo>
                      <a:pt x="925175" y="681952"/>
                      <a:pt x="12314" y="745067"/>
                      <a:pt x="10775" y="775855"/>
                    </a:cubicBezTo>
                    <a:cubicBezTo>
                      <a:pt x="9236" y="806643"/>
                      <a:pt x="915939" y="840509"/>
                      <a:pt x="915939" y="840509"/>
                    </a:cubicBezTo>
                    <a:lnTo>
                      <a:pt x="915939" y="840509"/>
                    </a:lnTo>
                  </a:path>
                </a:pathLst>
              </a:cu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grpSp>
            <p:nvGrpSpPr>
              <p:cNvPr id="138" name="Group 69"/>
              <p:cNvGrpSpPr/>
              <p:nvPr/>
            </p:nvGrpSpPr>
            <p:grpSpPr>
              <a:xfrm rot="10800000">
                <a:off x="3632196" y="457202"/>
                <a:ext cx="1371600" cy="2095499"/>
                <a:chOff x="2703974" y="3886209"/>
                <a:chExt cx="832758" cy="2095499"/>
              </a:xfrm>
            </p:grpSpPr>
            <p:sp>
              <p:nvSpPr>
                <p:cNvPr id="141" name="Rounded Rectangle 140"/>
                <p:cNvSpPr/>
                <p:nvPr/>
              </p:nvSpPr>
              <p:spPr>
                <a:xfrm>
                  <a:off x="2971801" y="3886209"/>
                  <a:ext cx="304800" cy="114109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142" name="Rounded Rectangle 141"/>
                <p:cNvSpPr/>
                <p:nvPr/>
              </p:nvSpPr>
              <p:spPr>
                <a:xfrm>
                  <a:off x="2897704" y="4953009"/>
                  <a:ext cx="449636" cy="169861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grpSp>
              <p:nvGrpSpPr>
                <p:cNvPr id="143" name="Group 72"/>
                <p:cNvGrpSpPr/>
                <p:nvPr/>
              </p:nvGrpSpPr>
              <p:grpSpPr>
                <a:xfrm>
                  <a:off x="2703974" y="4076708"/>
                  <a:ext cx="832758" cy="1905000"/>
                  <a:chOff x="2284874" y="3276604"/>
                  <a:chExt cx="832758" cy="1905000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2377403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6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2947998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6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2284874" y="4921253"/>
                    <a:ext cx="832758" cy="26035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6"/>
                  </a:p>
                </p:txBody>
              </p:sp>
            </p:grpSp>
          </p:grpSp>
          <p:sp>
            <p:nvSpPr>
              <p:cNvPr id="139" name="L-Shape 138"/>
              <p:cNvSpPr/>
              <p:nvPr/>
            </p:nvSpPr>
            <p:spPr>
              <a:xfrm rot="10800000" flipV="1">
                <a:off x="3784596" y="1828802"/>
                <a:ext cx="254004" cy="381000"/>
              </a:xfrm>
              <a:prstGeom prst="corner">
                <a:avLst>
                  <a:gd name="adj1" fmla="val 37500"/>
                  <a:gd name="adj2" fmla="val 50542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40" name="L-Shape 139"/>
              <p:cNvSpPr/>
              <p:nvPr/>
            </p:nvSpPr>
            <p:spPr>
              <a:xfrm rot="10800000" flipH="1" flipV="1">
                <a:off x="4584700" y="1828802"/>
                <a:ext cx="266696" cy="381000"/>
              </a:xfrm>
              <a:prstGeom prst="corner">
                <a:avLst>
                  <a:gd name="adj1" fmla="val 37500"/>
                  <a:gd name="adj2" fmla="val 47114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703474" y="5248239"/>
              <a:ext cx="813660" cy="304649"/>
              <a:chOff x="5844540" y="6248400"/>
              <a:chExt cx="1143000" cy="3810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5844540" y="6248400"/>
                <a:ext cx="1143000" cy="381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248400" y="6248400"/>
                <a:ext cx="304800" cy="23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</p:grpSp>
        <p:grpSp>
          <p:nvGrpSpPr>
            <p:cNvPr id="150" name="Group 68"/>
            <p:cNvGrpSpPr/>
            <p:nvPr/>
          </p:nvGrpSpPr>
          <p:grpSpPr>
            <a:xfrm rot="10800000">
              <a:off x="5752832" y="4001939"/>
              <a:ext cx="705174" cy="548370"/>
              <a:chOff x="1981200" y="2544229"/>
              <a:chExt cx="762004" cy="83820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981203" y="2544229"/>
                <a:ext cx="762001" cy="838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981200" y="2544230"/>
                <a:ext cx="142875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2600327" y="2544230"/>
                <a:ext cx="142876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839946" y="3758221"/>
              <a:ext cx="542440" cy="1645106"/>
              <a:chOff x="5999306" y="4191000"/>
              <a:chExt cx="762000" cy="2057400"/>
            </a:xfrm>
          </p:grpSpPr>
          <p:grpSp>
            <p:nvGrpSpPr>
              <p:cNvPr id="155" name="Group 97"/>
              <p:cNvGrpSpPr/>
              <p:nvPr/>
            </p:nvGrpSpPr>
            <p:grpSpPr>
              <a:xfrm>
                <a:off x="5999306" y="4191000"/>
                <a:ext cx="762000" cy="2057400"/>
                <a:chOff x="4846003" y="4038600"/>
                <a:chExt cx="838200" cy="2136531"/>
              </a:xfrm>
              <a:solidFill>
                <a:srgbClr val="92D050"/>
              </a:solidFill>
            </p:grpSpPr>
            <p:sp>
              <p:nvSpPr>
                <p:cNvPr id="159" name="Snip Same Side Corner Rectangle 158"/>
                <p:cNvSpPr/>
                <p:nvPr/>
              </p:nvSpPr>
              <p:spPr>
                <a:xfrm>
                  <a:off x="4846003" y="4191000"/>
                  <a:ext cx="838200" cy="15240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4962846" y="4343400"/>
                  <a:ext cx="606816" cy="723901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5119485" y="4038600"/>
                  <a:ext cx="267856" cy="152399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879108" y="5067301"/>
                  <a:ext cx="787400" cy="876299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5119485" y="5943600"/>
                  <a:ext cx="267856" cy="231531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</p:grpSp>
          <p:cxnSp>
            <p:nvCxnSpPr>
              <p:cNvPr id="156" name="Straight Connector 155"/>
              <p:cNvCxnSpPr>
                <a:stCxn id="162" idx="1"/>
                <a:endCxn id="162" idx="0"/>
              </p:cNvCxnSpPr>
              <p:nvPr/>
            </p:nvCxnSpPr>
            <p:spPr>
              <a:xfrm flipV="1">
                <a:off x="6029401" y="5181600"/>
                <a:ext cx="357909" cy="42192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044565" y="5172075"/>
                <a:ext cx="670560" cy="8382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6362700" y="5534196"/>
                <a:ext cx="381000" cy="46867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5" name="Straight Connector 174"/>
            <p:cNvCxnSpPr/>
            <p:nvPr/>
          </p:nvCxnSpPr>
          <p:spPr>
            <a:xfrm>
              <a:off x="1082399" y="5557838"/>
              <a:ext cx="8001000" cy="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/>
            <p:cNvGrpSpPr/>
            <p:nvPr/>
          </p:nvGrpSpPr>
          <p:grpSpPr>
            <a:xfrm>
              <a:off x="5631149" y="1138238"/>
              <a:ext cx="976391" cy="1949755"/>
              <a:chOff x="3632196" y="457202"/>
              <a:chExt cx="1371600" cy="2438399"/>
            </a:xfrm>
          </p:grpSpPr>
          <p:sp>
            <p:nvSpPr>
              <p:cNvPr id="178" name="Freeform 177"/>
              <p:cNvSpPr/>
              <p:nvPr/>
            </p:nvSpPr>
            <p:spPr>
              <a:xfrm>
                <a:off x="4043219" y="685802"/>
                <a:ext cx="533400" cy="914400"/>
              </a:xfrm>
              <a:custGeom>
                <a:avLst/>
                <a:gdLst>
                  <a:gd name="connsiteX0" fmla="*/ 10775 w 937491"/>
                  <a:gd name="connsiteY0" fmla="*/ 0 h 840509"/>
                  <a:gd name="connsiteX1" fmla="*/ 925175 w 937491"/>
                  <a:gd name="connsiteY1" fmla="*/ 64655 h 840509"/>
                  <a:gd name="connsiteX2" fmla="*/ 1539 w 937491"/>
                  <a:gd name="connsiteY2" fmla="*/ 203200 h 840509"/>
                  <a:gd name="connsiteX3" fmla="*/ 934412 w 937491"/>
                  <a:gd name="connsiteY3" fmla="*/ 267855 h 840509"/>
                  <a:gd name="connsiteX4" fmla="*/ 20012 w 937491"/>
                  <a:gd name="connsiteY4" fmla="*/ 406400 h 840509"/>
                  <a:gd name="connsiteX5" fmla="*/ 925175 w 937491"/>
                  <a:gd name="connsiteY5" fmla="*/ 471055 h 840509"/>
                  <a:gd name="connsiteX6" fmla="*/ 10775 w 937491"/>
                  <a:gd name="connsiteY6" fmla="*/ 618837 h 840509"/>
                  <a:gd name="connsiteX7" fmla="*/ 925175 w 937491"/>
                  <a:gd name="connsiteY7" fmla="*/ 655782 h 840509"/>
                  <a:gd name="connsiteX8" fmla="*/ 10775 w 937491"/>
                  <a:gd name="connsiteY8" fmla="*/ 775855 h 840509"/>
                  <a:gd name="connsiteX9" fmla="*/ 915939 w 937491"/>
                  <a:gd name="connsiteY9" fmla="*/ 840509 h 840509"/>
                  <a:gd name="connsiteX10" fmla="*/ 915939 w 937491"/>
                  <a:gd name="connsiteY10" fmla="*/ 840509 h 84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7491" h="840509">
                    <a:moveTo>
                      <a:pt x="10775" y="0"/>
                    </a:moveTo>
                    <a:cubicBezTo>
                      <a:pt x="468744" y="15394"/>
                      <a:pt x="926714" y="30788"/>
                      <a:pt x="925175" y="64655"/>
                    </a:cubicBezTo>
                    <a:cubicBezTo>
                      <a:pt x="923636" y="98522"/>
                      <a:pt x="0" y="169333"/>
                      <a:pt x="1539" y="203200"/>
                    </a:cubicBezTo>
                    <a:cubicBezTo>
                      <a:pt x="3078" y="237067"/>
                      <a:pt x="931333" y="233988"/>
                      <a:pt x="934412" y="267855"/>
                    </a:cubicBezTo>
                    <a:cubicBezTo>
                      <a:pt x="937491" y="301722"/>
                      <a:pt x="21551" y="372533"/>
                      <a:pt x="20012" y="406400"/>
                    </a:cubicBezTo>
                    <a:cubicBezTo>
                      <a:pt x="18473" y="440267"/>
                      <a:pt x="926714" y="435649"/>
                      <a:pt x="925175" y="471055"/>
                    </a:cubicBezTo>
                    <a:cubicBezTo>
                      <a:pt x="923636" y="506461"/>
                      <a:pt x="10775" y="588049"/>
                      <a:pt x="10775" y="618837"/>
                    </a:cubicBezTo>
                    <a:cubicBezTo>
                      <a:pt x="10775" y="649625"/>
                      <a:pt x="925175" y="629612"/>
                      <a:pt x="925175" y="655782"/>
                    </a:cubicBezTo>
                    <a:cubicBezTo>
                      <a:pt x="925175" y="681952"/>
                      <a:pt x="12314" y="745067"/>
                      <a:pt x="10775" y="775855"/>
                    </a:cubicBezTo>
                    <a:cubicBezTo>
                      <a:pt x="9236" y="806643"/>
                      <a:pt x="915939" y="840509"/>
                      <a:pt x="915939" y="840509"/>
                    </a:cubicBezTo>
                    <a:lnTo>
                      <a:pt x="915939" y="840509"/>
                    </a:lnTo>
                  </a:path>
                </a:pathLst>
              </a:cu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79" name="Down Arrow 178"/>
              <p:cNvSpPr/>
              <p:nvPr/>
            </p:nvSpPr>
            <p:spPr>
              <a:xfrm>
                <a:off x="4278743" y="2159006"/>
                <a:ext cx="76200" cy="1524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grpSp>
            <p:nvGrpSpPr>
              <p:cNvPr id="180" name="Group 69"/>
              <p:cNvGrpSpPr/>
              <p:nvPr/>
            </p:nvGrpSpPr>
            <p:grpSpPr>
              <a:xfrm rot="10800000">
                <a:off x="3632196" y="457202"/>
                <a:ext cx="1371600" cy="2438399"/>
                <a:chOff x="2703974" y="3543309"/>
                <a:chExt cx="832758" cy="2438399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2971800" y="3543309"/>
                  <a:ext cx="304800" cy="120967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2897704" y="4630745"/>
                  <a:ext cx="449636" cy="169861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grpSp>
              <p:nvGrpSpPr>
                <p:cNvPr id="185" name="Group 72"/>
                <p:cNvGrpSpPr/>
                <p:nvPr/>
              </p:nvGrpSpPr>
              <p:grpSpPr>
                <a:xfrm>
                  <a:off x="2703974" y="4076708"/>
                  <a:ext cx="832758" cy="1905000"/>
                  <a:chOff x="2284874" y="3276604"/>
                  <a:chExt cx="832758" cy="1905000"/>
                </a:xfrm>
              </p:grpSpPr>
              <p:sp>
                <p:nvSpPr>
                  <p:cNvPr id="186" name="Rectangle 185"/>
                  <p:cNvSpPr/>
                  <p:nvPr/>
                </p:nvSpPr>
                <p:spPr>
                  <a:xfrm>
                    <a:off x="2377403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6"/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>
                  <a:xfrm>
                    <a:off x="2947998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6"/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>
                  <a:xfrm>
                    <a:off x="2284874" y="4921253"/>
                    <a:ext cx="832758" cy="26035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6"/>
                  </a:p>
                </p:txBody>
              </p:sp>
            </p:grpSp>
          </p:grpSp>
          <p:sp>
            <p:nvSpPr>
              <p:cNvPr id="181" name="L-Shape 180"/>
              <p:cNvSpPr/>
              <p:nvPr/>
            </p:nvSpPr>
            <p:spPr>
              <a:xfrm rot="10800000" flipV="1">
                <a:off x="3784596" y="1828802"/>
                <a:ext cx="254004" cy="381000"/>
              </a:xfrm>
              <a:prstGeom prst="corner">
                <a:avLst>
                  <a:gd name="adj1" fmla="val 37500"/>
                  <a:gd name="adj2" fmla="val 50542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82" name="L-Shape 181"/>
              <p:cNvSpPr/>
              <p:nvPr/>
            </p:nvSpPr>
            <p:spPr>
              <a:xfrm rot="10800000" flipH="1" flipV="1">
                <a:off x="4584700" y="1828802"/>
                <a:ext cx="266696" cy="381000"/>
              </a:xfrm>
              <a:prstGeom prst="corner">
                <a:avLst>
                  <a:gd name="adj1" fmla="val 37500"/>
                  <a:gd name="adj2" fmla="val 47114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</p:grpSp>
        <p:sp>
          <p:nvSpPr>
            <p:cNvPr id="189" name="Down Arrow 188"/>
            <p:cNvSpPr/>
            <p:nvPr/>
          </p:nvSpPr>
          <p:spPr>
            <a:xfrm>
              <a:off x="4238887" y="3758221"/>
              <a:ext cx="54244" cy="12186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6"/>
            </a:p>
          </p:txBody>
        </p:sp>
        <p:sp>
          <p:nvSpPr>
            <p:cNvPr id="193" name="Down Arrow 192"/>
            <p:cNvSpPr/>
            <p:nvPr/>
          </p:nvSpPr>
          <p:spPr>
            <a:xfrm>
              <a:off x="3642204" y="1686606"/>
              <a:ext cx="379708" cy="2437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6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745216" y="5248239"/>
              <a:ext cx="813660" cy="304649"/>
              <a:chOff x="5844540" y="6248400"/>
              <a:chExt cx="1143000" cy="3810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844540" y="6248400"/>
                <a:ext cx="1143000" cy="381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248400" y="6248400"/>
                <a:ext cx="304800" cy="23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</p:grpSp>
        <p:grpSp>
          <p:nvGrpSpPr>
            <p:cNvPr id="103" name="Group 68"/>
            <p:cNvGrpSpPr/>
            <p:nvPr/>
          </p:nvGrpSpPr>
          <p:grpSpPr>
            <a:xfrm rot="10800000">
              <a:off x="7794574" y="4001939"/>
              <a:ext cx="705174" cy="548370"/>
              <a:chOff x="1981200" y="2544229"/>
              <a:chExt cx="762004" cy="838201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981203" y="2544229"/>
                <a:ext cx="762001" cy="838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981200" y="2544230"/>
                <a:ext cx="142875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600327" y="2544230"/>
                <a:ext cx="142876" cy="838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881688" y="3758221"/>
              <a:ext cx="542440" cy="1645106"/>
              <a:chOff x="5999306" y="4191000"/>
              <a:chExt cx="762000" cy="2057400"/>
            </a:xfrm>
          </p:grpSpPr>
          <p:grpSp>
            <p:nvGrpSpPr>
              <p:cNvPr id="108" name="Group 97"/>
              <p:cNvGrpSpPr/>
              <p:nvPr/>
            </p:nvGrpSpPr>
            <p:grpSpPr>
              <a:xfrm>
                <a:off x="5999306" y="4191000"/>
                <a:ext cx="762000" cy="2057400"/>
                <a:chOff x="4846003" y="4038600"/>
                <a:chExt cx="838200" cy="2136531"/>
              </a:xfrm>
              <a:solidFill>
                <a:srgbClr val="92D050"/>
              </a:solidFill>
            </p:grpSpPr>
            <p:sp>
              <p:nvSpPr>
                <p:cNvPr id="112" name="Snip Same Side Corner Rectangle 111"/>
                <p:cNvSpPr/>
                <p:nvPr/>
              </p:nvSpPr>
              <p:spPr>
                <a:xfrm>
                  <a:off x="4846003" y="4191000"/>
                  <a:ext cx="838200" cy="15240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4962846" y="4343400"/>
                  <a:ext cx="606816" cy="723901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5119485" y="4038600"/>
                  <a:ext cx="267856" cy="152399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4879108" y="5067301"/>
                  <a:ext cx="787400" cy="876299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5119485" y="5943600"/>
                  <a:ext cx="267856" cy="231531"/>
                </a:xfrm>
                <a:prstGeom prst="rect">
                  <a:avLst/>
                </a:prstGeom>
                <a:solidFill>
                  <a:srgbClr val="003399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</p:grpSp>
          <p:cxnSp>
            <p:nvCxnSpPr>
              <p:cNvPr id="109" name="Straight Connector 108"/>
              <p:cNvCxnSpPr>
                <a:stCxn id="115" idx="1"/>
                <a:endCxn id="115" idx="0"/>
              </p:cNvCxnSpPr>
              <p:nvPr/>
            </p:nvCxnSpPr>
            <p:spPr>
              <a:xfrm flipV="1">
                <a:off x="6029401" y="5181600"/>
                <a:ext cx="357909" cy="42192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6044565" y="5172075"/>
                <a:ext cx="670560" cy="8382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6362700" y="5534196"/>
                <a:ext cx="381000" cy="46867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7672891" y="1138238"/>
              <a:ext cx="976391" cy="1949755"/>
              <a:chOff x="3632196" y="457202"/>
              <a:chExt cx="1371600" cy="2438399"/>
            </a:xfrm>
          </p:grpSpPr>
          <p:sp>
            <p:nvSpPr>
              <p:cNvPr id="118" name="Freeform 117"/>
              <p:cNvSpPr/>
              <p:nvPr/>
            </p:nvSpPr>
            <p:spPr>
              <a:xfrm>
                <a:off x="4043219" y="685802"/>
                <a:ext cx="533400" cy="914400"/>
              </a:xfrm>
              <a:custGeom>
                <a:avLst/>
                <a:gdLst>
                  <a:gd name="connsiteX0" fmla="*/ 10775 w 937491"/>
                  <a:gd name="connsiteY0" fmla="*/ 0 h 840509"/>
                  <a:gd name="connsiteX1" fmla="*/ 925175 w 937491"/>
                  <a:gd name="connsiteY1" fmla="*/ 64655 h 840509"/>
                  <a:gd name="connsiteX2" fmla="*/ 1539 w 937491"/>
                  <a:gd name="connsiteY2" fmla="*/ 203200 h 840509"/>
                  <a:gd name="connsiteX3" fmla="*/ 934412 w 937491"/>
                  <a:gd name="connsiteY3" fmla="*/ 267855 h 840509"/>
                  <a:gd name="connsiteX4" fmla="*/ 20012 w 937491"/>
                  <a:gd name="connsiteY4" fmla="*/ 406400 h 840509"/>
                  <a:gd name="connsiteX5" fmla="*/ 925175 w 937491"/>
                  <a:gd name="connsiteY5" fmla="*/ 471055 h 840509"/>
                  <a:gd name="connsiteX6" fmla="*/ 10775 w 937491"/>
                  <a:gd name="connsiteY6" fmla="*/ 618837 h 840509"/>
                  <a:gd name="connsiteX7" fmla="*/ 925175 w 937491"/>
                  <a:gd name="connsiteY7" fmla="*/ 655782 h 840509"/>
                  <a:gd name="connsiteX8" fmla="*/ 10775 w 937491"/>
                  <a:gd name="connsiteY8" fmla="*/ 775855 h 840509"/>
                  <a:gd name="connsiteX9" fmla="*/ 915939 w 937491"/>
                  <a:gd name="connsiteY9" fmla="*/ 840509 h 840509"/>
                  <a:gd name="connsiteX10" fmla="*/ 915939 w 937491"/>
                  <a:gd name="connsiteY10" fmla="*/ 840509 h 84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7491" h="840509">
                    <a:moveTo>
                      <a:pt x="10775" y="0"/>
                    </a:moveTo>
                    <a:cubicBezTo>
                      <a:pt x="468744" y="15394"/>
                      <a:pt x="926714" y="30788"/>
                      <a:pt x="925175" y="64655"/>
                    </a:cubicBezTo>
                    <a:cubicBezTo>
                      <a:pt x="923636" y="98522"/>
                      <a:pt x="0" y="169333"/>
                      <a:pt x="1539" y="203200"/>
                    </a:cubicBezTo>
                    <a:cubicBezTo>
                      <a:pt x="3078" y="237067"/>
                      <a:pt x="931333" y="233988"/>
                      <a:pt x="934412" y="267855"/>
                    </a:cubicBezTo>
                    <a:cubicBezTo>
                      <a:pt x="937491" y="301722"/>
                      <a:pt x="21551" y="372533"/>
                      <a:pt x="20012" y="406400"/>
                    </a:cubicBezTo>
                    <a:cubicBezTo>
                      <a:pt x="18473" y="440267"/>
                      <a:pt x="926714" y="435649"/>
                      <a:pt x="925175" y="471055"/>
                    </a:cubicBezTo>
                    <a:cubicBezTo>
                      <a:pt x="923636" y="506461"/>
                      <a:pt x="10775" y="588049"/>
                      <a:pt x="10775" y="618837"/>
                    </a:cubicBezTo>
                    <a:cubicBezTo>
                      <a:pt x="10775" y="649625"/>
                      <a:pt x="925175" y="629612"/>
                      <a:pt x="925175" y="655782"/>
                    </a:cubicBezTo>
                    <a:cubicBezTo>
                      <a:pt x="925175" y="681952"/>
                      <a:pt x="12314" y="745067"/>
                      <a:pt x="10775" y="775855"/>
                    </a:cubicBezTo>
                    <a:cubicBezTo>
                      <a:pt x="9236" y="806643"/>
                      <a:pt x="915939" y="840509"/>
                      <a:pt x="915939" y="840509"/>
                    </a:cubicBezTo>
                    <a:lnTo>
                      <a:pt x="915939" y="840509"/>
                    </a:lnTo>
                  </a:path>
                </a:pathLst>
              </a:cu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19" name="Down Arrow 118"/>
              <p:cNvSpPr/>
              <p:nvPr/>
            </p:nvSpPr>
            <p:spPr>
              <a:xfrm>
                <a:off x="4278743" y="2159006"/>
                <a:ext cx="76200" cy="152400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grpSp>
            <p:nvGrpSpPr>
              <p:cNvPr id="120" name="Group 69"/>
              <p:cNvGrpSpPr/>
              <p:nvPr/>
            </p:nvGrpSpPr>
            <p:grpSpPr>
              <a:xfrm rot="10800000">
                <a:off x="3632196" y="457202"/>
                <a:ext cx="1371600" cy="2438399"/>
                <a:chOff x="2703974" y="3543309"/>
                <a:chExt cx="832758" cy="2438399"/>
              </a:xfrm>
            </p:grpSpPr>
            <p:sp>
              <p:nvSpPr>
                <p:cNvPr id="137" name="Rounded Rectangle 136"/>
                <p:cNvSpPr/>
                <p:nvPr/>
              </p:nvSpPr>
              <p:spPr>
                <a:xfrm>
                  <a:off x="2971800" y="3543309"/>
                  <a:ext cx="304800" cy="120967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2897704" y="4630745"/>
                  <a:ext cx="449636" cy="169861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6"/>
                </a:p>
              </p:txBody>
            </p:sp>
            <p:grpSp>
              <p:nvGrpSpPr>
                <p:cNvPr id="165" name="Group 72"/>
                <p:cNvGrpSpPr/>
                <p:nvPr/>
              </p:nvGrpSpPr>
              <p:grpSpPr>
                <a:xfrm>
                  <a:off x="2703974" y="4076708"/>
                  <a:ext cx="832758" cy="1905000"/>
                  <a:chOff x="2284874" y="3276604"/>
                  <a:chExt cx="832758" cy="1905000"/>
                </a:xfrm>
              </p:grpSpPr>
              <p:sp>
                <p:nvSpPr>
                  <p:cNvPr id="166" name="Rectangle 165"/>
                  <p:cNvSpPr/>
                  <p:nvPr/>
                </p:nvSpPr>
                <p:spPr>
                  <a:xfrm>
                    <a:off x="2377403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6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2947998" y="3276604"/>
                    <a:ext cx="77105" cy="1676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6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2284874" y="4921253"/>
                    <a:ext cx="832758" cy="26035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6"/>
                  </a:p>
                </p:txBody>
              </p:sp>
            </p:grpSp>
          </p:grpSp>
          <p:sp>
            <p:nvSpPr>
              <p:cNvPr id="121" name="L-Shape 120"/>
              <p:cNvSpPr/>
              <p:nvPr/>
            </p:nvSpPr>
            <p:spPr>
              <a:xfrm rot="10800000" flipV="1">
                <a:off x="3784596" y="1828802"/>
                <a:ext cx="254004" cy="381000"/>
              </a:xfrm>
              <a:prstGeom prst="corner">
                <a:avLst>
                  <a:gd name="adj1" fmla="val 37500"/>
                  <a:gd name="adj2" fmla="val 50542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  <p:sp>
            <p:nvSpPr>
              <p:cNvPr id="122" name="L-Shape 121"/>
              <p:cNvSpPr/>
              <p:nvPr/>
            </p:nvSpPr>
            <p:spPr>
              <a:xfrm rot="10800000" flipH="1" flipV="1">
                <a:off x="4584700" y="1828802"/>
                <a:ext cx="266696" cy="381000"/>
              </a:xfrm>
              <a:prstGeom prst="corner">
                <a:avLst>
                  <a:gd name="adj1" fmla="val 37500"/>
                  <a:gd name="adj2" fmla="val 47114"/>
                </a:avLst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6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7570917" y="3582823"/>
              <a:ext cx="1195311" cy="1056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PiCamera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8909050" y="3876990"/>
              <a:ext cx="914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H="1">
              <a:off x="8909050" y="4154266"/>
              <a:ext cx="914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H="1">
              <a:off x="8909050" y="4414837"/>
              <a:ext cx="914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/>
            <p:cNvGrpSpPr/>
            <p:nvPr/>
          </p:nvGrpSpPr>
          <p:grpSpPr>
            <a:xfrm>
              <a:off x="10028884" y="3514501"/>
              <a:ext cx="762000" cy="1439605"/>
              <a:chOff x="9975850" y="3348037"/>
              <a:chExt cx="762000" cy="1439605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9975850" y="3348037"/>
                <a:ext cx="762000" cy="14396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10198100" y="3729037"/>
                <a:ext cx="311150" cy="6982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Oval 54"/>
            <p:cNvSpPr/>
            <p:nvPr/>
          </p:nvSpPr>
          <p:spPr>
            <a:xfrm>
              <a:off x="6979091" y="3087993"/>
              <a:ext cx="2310959" cy="25611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116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9437" y="-41494"/>
            <a:ext cx="789781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0000FF"/>
                </a:solidFill>
                <a:latin typeface="+mj-lt"/>
                <a:cs typeface="Arial" pitchFamily="34" charset="0"/>
              </a:rPr>
              <a:t>II. INVESTIGATE RESULT</a:t>
            </a:r>
            <a:endParaRPr lang="en-US" sz="3600" b="1" dirty="0">
              <a:solidFill>
                <a:srgbClr val="0000FF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02720"/>
              </p:ext>
            </p:extLst>
          </p:nvPr>
        </p:nvGraphicFramePr>
        <p:xfrm>
          <a:off x="2101382" y="1519237"/>
          <a:ext cx="7722068" cy="6448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151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Sample Item check</a:t>
                      </a:r>
                      <a:endParaRPr lang="ru-RU" sz="2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Picture</a:t>
                      </a:r>
                      <a:endParaRPr lang="ru-RU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80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NG</a:t>
                      </a:r>
                      <a:r>
                        <a:rPr lang="en-US" sz="2200" baseline="0" dirty="0" smtClean="0"/>
                        <a:t> sample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OK sample</a:t>
                      </a:r>
                      <a:endParaRPr lang="ru-RU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10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Rubber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Rubber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853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Check Result</a:t>
                      </a:r>
                      <a:endParaRPr lang="ru-RU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3640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rgbClr val="0000FF"/>
                          </a:solidFill>
                        </a:rPr>
                        <a:t>NG</a:t>
                      </a:r>
                      <a:endParaRPr lang="ru-RU" sz="22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3640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rgbClr val="0000FF"/>
                          </a:solidFill>
                        </a:rPr>
                        <a:t>OK</a:t>
                      </a:r>
                      <a:endParaRPr lang="ru-RU" sz="22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8502" y="4612309"/>
            <a:ext cx="2816679" cy="170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3443" y="4612309"/>
            <a:ext cx="2590800" cy="17025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4000" contrast="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893443" y="2738437"/>
            <a:ext cx="2590800" cy="15701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brightnessContrast bright="16000" contrast="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828503" y="2747677"/>
            <a:ext cx="2816679" cy="1560131"/>
          </a:xfrm>
          <a:prstGeom prst="rect">
            <a:avLst/>
          </a:prstGeom>
        </p:spPr>
      </p:pic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0" y="681037"/>
            <a:ext cx="3715161" cy="492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2400" b="1" dirty="0" smtClean="0">
                <a:latin typeface="Arial" charset="0"/>
              </a:rPr>
              <a:t>3.1. Result (100pcs)</a:t>
            </a:r>
          </a:p>
        </p:txBody>
      </p:sp>
    </p:spTree>
    <p:extLst>
      <p:ext uri="{BB962C8B-B14F-4D97-AF65-F5344CB8AC3E}">
        <p14:creationId xmlns:p14="http://schemas.microsoft.com/office/powerpoint/2010/main" val="27841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46250" y="-41494"/>
            <a:ext cx="789781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0000FF"/>
                </a:solidFill>
                <a:latin typeface="+mj-lt"/>
                <a:cs typeface="Arial" pitchFamily="34" charset="0"/>
              </a:rPr>
              <a:t>III.  NEXT PLAN</a:t>
            </a:r>
            <a:endParaRPr lang="en-US" sz="3600" b="1" dirty="0">
              <a:solidFill>
                <a:srgbClr val="0000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12493" y="3155487"/>
            <a:ext cx="776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Blur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1069" y="581946"/>
            <a:ext cx="3410361" cy="492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2400" b="1" dirty="0" smtClean="0">
                <a:latin typeface="Arial" charset="0"/>
              </a:rPr>
              <a:t>3.1. Improve point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83988" y="1112774"/>
            <a:ext cx="3410361" cy="8616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2400" b="1" dirty="0" smtClean="0">
                <a:latin typeface="Arial" charset="0"/>
              </a:rPr>
              <a:t>3.1.1 Analyzed Image</a:t>
            </a:r>
          </a:p>
          <a:p>
            <a:pPr eaLnBrk="0" hangingPunct="0"/>
            <a:r>
              <a:rPr lang="en-US" altLang="ja-JP" sz="2400" b="1" dirty="0" smtClean="0">
                <a:latin typeface="Arial" charset="0"/>
              </a:rPr>
              <a:t>3.1.2 More Algorithm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43356" y="2448428"/>
            <a:ext cx="4369894" cy="492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2400" b="1" dirty="0" smtClean="0">
                <a:latin typeface="Arial" charset="0"/>
              </a:rPr>
              <a:t>3.2. Test with many project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283988" y="2917767"/>
            <a:ext cx="3410361" cy="1230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21789" tIns="60894" rIns="121789" bIns="60894">
            <a:spAutoFit/>
          </a:bodyPr>
          <a:lstStyle/>
          <a:p>
            <a:pPr eaLnBrk="0" hangingPunct="0"/>
            <a:r>
              <a:rPr lang="en-US" altLang="ja-JP" sz="2400" b="1" dirty="0" smtClean="0">
                <a:latin typeface="Arial" charset="0"/>
              </a:rPr>
              <a:t>3.2.1 PCB</a:t>
            </a:r>
          </a:p>
          <a:p>
            <a:pPr eaLnBrk="0" hangingPunct="0"/>
            <a:r>
              <a:rPr lang="en-US" altLang="ja-JP" sz="2400" b="1" dirty="0" smtClean="0">
                <a:latin typeface="Arial" charset="0"/>
              </a:rPr>
              <a:t>3.2.2 MOLD</a:t>
            </a:r>
          </a:p>
          <a:p>
            <a:pPr eaLnBrk="0" hangingPunct="0"/>
            <a:r>
              <a:rPr lang="en-US" altLang="ja-JP" sz="2400" b="1" dirty="0" smtClean="0">
                <a:latin typeface="Arial" charset="0"/>
              </a:rPr>
              <a:t>3.2.3 ASSY</a:t>
            </a:r>
          </a:p>
        </p:txBody>
      </p:sp>
    </p:spTree>
    <p:extLst>
      <p:ext uri="{BB962C8B-B14F-4D97-AF65-F5344CB8AC3E}">
        <p14:creationId xmlns:p14="http://schemas.microsoft.com/office/powerpoint/2010/main" val="42844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3630</TotalTime>
  <Words>325</Words>
  <Application>Microsoft Office PowerPoint</Application>
  <PresentationFormat>Ledger Paper (11x17 in)</PresentationFormat>
  <Paragraphs>663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Calibri1</vt:lpstr>
      <vt:lpstr>Century Gothic</vt:lpstr>
      <vt:lpstr>Times New Roman</vt:lpstr>
      <vt:lpstr>Trebuchet MS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v103433\Le Quang Sang</dc:creator>
  <cp:lastModifiedBy>Visual Inpection</cp:lastModifiedBy>
  <cp:revision>286</cp:revision>
  <dcterms:created xsi:type="dcterms:W3CDTF">2006-08-16T00:00:00Z</dcterms:created>
  <dcterms:modified xsi:type="dcterms:W3CDTF">2018-03-13T10:18:59Z</dcterms:modified>
</cp:coreProperties>
</file>