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2" r:id="rId3"/>
    <p:sldId id="280" r:id="rId4"/>
    <p:sldId id="275" r:id="rId5"/>
    <p:sldId id="278" r:id="rId6"/>
    <p:sldId id="277" r:id="rId7"/>
    <p:sldId id="270" r:id="rId8"/>
    <p:sldId id="272" r:id="rId9"/>
    <p:sldId id="257" r:id="rId10"/>
    <p:sldId id="264" r:id="rId11"/>
    <p:sldId id="282" r:id="rId12"/>
  </p:sldIdLst>
  <p:sldSz cx="12179300" cy="9134475" type="ledger"/>
  <p:notesSz cx="6858000" cy="9144000"/>
  <p:defaultTextStyle>
    <a:defPPr>
      <a:defRPr lang="en-US"/>
    </a:defPPr>
    <a:lvl1pPr marL="0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2005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64010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46016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28021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10026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92031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74037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56042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EB4E3"/>
    <a:srgbClr val="8642C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38" autoAdjust="0"/>
    <p:restoredTop sz="94514" autoAdjust="0"/>
  </p:normalViewPr>
  <p:slideViewPr>
    <p:cSldViewPr>
      <p:cViewPr varScale="1">
        <p:scale>
          <a:sx n="72" d="100"/>
          <a:sy n="72" d="100"/>
        </p:scale>
        <p:origin x="660" y="102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BF1E-962F-48D0-82C5-5ABE43A7F42E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4FFE-524E-40C3-A33D-B1FDE10D87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1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9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46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2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1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92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7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5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495425"/>
            <a:ext cx="9134475" cy="317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425"/>
            <a:ext cx="9134475" cy="22050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4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6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2278063"/>
            <a:ext cx="10506075" cy="37988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63" y="6113463"/>
            <a:ext cx="10506075" cy="1997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1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2432050"/>
            <a:ext cx="5176837" cy="579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2432050"/>
            <a:ext cx="5176838" cy="579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3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775"/>
            <a:ext cx="10506075" cy="1766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39963"/>
            <a:ext cx="51530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336925"/>
            <a:ext cx="5153025" cy="4906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50" y="2239963"/>
            <a:ext cx="51784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850" y="3336925"/>
            <a:ext cx="5178425" cy="4906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4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01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3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7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44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6963" y="485775"/>
            <a:ext cx="2625725" cy="774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13" y="485775"/>
            <a:ext cx="7727950" cy="7742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8"/>
            <a:ext cx="10352405" cy="181420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5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20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640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460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2802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100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920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740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5604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9"/>
            <a:ext cx="5379191" cy="60283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9"/>
            <a:ext cx="5379191" cy="60283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6"/>
            <a:ext cx="5381306" cy="8521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5" indent="0">
              <a:buNone/>
              <a:defRPr sz="3000" b="1"/>
            </a:lvl2pPr>
            <a:lvl3pPr marL="1364010" indent="0">
              <a:buNone/>
              <a:defRPr sz="2700" b="1"/>
            </a:lvl3pPr>
            <a:lvl4pPr marL="2046016" indent="0">
              <a:buNone/>
              <a:defRPr sz="2400" b="1"/>
            </a:lvl4pPr>
            <a:lvl5pPr marL="2728021" indent="0">
              <a:buNone/>
              <a:defRPr sz="2400" b="1"/>
            </a:lvl5pPr>
            <a:lvl6pPr marL="3410026" indent="0">
              <a:buNone/>
              <a:defRPr sz="2400" b="1"/>
            </a:lvl6pPr>
            <a:lvl7pPr marL="4092031" indent="0">
              <a:buNone/>
              <a:defRPr sz="2400" b="1"/>
            </a:lvl7pPr>
            <a:lvl8pPr marL="4774037" indent="0">
              <a:buNone/>
              <a:defRPr sz="2400" b="1"/>
            </a:lvl8pPr>
            <a:lvl9pPr marL="54560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2"/>
            <a:ext cx="5381306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7" y="2044686"/>
            <a:ext cx="5383420" cy="8521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5" indent="0">
              <a:buNone/>
              <a:defRPr sz="3000" b="1"/>
            </a:lvl2pPr>
            <a:lvl3pPr marL="1364010" indent="0">
              <a:buNone/>
              <a:defRPr sz="2700" b="1"/>
            </a:lvl3pPr>
            <a:lvl4pPr marL="2046016" indent="0">
              <a:buNone/>
              <a:defRPr sz="2400" b="1"/>
            </a:lvl4pPr>
            <a:lvl5pPr marL="2728021" indent="0">
              <a:buNone/>
              <a:defRPr sz="2400" b="1"/>
            </a:lvl5pPr>
            <a:lvl6pPr marL="3410026" indent="0">
              <a:buNone/>
              <a:defRPr sz="2400" b="1"/>
            </a:lvl6pPr>
            <a:lvl7pPr marL="4092031" indent="0">
              <a:buNone/>
              <a:defRPr sz="2400" b="1"/>
            </a:lvl7pPr>
            <a:lvl8pPr marL="4774037" indent="0">
              <a:buNone/>
              <a:defRPr sz="2400" b="1"/>
            </a:lvl8pPr>
            <a:lvl9pPr marL="54560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7" y="2896812"/>
            <a:ext cx="5383420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2" descr="\\CVN-FILE\Public Data\CanonLogo\COLOR\C3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1759232" cy="63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3"/>
          <p:cNvSpPr txBox="1">
            <a:spLocks noChangeArrowheads="1"/>
          </p:cNvSpPr>
          <p:nvPr userDrawn="1"/>
        </p:nvSpPr>
        <p:spPr bwMode="auto">
          <a:xfrm>
            <a:off x="9138706" y="8720040"/>
            <a:ext cx="3074427" cy="69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6401" tIns="68201" rIns="136401" bIns="68201">
            <a:spAutoFit/>
          </a:bodyPr>
          <a:lstStyle/>
          <a:p>
            <a:pPr algn="ctr">
              <a:defRPr/>
            </a:pPr>
            <a:r>
              <a:rPr lang="en-US" altLang="ja-JP" sz="1800" b="1" dirty="0">
                <a:solidFill>
                  <a:srgbClr val="FF0000"/>
                </a:solidFill>
                <a:latin typeface="Century Gothic" pitchFamily="34" charset="0"/>
                <a:cs typeface="Arial" charset="0"/>
              </a:rPr>
              <a:t>CANON VIETNAM CO.,LTD</a:t>
            </a:r>
            <a:endParaRPr lang="ja-JP" altLang="en-US" sz="1800" b="1">
              <a:solidFill>
                <a:srgbClr val="FF0000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8" name="Rectangle 44"/>
          <p:cNvSpPr>
            <a:spLocks noChangeArrowheads="1"/>
          </p:cNvSpPr>
          <p:nvPr userDrawn="1"/>
        </p:nvSpPr>
        <p:spPr bwMode="auto">
          <a:xfrm>
            <a:off x="0" y="589936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9" name="Rectangle 45"/>
          <p:cNvSpPr>
            <a:spLocks noChangeArrowheads="1"/>
          </p:cNvSpPr>
          <p:nvPr userDrawn="1"/>
        </p:nvSpPr>
        <p:spPr bwMode="auto">
          <a:xfrm>
            <a:off x="0" y="8531854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 userDrawn="1"/>
        </p:nvSpPr>
        <p:spPr bwMode="auto">
          <a:xfrm>
            <a:off x="10352405" y="142553"/>
            <a:ext cx="1948103" cy="46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100" b="1" i="1" dirty="0" smtClean="0">
                <a:solidFill>
                  <a:srgbClr val="FF0000"/>
                </a:solidFill>
              </a:rPr>
              <a:t>25 – Feb - 2014</a:t>
            </a:r>
            <a:endParaRPr lang="en-US" altLang="ja-JP" sz="2100" b="1" i="1" dirty="0">
              <a:solidFill>
                <a:srgbClr val="FF0000"/>
              </a:solidFill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0" y="8677751"/>
            <a:ext cx="3349308" cy="50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6401" tIns="68201" rIns="136401" bIns="6820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2400" b="1" i="1" dirty="0" smtClean="0">
                <a:solidFill>
                  <a:srgbClr val="FF0000"/>
                </a:solidFill>
                <a:cs typeface="Arial" charset="0"/>
              </a:rPr>
              <a:t>Delighting you always</a:t>
            </a:r>
            <a:endParaRPr lang="en-US" sz="2400" b="1" i="1" dirty="0">
              <a:solidFill>
                <a:srgbClr val="FF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\\CVN-FILE\Public Data\CanonLogo\COLOR\C3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7"/>
            <a:ext cx="1759232" cy="47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3"/>
          <p:cNvSpPr txBox="1">
            <a:spLocks noChangeArrowheads="1"/>
          </p:cNvSpPr>
          <p:nvPr userDrawn="1"/>
        </p:nvSpPr>
        <p:spPr bwMode="auto">
          <a:xfrm>
            <a:off x="8223250" y="8720040"/>
            <a:ext cx="3989883" cy="4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6401" tIns="68201" rIns="136401" bIns="68201">
            <a:spAutoFit/>
          </a:bodyPr>
          <a:lstStyle/>
          <a:p>
            <a:pPr algn="ctr">
              <a:defRPr/>
            </a:pPr>
            <a:r>
              <a:rPr lang="en-US" altLang="ja-JP" sz="1800" b="1" dirty="0">
                <a:solidFill>
                  <a:srgbClr val="FF0000"/>
                </a:solidFill>
                <a:latin typeface="Century Gothic" pitchFamily="34" charset="0"/>
                <a:cs typeface="Arial" charset="0"/>
              </a:rPr>
              <a:t>CANON VIETNAM CO.,LTD</a:t>
            </a:r>
            <a:endParaRPr lang="ja-JP" altLang="en-US" sz="1800" b="1">
              <a:solidFill>
                <a:srgbClr val="FF0000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452437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Rectangle 45"/>
          <p:cNvSpPr>
            <a:spLocks noChangeArrowheads="1"/>
          </p:cNvSpPr>
          <p:nvPr userDrawn="1"/>
        </p:nvSpPr>
        <p:spPr bwMode="auto">
          <a:xfrm>
            <a:off x="0" y="8682037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7" y="363687"/>
            <a:ext cx="4006906" cy="1547787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9"/>
            <a:ext cx="6808567" cy="779602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7" y="1911476"/>
            <a:ext cx="4006906" cy="6248235"/>
          </a:xfrm>
        </p:spPr>
        <p:txBody>
          <a:bodyPr/>
          <a:lstStyle>
            <a:lvl1pPr marL="0" indent="0">
              <a:buNone/>
              <a:defRPr sz="2100"/>
            </a:lvl1pPr>
            <a:lvl2pPr marL="682005" indent="0">
              <a:buNone/>
              <a:defRPr sz="1800"/>
            </a:lvl2pPr>
            <a:lvl3pPr marL="1364010" indent="0">
              <a:buNone/>
              <a:defRPr sz="1500"/>
            </a:lvl3pPr>
            <a:lvl4pPr marL="2046016" indent="0">
              <a:buNone/>
              <a:defRPr sz="1300"/>
            </a:lvl4pPr>
            <a:lvl5pPr marL="2728021" indent="0">
              <a:buNone/>
              <a:defRPr sz="1300"/>
            </a:lvl5pPr>
            <a:lvl6pPr marL="3410026" indent="0">
              <a:buNone/>
              <a:defRPr sz="1300"/>
            </a:lvl6pPr>
            <a:lvl7pPr marL="4092031" indent="0">
              <a:buNone/>
              <a:defRPr sz="1300"/>
            </a:lvl7pPr>
            <a:lvl8pPr marL="4774037" indent="0">
              <a:buNone/>
              <a:defRPr sz="1300"/>
            </a:lvl8pPr>
            <a:lvl9pPr marL="545604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3"/>
            <a:ext cx="7307580" cy="75486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800"/>
            </a:lvl1pPr>
            <a:lvl2pPr marL="682005" indent="0">
              <a:buNone/>
              <a:defRPr sz="4200"/>
            </a:lvl2pPr>
            <a:lvl3pPr marL="1364010" indent="0">
              <a:buNone/>
              <a:defRPr sz="3600"/>
            </a:lvl3pPr>
            <a:lvl4pPr marL="2046016" indent="0">
              <a:buNone/>
              <a:defRPr sz="3000"/>
            </a:lvl4pPr>
            <a:lvl5pPr marL="2728021" indent="0">
              <a:buNone/>
              <a:defRPr sz="3000"/>
            </a:lvl5pPr>
            <a:lvl6pPr marL="3410026" indent="0">
              <a:buNone/>
              <a:defRPr sz="3000"/>
            </a:lvl6pPr>
            <a:lvl7pPr marL="4092031" indent="0">
              <a:buNone/>
              <a:defRPr sz="3000"/>
            </a:lvl7pPr>
            <a:lvl8pPr marL="4774037" indent="0">
              <a:buNone/>
              <a:defRPr sz="3000"/>
            </a:lvl8pPr>
            <a:lvl9pPr marL="5456042" indent="0">
              <a:buNone/>
              <a:defRPr sz="3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2"/>
          </a:xfrm>
        </p:spPr>
        <p:txBody>
          <a:bodyPr/>
          <a:lstStyle>
            <a:lvl1pPr marL="0" indent="0">
              <a:buNone/>
              <a:defRPr sz="2100"/>
            </a:lvl1pPr>
            <a:lvl2pPr marL="682005" indent="0">
              <a:buNone/>
              <a:defRPr sz="1800"/>
            </a:lvl2pPr>
            <a:lvl3pPr marL="1364010" indent="0">
              <a:buNone/>
              <a:defRPr sz="1500"/>
            </a:lvl3pPr>
            <a:lvl4pPr marL="2046016" indent="0">
              <a:buNone/>
              <a:defRPr sz="1300"/>
            </a:lvl4pPr>
            <a:lvl5pPr marL="2728021" indent="0">
              <a:buNone/>
              <a:defRPr sz="1300"/>
            </a:lvl5pPr>
            <a:lvl6pPr marL="3410026" indent="0">
              <a:buNone/>
              <a:defRPr sz="1300"/>
            </a:lvl6pPr>
            <a:lvl7pPr marL="4092031" indent="0">
              <a:buNone/>
              <a:defRPr sz="1300"/>
            </a:lvl7pPr>
            <a:lvl8pPr marL="4774037" indent="0">
              <a:buNone/>
              <a:defRPr sz="1300"/>
            </a:lvl8pPr>
            <a:lvl9pPr marL="545604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3"/>
            <a:ext cx="10961370" cy="1522413"/>
          </a:xfrm>
          <a:prstGeom prst="rect">
            <a:avLst/>
          </a:prstGeom>
        </p:spPr>
        <p:txBody>
          <a:bodyPr vert="horz" lIns="136401" tIns="68201" rIns="136401" bIns="682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9"/>
            <a:ext cx="10961370" cy="6028331"/>
          </a:xfrm>
          <a:prstGeom prst="rect">
            <a:avLst/>
          </a:prstGeom>
        </p:spPr>
        <p:txBody>
          <a:bodyPr vert="horz" lIns="136401" tIns="68201" rIns="136401" bIns="682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401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504" indent="-511504" algn="l" defTabSz="136401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259" indent="-426253" algn="l" defTabSz="1364010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05013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018" indent="-341003" algn="l" defTabSz="136401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69024" indent="-341003" algn="l" defTabSz="1364010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51029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33034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15039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97045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005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4010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46016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28021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10026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92031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74037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56042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613" y="485775"/>
            <a:ext cx="10506075" cy="176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3" y="2432050"/>
            <a:ext cx="10506075" cy="579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613" y="8466138"/>
            <a:ext cx="2741612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6175-2F0A-420D-A9AE-40B78F347D8D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3838" y="8466138"/>
            <a:ext cx="41116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075" y="8466138"/>
            <a:ext cx="2741613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1C1C-A51A-468B-87AC-4A343319E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 txBox="1">
            <a:spLocks noChangeArrowheads="1"/>
          </p:cNvSpPr>
          <p:nvPr/>
        </p:nvSpPr>
        <p:spPr bwMode="auto">
          <a:xfrm>
            <a:off x="4071" y="485141"/>
            <a:ext cx="11866360" cy="15795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21789" tIns="60894" rIns="121789" bIns="608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3640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b="1" dirty="0" smtClean="0">
                <a:latin typeface="+mj-lt"/>
                <a:ea typeface="ＭＳ Ｐゴシック" charset="-128"/>
                <a:cs typeface="+mj-cs"/>
              </a:rPr>
              <a:t>Rubber Check Investigate Result</a:t>
            </a:r>
          </a:p>
          <a:p>
            <a:pPr marL="0" marR="0" lvl="0" indent="0" algn="ctr" defTabSz="13640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b="1" noProof="0" dirty="0" smtClean="0">
                <a:latin typeface="+mj-lt"/>
                <a:ea typeface="ＭＳ Ｐゴシック" charset="-128"/>
                <a:cs typeface="+mj-cs"/>
              </a:rPr>
              <a:t>(Using </a:t>
            </a:r>
            <a:r>
              <a:rPr lang="en-US" altLang="ja-JP" sz="5400" b="1" noProof="0" dirty="0" err="1" smtClean="0">
                <a:latin typeface="+mj-lt"/>
                <a:ea typeface="ＭＳ Ｐゴシック" charset="-128"/>
                <a:cs typeface="+mj-cs"/>
              </a:rPr>
              <a:t>Cravis</a:t>
            </a:r>
            <a:r>
              <a:rPr lang="en-US" altLang="ja-JP" sz="5400" b="1" noProof="0" dirty="0" smtClean="0">
                <a:latin typeface="+mj-lt"/>
                <a:ea typeface="ＭＳ Ｐゴシック" charset="-128"/>
                <a:cs typeface="+mj-cs"/>
              </a:rPr>
              <a:t> mini) </a:t>
            </a:r>
            <a:endParaRPr kumimoji="0" lang="en-US" altLang="ja-JP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6643" y="2397411"/>
            <a:ext cx="5610609" cy="4051356"/>
            <a:chOff x="1404947" y="2653889"/>
            <a:chExt cx="6389823" cy="5167506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2501015" y="4157992"/>
              <a:ext cx="5087003" cy="941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4000" b="1" dirty="0" smtClean="0">
                  <a:latin typeface="Arial" charset="0"/>
                </a:rPr>
                <a:t>Investigate result</a:t>
              </a:r>
              <a:endParaRPr lang="en-US" altLang="ja-JP" sz="4000" b="1" dirty="0">
                <a:latin typeface="Arial" charset="0"/>
              </a:endParaRPr>
            </a:p>
          </p:txBody>
        </p:sp>
        <p:grpSp>
          <p:nvGrpSpPr>
            <p:cNvPr id="30" name="Group 41"/>
            <p:cNvGrpSpPr/>
            <p:nvPr/>
          </p:nvGrpSpPr>
          <p:grpSpPr>
            <a:xfrm>
              <a:off x="1465556" y="2653889"/>
              <a:ext cx="1014942" cy="925952"/>
              <a:chOff x="1142999" y="2316163"/>
              <a:chExt cx="762000" cy="69518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1142999" y="2316163"/>
                <a:ext cx="762000" cy="665162"/>
                <a:chOff x="1110" y="2656"/>
                <a:chExt cx="1549" cy="1351"/>
              </a:xfrm>
              <a:solidFill>
                <a:srgbClr val="92D050"/>
              </a:solidFill>
            </p:grpSpPr>
            <p:sp>
              <p:nvSpPr>
                <p:cNvPr id="33" name="AutoShape 5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34" name="AutoShape 6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35" name="AutoShape 7"/>
                <p:cNvSpPr>
                  <a:spLocks noChangeArrowheads="1"/>
                </p:cNvSpPr>
                <p:nvPr/>
              </p:nvSpPr>
              <p:spPr bwMode="gray">
                <a:xfrm>
                  <a:off x="1209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sz="4000" dirty="0">
                    <a:solidFill>
                      <a:srgbClr val="0000FF"/>
                    </a:solidFill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gray">
              <a:xfrm>
                <a:off x="1360244" y="2333463"/>
                <a:ext cx="279888" cy="6778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4000" b="1" dirty="0">
                    <a:solidFill>
                      <a:srgbClr val="0000FF"/>
                    </a:solidFill>
                    <a:latin typeface="Arial" charset="0"/>
                  </a:rPr>
                  <a:t>I</a:t>
                </a:r>
              </a:p>
            </p:txBody>
          </p:sp>
        </p:grpSp>
        <p:grpSp>
          <p:nvGrpSpPr>
            <p:cNvPr id="36" name="Group 42"/>
            <p:cNvGrpSpPr/>
            <p:nvPr/>
          </p:nvGrpSpPr>
          <p:grpSpPr>
            <a:xfrm>
              <a:off x="1414810" y="4119213"/>
              <a:ext cx="1014942" cy="925952"/>
              <a:chOff x="1104900" y="3416300"/>
              <a:chExt cx="762000" cy="695188"/>
            </a:xfrm>
          </p:grpSpPr>
          <p:grpSp>
            <p:nvGrpSpPr>
              <p:cNvPr id="37" name="Group 12"/>
              <p:cNvGrpSpPr>
                <a:grpSpLocks/>
              </p:cNvGrpSpPr>
              <p:nvPr/>
            </p:nvGrpSpPr>
            <p:grpSpPr bwMode="auto">
              <a:xfrm>
                <a:off x="1104900" y="3416300"/>
                <a:ext cx="762000" cy="665163"/>
                <a:chOff x="3174" y="2656"/>
                <a:chExt cx="1549" cy="1351"/>
              </a:xfrm>
              <a:solidFill>
                <a:srgbClr val="FFFF00"/>
              </a:solidFill>
            </p:grpSpPr>
            <p:sp>
              <p:nvSpPr>
                <p:cNvPr id="39" name="AutoShape 13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solidFill>
                      <a:srgbClr val="0000FF"/>
                    </a:solidFill>
                    <a:cs typeface="+mn-cs"/>
                  </a:endParaRPr>
                </a:p>
              </p:txBody>
            </p:sp>
            <p:sp>
              <p:nvSpPr>
                <p:cNvPr id="40" name="AutoShape 14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solidFill>
                      <a:srgbClr val="0000FF"/>
                    </a:solidFill>
                    <a:cs typeface="+mn-cs"/>
                  </a:endParaRPr>
                </a:p>
              </p:txBody>
            </p:sp>
            <p:sp>
              <p:nvSpPr>
                <p:cNvPr id="41" name="AutoShape 15"/>
                <p:cNvSpPr>
                  <a:spLocks noChangeArrowheads="1"/>
                </p:cNvSpPr>
                <p:nvPr/>
              </p:nvSpPr>
              <p:spPr bwMode="gray">
                <a:xfrm>
                  <a:off x="3264" y="2734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sz="4000" dirty="0">
                    <a:solidFill>
                      <a:srgbClr val="0000FF"/>
                    </a:solidFill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gray">
              <a:xfrm>
                <a:off x="1284352" y="3433600"/>
                <a:ext cx="401874" cy="6778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4000" b="1" dirty="0">
                    <a:solidFill>
                      <a:srgbClr val="0000FF"/>
                    </a:solidFill>
                    <a:latin typeface="Arial" charset="0"/>
                  </a:rPr>
                  <a:t>II</a:t>
                </a:r>
              </a:p>
            </p:txBody>
          </p:sp>
        </p:grp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 flipV="1">
              <a:off x="2277810" y="6287519"/>
              <a:ext cx="5516959" cy="425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 sz="4000"/>
            </a:p>
          </p:txBody>
        </p:sp>
        <p:grpSp>
          <p:nvGrpSpPr>
            <p:cNvPr id="43" name="Group 43"/>
            <p:cNvGrpSpPr/>
            <p:nvPr/>
          </p:nvGrpSpPr>
          <p:grpSpPr>
            <a:xfrm>
              <a:off x="1417222" y="5518651"/>
              <a:ext cx="1014942" cy="925383"/>
              <a:chOff x="1106711" y="4568572"/>
              <a:chExt cx="762000" cy="694761"/>
            </a:xfrm>
          </p:grpSpPr>
          <p:grpSp>
            <p:nvGrpSpPr>
              <p:cNvPr id="44" name="Group 20"/>
              <p:cNvGrpSpPr>
                <a:grpSpLocks/>
              </p:cNvGrpSpPr>
              <p:nvPr/>
            </p:nvGrpSpPr>
            <p:grpSpPr bwMode="auto">
              <a:xfrm>
                <a:off x="1106711" y="4568572"/>
                <a:ext cx="762000" cy="665163"/>
                <a:chOff x="1110" y="2656"/>
                <a:chExt cx="1549" cy="1351"/>
              </a:xfrm>
              <a:solidFill>
                <a:srgbClr val="FFC000"/>
              </a:solidFill>
            </p:grpSpPr>
            <p:sp>
              <p:nvSpPr>
                <p:cNvPr id="46" name="AutoShape 21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47" name="AutoShape 22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48" name="AutoShape 23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sz="4000" dirty="0"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45" name="Text Box 26"/>
              <p:cNvSpPr txBox="1">
                <a:spLocks noChangeArrowheads="1"/>
              </p:cNvSpPr>
              <p:nvPr/>
            </p:nvSpPr>
            <p:spPr bwMode="gray">
              <a:xfrm>
                <a:off x="1242448" y="4585445"/>
                <a:ext cx="523863" cy="6778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4000" b="1" dirty="0">
                    <a:solidFill>
                      <a:srgbClr val="0000FF"/>
                    </a:solidFill>
                    <a:latin typeface="Arial" charset="0"/>
                  </a:rPr>
                  <a:t>III</a:t>
                </a:r>
              </a:p>
            </p:txBody>
          </p:sp>
        </p:grp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2502927" y="5548632"/>
              <a:ext cx="2909027" cy="941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4000" b="1" dirty="0" smtClean="0">
                  <a:latin typeface="Arial" charset="0"/>
                </a:rPr>
                <a:t>Next plan</a:t>
              </a:r>
              <a:endParaRPr lang="en-US" altLang="ja-JP" sz="4000" b="1" dirty="0">
                <a:latin typeface="Arial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V="1">
              <a:off x="2260894" y="4889739"/>
              <a:ext cx="5533875" cy="532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 sz="4000"/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2243979" y="3472304"/>
              <a:ext cx="5550791" cy="497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 sz="4000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496118" y="2720570"/>
              <a:ext cx="3042296" cy="941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4000" b="1" dirty="0" smtClean="0">
                  <a:latin typeface="Arial" charset="0"/>
                </a:rPr>
                <a:t>Overview </a:t>
              </a:r>
            </a:p>
          </p:txBody>
        </p:sp>
        <p:grpSp>
          <p:nvGrpSpPr>
            <p:cNvPr id="53" name="Group 43"/>
            <p:cNvGrpSpPr/>
            <p:nvPr/>
          </p:nvGrpSpPr>
          <p:grpSpPr>
            <a:xfrm>
              <a:off x="1404947" y="6853238"/>
              <a:ext cx="1014942" cy="925383"/>
              <a:chOff x="1106711" y="4568572"/>
              <a:chExt cx="762000" cy="694761"/>
            </a:xfrm>
          </p:grpSpPr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1106711" y="4568572"/>
                <a:ext cx="762000" cy="665163"/>
                <a:chOff x="1110" y="2656"/>
                <a:chExt cx="1549" cy="1351"/>
              </a:xfrm>
              <a:solidFill>
                <a:srgbClr val="FFC000"/>
              </a:solidFill>
            </p:grpSpPr>
            <p:sp>
              <p:nvSpPr>
                <p:cNvPr id="56" name="AutoShape 21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57" name="AutoShape 22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 sz="4000">
                    <a:cs typeface="+mn-cs"/>
                  </a:endParaRPr>
                </a:p>
              </p:txBody>
            </p:sp>
            <p:sp>
              <p:nvSpPr>
                <p:cNvPr id="58" name="AutoShape 23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sz="4000" dirty="0"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gray">
              <a:xfrm>
                <a:off x="1218461" y="4585445"/>
                <a:ext cx="571836" cy="6778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4000" b="1" dirty="0" smtClean="0">
                    <a:solidFill>
                      <a:srgbClr val="0000FF"/>
                    </a:solidFill>
                    <a:latin typeface="Arial" charset="0"/>
                  </a:rPr>
                  <a:t>IV</a:t>
                </a:r>
                <a:endParaRPr lang="en-US" altLang="ja-JP" sz="4000" b="1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</p:grp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501015" y="6879400"/>
              <a:ext cx="2874339" cy="941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4000" b="1" dirty="0" smtClean="0">
                  <a:latin typeface="Arial" charset="0"/>
                </a:rPr>
                <a:t>Schedule</a:t>
              </a:r>
              <a:endParaRPr lang="en-US" altLang="ja-JP" sz="4000" b="1" dirty="0">
                <a:latin typeface="Arial" charset="0"/>
              </a:endParaRPr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V="1">
              <a:off x="2279080" y="7577060"/>
              <a:ext cx="5515689" cy="67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 sz="400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750300" y="6929437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 : Visual Group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147" y="2744237"/>
            <a:ext cx="5419028" cy="3622155"/>
          </a:xfrm>
          <a:prstGeom prst="rect">
            <a:avLst/>
          </a:prstGeom>
          <a:ln w="190500" cap="sq">
            <a:solidFill>
              <a:srgbClr val="8EB4E3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6562" y="709452"/>
            <a:ext cx="3376036" cy="7213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29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Particle detect:</a:t>
            </a:r>
            <a:endParaRPr lang="en-US" sz="3729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1992" y="1442575"/>
            <a:ext cx="7286190" cy="43751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Purpose: Using to searching abnormal points</a:t>
            </a:r>
            <a:endParaRPr lang="en-US" sz="1865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1994" y="1844608"/>
            <a:ext cx="9116740" cy="43751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Variable: Window area, color, threshold</a:t>
            </a:r>
            <a:endParaRPr lang="en-US" sz="1865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8730" y="2800548"/>
            <a:ext cx="8643675" cy="75679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window area = 3 (3x3), color = 1, threshold = </a:t>
            </a:r>
            <a:endParaRPr lang="en-US" sz="1865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78202" y="3738982"/>
            <a:ext cx="608965" cy="6089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937914" y="3738982"/>
            <a:ext cx="608965" cy="6089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latin typeface="Times New Roman" pitchFamily="18" charset="0"/>
                <a:ea typeface="ＭＳ Ｐゴシック" pitchFamily="34" charset="-128"/>
              </a:rPr>
              <a:t>95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97626" y="3738982"/>
            <a:ext cx="608965" cy="6089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278202" y="4398694"/>
            <a:ext cx="608965" cy="6089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latin typeface="Times New Roman" pitchFamily="18" charset="0"/>
                <a:ea typeface="ＭＳ Ｐゴシック" pitchFamily="34" charset="-128"/>
              </a:rPr>
              <a:t>105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1937914" y="4398694"/>
            <a:ext cx="608965" cy="6089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597626" y="4398694"/>
            <a:ext cx="608965" cy="6089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latin typeface="Times New Roman" pitchFamily="18" charset="0"/>
                <a:ea typeface="ＭＳ Ｐゴシック" pitchFamily="34" charset="-128"/>
              </a:rPr>
              <a:t>110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1278202" y="5058406"/>
            <a:ext cx="608965" cy="6089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latin typeface="Times New Roman" pitchFamily="18" charset="0"/>
                <a:ea typeface="ＭＳ Ｐゴシック" pitchFamily="34" charset="-128"/>
              </a:rPr>
              <a:t>90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937914" y="5058406"/>
            <a:ext cx="608965" cy="6089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597626" y="5058406"/>
            <a:ext cx="608965" cy="60896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146484" y="3715333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7806196" y="3715333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95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8465908" y="3715333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146484" y="4375045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105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806196" y="4375045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465908" y="4375045"/>
            <a:ext cx="608965" cy="608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110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146484" y="5034757"/>
            <a:ext cx="608965" cy="608965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90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806196" y="5034757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8465908" y="5034757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528861" y="2399994"/>
            <a:ext cx="9116740" cy="43751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Example::</a:t>
            </a:r>
            <a:endParaRPr lang="en-US" sz="1865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181958" y="6092285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7841670" y="6092285"/>
            <a:ext cx="608965" cy="608965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95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8501382" y="6092285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181958" y="6751998"/>
            <a:ext cx="608965" cy="608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105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841670" y="6751998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8501382" y="6751998"/>
            <a:ext cx="608965" cy="608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110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7181958" y="7411710"/>
            <a:ext cx="608965" cy="608965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90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7841670" y="7411710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8501382" y="7411710"/>
            <a:ext cx="608965" cy="608965"/>
          </a:xfrm>
          <a:prstGeom prst="rect">
            <a:avLst/>
          </a:prstGeom>
          <a:solidFill>
            <a:srgbClr val="0000FF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r>
              <a:rPr lang="en-US" sz="2397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77" name="Right Arrow 76"/>
          <p:cNvSpPr/>
          <p:nvPr/>
        </p:nvSpPr>
        <p:spPr bwMode="auto">
          <a:xfrm>
            <a:off x="3807510" y="4610471"/>
            <a:ext cx="2695999" cy="532105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endParaRPr lang="en-US" sz="2397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3712872" y="4125641"/>
            <a:ext cx="2861585" cy="43751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Threshold = 14</a:t>
            </a:r>
            <a:endParaRPr lang="en-US" sz="1865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3807510" y="6738892"/>
            <a:ext cx="2695999" cy="532105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 defTabSz="1217889" fontAlgn="base">
              <a:spcBef>
                <a:spcPct val="50000"/>
              </a:spcBef>
              <a:spcAft>
                <a:spcPct val="0"/>
              </a:spcAft>
            </a:pPr>
            <a:endParaRPr lang="en-US" sz="2397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3712872" y="6254062"/>
            <a:ext cx="2861585" cy="43751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Threshold = 6</a:t>
            </a:r>
            <a:endParaRPr lang="en-US" sz="1865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1371608" y="5922975"/>
            <a:ext cx="1690954" cy="945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Average =100</a:t>
            </a:r>
            <a:endParaRPr lang="en-US" sz="1865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9175820" y="5083441"/>
            <a:ext cx="2849762" cy="4375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 &lt; average – threshold/2</a:t>
            </a:r>
            <a:endParaRPr lang="en-US" sz="1865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9175820" y="5639189"/>
            <a:ext cx="2849762" cy="437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 &gt; average + threshold/2</a:t>
            </a:r>
            <a:endParaRPr lang="en-US" sz="1865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9187686" y="6206765"/>
            <a:ext cx="2932490" cy="73314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pPr defTabSz="121788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5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(Average – threshold/2) &lt; R &lt; (Average + threshold/2)</a:t>
            </a:r>
            <a:endParaRPr lang="en-US" sz="1865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995444" y="-173974"/>
            <a:ext cx="8233714" cy="986245"/>
          </a:xfrm>
          <a:prstGeom prst="round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793" tIns="60897" rIns="121793" bIns="60897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3729" dirty="0">
                <a:ea typeface="Segoe UI" pitchFamily="34" charset="0"/>
                <a:cs typeface="Times New Roman" pitchFamily="18" charset="0"/>
              </a:rPr>
              <a:t>➂</a:t>
            </a:r>
            <a:r>
              <a:rPr lang="en-US" sz="3729" b="1" dirty="0">
                <a:ea typeface="Segoe UI" pitchFamily="34" charset="0"/>
                <a:cs typeface="Times New Roman" pitchFamily="18" charset="0"/>
              </a:rPr>
              <a:t>  VISUAL INSPECTION SOFTWARE</a:t>
            </a:r>
            <a:endParaRPr lang="en-US" sz="3729" b="1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22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OVERVIEW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63801" y="2231576"/>
            <a:ext cx="2057400" cy="1497461"/>
            <a:chOff x="527050" y="1240273"/>
            <a:chExt cx="2057400" cy="1497461"/>
          </a:xfrm>
        </p:grpSpPr>
        <p:sp>
          <p:nvSpPr>
            <p:cNvPr id="40" name="Rectangle 39"/>
            <p:cNvSpPr/>
            <p:nvPr/>
          </p:nvSpPr>
          <p:spPr>
            <a:xfrm>
              <a:off x="527050" y="1956986"/>
              <a:ext cx="2057400" cy="780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i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PiCamera</a:t>
              </a:r>
              <a:endPara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  <a:p>
              <a:r>
                <a:rPr lang="en-US" sz="20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Lighting system</a:t>
              </a:r>
              <a:endPara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7050" y="1240273"/>
              <a:ext cx="2057400" cy="5830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Cravis</a:t>
              </a:r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mini</a:t>
              </a:r>
              <a:endPara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27250" y="5176837"/>
            <a:ext cx="2133600" cy="1187669"/>
            <a:chOff x="0" y="3729037"/>
            <a:chExt cx="7344741" cy="2133600"/>
          </a:xfrm>
        </p:grpSpPr>
        <p:sp>
          <p:nvSpPr>
            <p:cNvPr id="49" name="Rectangle 48"/>
            <p:cNvSpPr/>
            <p:nvPr/>
          </p:nvSpPr>
          <p:spPr>
            <a:xfrm>
              <a:off x="146051" y="4338597"/>
              <a:ext cx="7198690" cy="971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Compiler 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Python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Algorithm </a:t>
              </a:r>
              <a:endPara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0" y="3729037"/>
              <a:ext cx="7344741" cy="2133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98650" y="7081837"/>
            <a:ext cx="2514600" cy="685800"/>
            <a:chOff x="7461250" y="7158037"/>
            <a:chExt cx="2362200" cy="685800"/>
          </a:xfrm>
        </p:grpSpPr>
        <p:sp>
          <p:nvSpPr>
            <p:cNvPr id="52" name="Rectangle 51"/>
            <p:cNvSpPr/>
            <p:nvPr/>
          </p:nvSpPr>
          <p:spPr>
            <a:xfrm>
              <a:off x="7461250" y="7158037"/>
              <a:ext cx="2286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61250" y="7158037"/>
              <a:ext cx="2362200" cy="685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766050" y="5938837"/>
            <a:ext cx="3352800" cy="762000"/>
            <a:chOff x="908050" y="7386637"/>
            <a:chExt cx="3352800" cy="762000"/>
          </a:xfrm>
        </p:grpSpPr>
        <p:sp>
          <p:nvSpPr>
            <p:cNvPr id="26" name="Rounded Rectangle 25"/>
            <p:cNvSpPr/>
            <p:nvPr/>
          </p:nvSpPr>
          <p:spPr>
            <a:xfrm>
              <a:off x="908050" y="7386637"/>
              <a:ext cx="3352800" cy="762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136650" y="7395462"/>
              <a:ext cx="3048000" cy="676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21789" tIns="60894" rIns="121789" bIns="60894" anchor="ctr">
              <a:spAutoFit/>
            </a:bodyPr>
            <a:lstStyle/>
            <a:p>
              <a:pPr eaLnBrk="0" hangingPunct="0"/>
              <a:r>
                <a:rPr lang="en-US" altLang="ja-JP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Auto system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138706" y="2231576"/>
            <a:ext cx="23622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156450" y="2509837"/>
            <a:ext cx="588010" cy="1066800"/>
          </a:xfrm>
          <a:prstGeom prst="rightArrow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5" name="Cross 34"/>
          <p:cNvSpPr/>
          <p:nvPr/>
        </p:nvSpPr>
        <p:spPr>
          <a:xfrm>
            <a:off x="3651250" y="2736846"/>
            <a:ext cx="685800" cy="685800"/>
          </a:xfrm>
          <a:prstGeom prst="plus">
            <a:avLst>
              <a:gd name="adj" fmla="val 44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4650" y="2232708"/>
            <a:ext cx="2692249" cy="179953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27050" y="1214437"/>
            <a:ext cx="2895600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Hardware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33400" y="4414837"/>
            <a:ext cx="2508250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489450" y="2205037"/>
            <a:ext cx="2438400" cy="1752600"/>
            <a:chOff x="4032250" y="1290637"/>
            <a:chExt cx="2438400" cy="1752600"/>
          </a:xfrm>
        </p:grpSpPr>
        <p:sp>
          <p:nvSpPr>
            <p:cNvPr id="41" name="Rectangle 40"/>
            <p:cNvSpPr/>
            <p:nvPr/>
          </p:nvSpPr>
          <p:spPr>
            <a:xfrm>
              <a:off x="4489450" y="1900237"/>
              <a:ext cx="1752600" cy="971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</a:t>
              </a:r>
            </a:p>
            <a:p>
              <a:r>
                <a:rPr lang="en-US" sz="20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Mouse </a:t>
              </a:r>
            </a:p>
            <a:p>
              <a:r>
                <a:rPr lang="en-US" sz="20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Board</a:t>
              </a:r>
              <a:endParaRPr 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032250" y="1290637"/>
              <a:ext cx="2362200" cy="1752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13250" y="1290637"/>
              <a:ext cx="2057400" cy="5830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Computer equipment</a:t>
              </a:r>
              <a:endPara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3194050" y="6472237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4641850" y="5329237"/>
            <a:ext cx="304800" cy="2057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74801" y="8224837"/>
            <a:ext cx="8187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Note :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Cravis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can connect 3 Camera ( 1 Pi Camera + 2 Web Camera )</a:t>
            </a:r>
            <a:endParaRPr lang="ru-RU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0" y="604837"/>
            <a:ext cx="5862092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altLang="ja-JP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Cravis</a:t>
            </a:r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403850" y="6319837"/>
            <a:ext cx="2133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366250" y="4262437"/>
            <a:ext cx="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822450" y="3881437"/>
            <a:ext cx="1066800" cy="540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650$</a:t>
            </a:r>
            <a:endParaRPr lang="ru-RU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99050" y="3874002"/>
            <a:ext cx="1066800" cy="540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200$</a:t>
            </a:r>
            <a:endParaRPr lang="ru-RU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4650" y="1138237"/>
            <a:ext cx="5862092" cy="553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Purpose of project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OVERVIEW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5650" y="1747837"/>
            <a:ext cx="6180355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direction of rubber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with others units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Auto system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Target : Auto check after assembly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 strategy : Using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Cravis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mini to check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267176" y="4488025"/>
            <a:ext cx="6759063" cy="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221346" y="7921998"/>
            <a:ext cx="6887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114542" y="3996932"/>
            <a:ext cx="824833" cy="3923214"/>
            <a:chOff x="7833460" y="1116226"/>
            <a:chExt cx="824833" cy="3923214"/>
          </a:xfrm>
        </p:grpSpPr>
        <p:grpSp>
          <p:nvGrpSpPr>
            <p:cNvPr id="123" name="Group 68"/>
            <p:cNvGrpSpPr/>
            <p:nvPr/>
          </p:nvGrpSpPr>
          <p:grpSpPr>
            <a:xfrm>
              <a:off x="7948019" y="3408877"/>
              <a:ext cx="595715" cy="425365"/>
              <a:chOff x="1981200" y="2544229"/>
              <a:chExt cx="762004" cy="83820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981203" y="2544229"/>
                <a:ext cx="762001" cy="838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981200" y="2544230"/>
                <a:ext cx="142875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600327" y="2544230"/>
                <a:ext cx="142876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10800000">
              <a:off x="7898378" y="1615041"/>
              <a:ext cx="687361" cy="236313"/>
              <a:chOff x="5844540" y="6248400"/>
              <a:chExt cx="1143000" cy="3810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844540" y="6248400"/>
                <a:ext cx="1143000" cy="381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248400" y="6248400"/>
                <a:ext cx="304800" cy="23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25" name="Down Arrow 124"/>
            <p:cNvSpPr/>
            <p:nvPr/>
          </p:nvSpPr>
          <p:spPr>
            <a:xfrm rot="10800000">
              <a:off x="8091534" y="3101671"/>
              <a:ext cx="320769" cy="1890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26" name="Group 125"/>
            <p:cNvGrpSpPr/>
            <p:nvPr/>
          </p:nvGrpSpPr>
          <p:grpSpPr>
            <a:xfrm rot="10800000">
              <a:off x="8017938" y="1731054"/>
              <a:ext cx="458241" cy="1276092"/>
              <a:chOff x="5989780" y="4191000"/>
              <a:chExt cx="762000" cy="2057400"/>
            </a:xfrm>
          </p:grpSpPr>
          <p:grpSp>
            <p:nvGrpSpPr>
              <p:cNvPr id="140" name="Group 97"/>
              <p:cNvGrpSpPr/>
              <p:nvPr/>
            </p:nvGrpSpPr>
            <p:grpSpPr>
              <a:xfrm>
                <a:off x="5989780" y="4191000"/>
                <a:ext cx="762000" cy="2057400"/>
                <a:chOff x="4835525" y="4038600"/>
                <a:chExt cx="838200" cy="2136531"/>
              </a:xfrm>
              <a:solidFill>
                <a:srgbClr val="92D050"/>
              </a:solidFill>
            </p:grpSpPr>
            <p:sp>
              <p:nvSpPr>
                <p:cNvPr id="144" name="Snip Same Side Corner Rectangle 143"/>
                <p:cNvSpPr/>
                <p:nvPr/>
              </p:nvSpPr>
              <p:spPr>
                <a:xfrm>
                  <a:off x="4835525" y="4191000"/>
                  <a:ext cx="838200" cy="15240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992256" y="4343400"/>
                  <a:ext cx="533400" cy="685800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5119485" y="4038600"/>
                  <a:ext cx="267856" cy="152399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879108" y="5029200"/>
                  <a:ext cx="787400" cy="91440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5119485" y="5943600"/>
                  <a:ext cx="267856" cy="231531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141" name="Straight Connector 140"/>
              <p:cNvCxnSpPr>
                <a:stCxn id="147" idx="1"/>
                <a:endCxn id="147" idx="0"/>
              </p:cNvCxnSpPr>
              <p:nvPr/>
            </p:nvCxnSpPr>
            <p:spPr>
              <a:xfrm flipV="1">
                <a:off x="6029401" y="5144911"/>
                <a:ext cx="357909" cy="44026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6044565" y="5172075"/>
                <a:ext cx="670560" cy="838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6362700" y="5534196"/>
                <a:ext cx="381000" cy="4686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 rot="10800000">
              <a:off x="7833460" y="3527035"/>
              <a:ext cx="824833" cy="1512405"/>
              <a:chOff x="3632196" y="457202"/>
              <a:chExt cx="1371600" cy="2438399"/>
            </a:xfrm>
          </p:grpSpPr>
          <p:sp>
            <p:nvSpPr>
              <p:cNvPr id="129" name="Freeform 128"/>
              <p:cNvSpPr/>
              <p:nvPr/>
            </p:nvSpPr>
            <p:spPr>
              <a:xfrm>
                <a:off x="4043219" y="685802"/>
                <a:ext cx="533400" cy="914400"/>
              </a:xfrm>
              <a:custGeom>
                <a:avLst/>
                <a:gdLst>
                  <a:gd name="connsiteX0" fmla="*/ 10775 w 937491"/>
                  <a:gd name="connsiteY0" fmla="*/ 0 h 840509"/>
                  <a:gd name="connsiteX1" fmla="*/ 925175 w 937491"/>
                  <a:gd name="connsiteY1" fmla="*/ 64655 h 840509"/>
                  <a:gd name="connsiteX2" fmla="*/ 1539 w 937491"/>
                  <a:gd name="connsiteY2" fmla="*/ 203200 h 840509"/>
                  <a:gd name="connsiteX3" fmla="*/ 934412 w 937491"/>
                  <a:gd name="connsiteY3" fmla="*/ 267855 h 840509"/>
                  <a:gd name="connsiteX4" fmla="*/ 20012 w 937491"/>
                  <a:gd name="connsiteY4" fmla="*/ 406400 h 840509"/>
                  <a:gd name="connsiteX5" fmla="*/ 925175 w 937491"/>
                  <a:gd name="connsiteY5" fmla="*/ 471055 h 840509"/>
                  <a:gd name="connsiteX6" fmla="*/ 10775 w 937491"/>
                  <a:gd name="connsiteY6" fmla="*/ 618837 h 840509"/>
                  <a:gd name="connsiteX7" fmla="*/ 925175 w 937491"/>
                  <a:gd name="connsiteY7" fmla="*/ 655782 h 840509"/>
                  <a:gd name="connsiteX8" fmla="*/ 10775 w 937491"/>
                  <a:gd name="connsiteY8" fmla="*/ 775855 h 840509"/>
                  <a:gd name="connsiteX9" fmla="*/ 915939 w 937491"/>
                  <a:gd name="connsiteY9" fmla="*/ 840509 h 840509"/>
                  <a:gd name="connsiteX10" fmla="*/ 915939 w 937491"/>
                  <a:gd name="connsiteY10" fmla="*/ 840509 h 84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7491" h="840509">
                    <a:moveTo>
                      <a:pt x="10775" y="0"/>
                    </a:moveTo>
                    <a:cubicBezTo>
                      <a:pt x="468744" y="15394"/>
                      <a:pt x="926714" y="30788"/>
                      <a:pt x="925175" y="64655"/>
                    </a:cubicBezTo>
                    <a:cubicBezTo>
                      <a:pt x="923636" y="98522"/>
                      <a:pt x="0" y="169333"/>
                      <a:pt x="1539" y="203200"/>
                    </a:cubicBezTo>
                    <a:cubicBezTo>
                      <a:pt x="3078" y="237067"/>
                      <a:pt x="931333" y="233988"/>
                      <a:pt x="934412" y="267855"/>
                    </a:cubicBezTo>
                    <a:cubicBezTo>
                      <a:pt x="937491" y="301722"/>
                      <a:pt x="21551" y="372533"/>
                      <a:pt x="20012" y="406400"/>
                    </a:cubicBezTo>
                    <a:cubicBezTo>
                      <a:pt x="18473" y="440267"/>
                      <a:pt x="926714" y="435649"/>
                      <a:pt x="925175" y="471055"/>
                    </a:cubicBezTo>
                    <a:cubicBezTo>
                      <a:pt x="923636" y="506461"/>
                      <a:pt x="10775" y="588049"/>
                      <a:pt x="10775" y="618837"/>
                    </a:cubicBezTo>
                    <a:cubicBezTo>
                      <a:pt x="10775" y="649625"/>
                      <a:pt x="925175" y="629612"/>
                      <a:pt x="925175" y="655782"/>
                    </a:cubicBezTo>
                    <a:cubicBezTo>
                      <a:pt x="925175" y="681952"/>
                      <a:pt x="12314" y="745067"/>
                      <a:pt x="10775" y="775855"/>
                    </a:cubicBezTo>
                    <a:cubicBezTo>
                      <a:pt x="9236" y="806643"/>
                      <a:pt x="915939" y="840509"/>
                      <a:pt x="915939" y="840509"/>
                    </a:cubicBezTo>
                    <a:lnTo>
                      <a:pt x="915939" y="840509"/>
                    </a:ln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" name="Down Arrow 129"/>
              <p:cNvSpPr/>
              <p:nvPr/>
            </p:nvSpPr>
            <p:spPr>
              <a:xfrm>
                <a:off x="4278743" y="2159006"/>
                <a:ext cx="76200" cy="1524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31" name="Group 69"/>
              <p:cNvGrpSpPr/>
              <p:nvPr/>
            </p:nvGrpSpPr>
            <p:grpSpPr>
              <a:xfrm rot="10800000">
                <a:off x="3632196" y="457202"/>
                <a:ext cx="1371600" cy="2438399"/>
                <a:chOff x="2703974" y="3543309"/>
                <a:chExt cx="832758" cy="2438399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2971800" y="3543309"/>
                  <a:ext cx="304800" cy="120967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2897704" y="4630745"/>
                  <a:ext cx="449636" cy="169861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136" name="Group 72"/>
                <p:cNvGrpSpPr/>
                <p:nvPr/>
              </p:nvGrpSpPr>
              <p:grpSpPr>
                <a:xfrm>
                  <a:off x="2703974" y="4076708"/>
                  <a:ext cx="832758" cy="1905000"/>
                  <a:chOff x="2284874" y="3276604"/>
                  <a:chExt cx="832758" cy="1905000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2377403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947998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2284874" y="4921253"/>
                    <a:ext cx="832758" cy="26035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sp>
            <p:nvSpPr>
              <p:cNvPr id="132" name="L-Shape 131"/>
              <p:cNvSpPr/>
              <p:nvPr/>
            </p:nvSpPr>
            <p:spPr>
              <a:xfrm rot="10800000" flipV="1">
                <a:off x="3784596" y="1828802"/>
                <a:ext cx="254004" cy="381000"/>
              </a:xfrm>
              <a:prstGeom prst="corner">
                <a:avLst>
                  <a:gd name="adj1" fmla="val 37500"/>
                  <a:gd name="adj2" fmla="val 50542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3" name="L-Shape 132"/>
              <p:cNvSpPr/>
              <p:nvPr/>
            </p:nvSpPr>
            <p:spPr>
              <a:xfrm rot="10800000" flipH="1" flipV="1">
                <a:off x="4584700" y="1828802"/>
                <a:ext cx="266696" cy="381000"/>
              </a:xfrm>
              <a:prstGeom prst="corner">
                <a:avLst>
                  <a:gd name="adj1" fmla="val 37500"/>
                  <a:gd name="adj2" fmla="val 47114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8104602" y="1116226"/>
              <a:ext cx="3222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06431" y="4003548"/>
            <a:ext cx="824833" cy="3487174"/>
            <a:chOff x="6031048" y="1126903"/>
            <a:chExt cx="824833" cy="3487174"/>
          </a:xfrm>
        </p:grpSpPr>
        <p:grpSp>
          <p:nvGrpSpPr>
            <p:cNvPr id="92" name="Group 91"/>
            <p:cNvGrpSpPr/>
            <p:nvPr/>
          </p:nvGrpSpPr>
          <p:grpSpPr>
            <a:xfrm rot="10800000">
              <a:off x="6101380" y="1615041"/>
              <a:ext cx="687361" cy="236313"/>
              <a:chOff x="5844540" y="6248400"/>
              <a:chExt cx="1143000" cy="3810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844540" y="6248400"/>
                <a:ext cx="1143000" cy="381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248400" y="6248400"/>
                <a:ext cx="304800" cy="23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93" name="Group 68"/>
            <p:cNvGrpSpPr/>
            <p:nvPr/>
          </p:nvGrpSpPr>
          <p:grpSpPr>
            <a:xfrm>
              <a:off x="6151330" y="2699938"/>
              <a:ext cx="595715" cy="425365"/>
              <a:chOff x="1981200" y="2544229"/>
              <a:chExt cx="762004" cy="83820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981203" y="2544229"/>
                <a:ext cx="762001" cy="838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981200" y="2544230"/>
                <a:ext cx="142875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600327" y="2544230"/>
                <a:ext cx="142876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10800000">
              <a:off x="6215213" y="1731054"/>
              <a:ext cx="458241" cy="1276092"/>
              <a:chOff x="5999306" y="4191000"/>
              <a:chExt cx="762000" cy="2057400"/>
            </a:xfrm>
          </p:grpSpPr>
          <p:grpSp>
            <p:nvGrpSpPr>
              <p:cNvPr id="109" name="Group 97"/>
              <p:cNvGrpSpPr/>
              <p:nvPr/>
            </p:nvGrpSpPr>
            <p:grpSpPr>
              <a:xfrm>
                <a:off x="5999306" y="4191000"/>
                <a:ext cx="762000" cy="2057400"/>
                <a:chOff x="4846003" y="4038600"/>
                <a:chExt cx="838200" cy="2136531"/>
              </a:xfrm>
              <a:solidFill>
                <a:srgbClr val="92D050"/>
              </a:solidFill>
            </p:grpSpPr>
            <p:sp>
              <p:nvSpPr>
                <p:cNvPr id="113" name="Snip Same Side Corner Rectangle 112"/>
                <p:cNvSpPr/>
                <p:nvPr/>
              </p:nvSpPr>
              <p:spPr>
                <a:xfrm>
                  <a:off x="4846003" y="4191000"/>
                  <a:ext cx="838200" cy="15240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962846" y="4343400"/>
                  <a:ext cx="606816" cy="723901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5119485" y="4038600"/>
                  <a:ext cx="267856" cy="152399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4879108" y="5067301"/>
                  <a:ext cx="787400" cy="876299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119485" y="5943600"/>
                  <a:ext cx="267856" cy="231531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110" name="Straight Connector 109"/>
              <p:cNvCxnSpPr>
                <a:stCxn id="116" idx="1"/>
                <a:endCxn id="116" idx="0"/>
              </p:cNvCxnSpPr>
              <p:nvPr/>
            </p:nvCxnSpPr>
            <p:spPr>
              <a:xfrm flipV="1">
                <a:off x="6029401" y="5181600"/>
                <a:ext cx="357909" cy="4219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6044565" y="5172075"/>
                <a:ext cx="670560" cy="838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6362700" y="5534196"/>
                <a:ext cx="381000" cy="4686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 rot="10800000">
              <a:off x="6031048" y="3030778"/>
              <a:ext cx="824833" cy="1299723"/>
              <a:chOff x="3632196" y="457202"/>
              <a:chExt cx="1371600" cy="2095499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4043219" y="685802"/>
                <a:ext cx="533400" cy="609600"/>
              </a:xfrm>
              <a:custGeom>
                <a:avLst/>
                <a:gdLst>
                  <a:gd name="connsiteX0" fmla="*/ 10775 w 937491"/>
                  <a:gd name="connsiteY0" fmla="*/ 0 h 840509"/>
                  <a:gd name="connsiteX1" fmla="*/ 925175 w 937491"/>
                  <a:gd name="connsiteY1" fmla="*/ 64655 h 840509"/>
                  <a:gd name="connsiteX2" fmla="*/ 1539 w 937491"/>
                  <a:gd name="connsiteY2" fmla="*/ 203200 h 840509"/>
                  <a:gd name="connsiteX3" fmla="*/ 934412 w 937491"/>
                  <a:gd name="connsiteY3" fmla="*/ 267855 h 840509"/>
                  <a:gd name="connsiteX4" fmla="*/ 20012 w 937491"/>
                  <a:gd name="connsiteY4" fmla="*/ 406400 h 840509"/>
                  <a:gd name="connsiteX5" fmla="*/ 925175 w 937491"/>
                  <a:gd name="connsiteY5" fmla="*/ 471055 h 840509"/>
                  <a:gd name="connsiteX6" fmla="*/ 10775 w 937491"/>
                  <a:gd name="connsiteY6" fmla="*/ 618837 h 840509"/>
                  <a:gd name="connsiteX7" fmla="*/ 925175 w 937491"/>
                  <a:gd name="connsiteY7" fmla="*/ 655782 h 840509"/>
                  <a:gd name="connsiteX8" fmla="*/ 10775 w 937491"/>
                  <a:gd name="connsiteY8" fmla="*/ 775855 h 840509"/>
                  <a:gd name="connsiteX9" fmla="*/ 915939 w 937491"/>
                  <a:gd name="connsiteY9" fmla="*/ 840509 h 840509"/>
                  <a:gd name="connsiteX10" fmla="*/ 915939 w 937491"/>
                  <a:gd name="connsiteY10" fmla="*/ 840509 h 84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7491" h="840509">
                    <a:moveTo>
                      <a:pt x="10775" y="0"/>
                    </a:moveTo>
                    <a:cubicBezTo>
                      <a:pt x="468744" y="15394"/>
                      <a:pt x="926714" y="30788"/>
                      <a:pt x="925175" y="64655"/>
                    </a:cubicBezTo>
                    <a:cubicBezTo>
                      <a:pt x="923636" y="98522"/>
                      <a:pt x="0" y="169333"/>
                      <a:pt x="1539" y="203200"/>
                    </a:cubicBezTo>
                    <a:cubicBezTo>
                      <a:pt x="3078" y="237067"/>
                      <a:pt x="931333" y="233988"/>
                      <a:pt x="934412" y="267855"/>
                    </a:cubicBezTo>
                    <a:cubicBezTo>
                      <a:pt x="937491" y="301722"/>
                      <a:pt x="21551" y="372533"/>
                      <a:pt x="20012" y="406400"/>
                    </a:cubicBezTo>
                    <a:cubicBezTo>
                      <a:pt x="18473" y="440267"/>
                      <a:pt x="926714" y="435649"/>
                      <a:pt x="925175" y="471055"/>
                    </a:cubicBezTo>
                    <a:cubicBezTo>
                      <a:pt x="923636" y="506461"/>
                      <a:pt x="10775" y="588049"/>
                      <a:pt x="10775" y="618837"/>
                    </a:cubicBezTo>
                    <a:cubicBezTo>
                      <a:pt x="10775" y="649625"/>
                      <a:pt x="925175" y="629612"/>
                      <a:pt x="925175" y="655782"/>
                    </a:cubicBezTo>
                    <a:cubicBezTo>
                      <a:pt x="925175" y="681952"/>
                      <a:pt x="12314" y="745067"/>
                      <a:pt x="10775" y="775855"/>
                    </a:cubicBezTo>
                    <a:cubicBezTo>
                      <a:pt x="9236" y="806643"/>
                      <a:pt x="915939" y="840509"/>
                      <a:pt x="915939" y="840509"/>
                    </a:cubicBezTo>
                    <a:lnTo>
                      <a:pt x="915939" y="840509"/>
                    </a:ln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00" name="Group 69"/>
              <p:cNvGrpSpPr/>
              <p:nvPr/>
            </p:nvGrpSpPr>
            <p:grpSpPr>
              <a:xfrm rot="10800000">
                <a:off x="3632196" y="457202"/>
                <a:ext cx="1371600" cy="2095499"/>
                <a:chOff x="2703974" y="3886209"/>
                <a:chExt cx="832758" cy="2095499"/>
              </a:xfrm>
            </p:grpSpPr>
            <p:sp>
              <p:nvSpPr>
                <p:cNvPr id="103" name="Rounded Rectangle 102"/>
                <p:cNvSpPr/>
                <p:nvPr/>
              </p:nvSpPr>
              <p:spPr>
                <a:xfrm>
                  <a:off x="2971801" y="3886209"/>
                  <a:ext cx="304800" cy="114109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4" name="Rounded Rectangle 103"/>
                <p:cNvSpPr/>
                <p:nvPr/>
              </p:nvSpPr>
              <p:spPr>
                <a:xfrm>
                  <a:off x="2897704" y="4953009"/>
                  <a:ext cx="449636" cy="169861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105" name="Group 72"/>
                <p:cNvGrpSpPr/>
                <p:nvPr/>
              </p:nvGrpSpPr>
              <p:grpSpPr>
                <a:xfrm>
                  <a:off x="2703974" y="4076708"/>
                  <a:ext cx="832758" cy="1905000"/>
                  <a:chOff x="2284874" y="3276604"/>
                  <a:chExt cx="832758" cy="19050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2377403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2947998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2284874" y="4921253"/>
                    <a:ext cx="832758" cy="26035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sp>
            <p:nvSpPr>
              <p:cNvPr id="101" name="L-Shape 100"/>
              <p:cNvSpPr/>
              <p:nvPr/>
            </p:nvSpPr>
            <p:spPr>
              <a:xfrm rot="10800000" flipV="1">
                <a:off x="3784596" y="1828802"/>
                <a:ext cx="254004" cy="381000"/>
              </a:xfrm>
              <a:prstGeom prst="corner">
                <a:avLst>
                  <a:gd name="adj1" fmla="val 37500"/>
                  <a:gd name="adj2" fmla="val 50542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2" name="L-Shape 101"/>
              <p:cNvSpPr/>
              <p:nvPr/>
            </p:nvSpPr>
            <p:spPr>
              <a:xfrm rot="10800000" flipH="1" flipV="1">
                <a:off x="4584700" y="1828802"/>
                <a:ext cx="266696" cy="381000"/>
              </a:xfrm>
              <a:prstGeom prst="corner">
                <a:avLst>
                  <a:gd name="adj1" fmla="val 37500"/>
                  <a:gd name="adj2" fmla="val 47114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96" name="Down Arrow 95"/>
            <p:cNvSpPr/>
            <p:nvPr/>
          </p:nvSpPr>
          <p:spPr>
            <a:xfrm rot="10800000">
              <a:off x="6076872" y="2912620"/>
              <a:ext cx="45824" cy="9452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Down Arrow 96"/>
            <p:cNvSpPr/>
            <p:nvPr/>
          </p:nvSpPr>
          <p:spPr>
            <a:xfrm rot="10800000">
              <a:off x="6305991" y="4425026"/>
              <a:ext cx="320769" cy="1890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37098" y="1126903"/>
              <a:ext cx="3222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87631" y="4008535"/>
            <a:ext cx="824833" cy="3912537"/>
            <a:chOff x="4121712" y="1126903"/>
            <a:chExt cx="824833" cy="3912537"/>
          </a:xfrm>
        </p:grpSpPr>
        <p:grpSp>
          <p:nvGrpSpPr>
            <p:cNvPr id="62" name="Group 61"/>
            <p:cNvGrpSpPr/>
            <p:nvPr/>
          </p:nvGrpSpPr>
          <p:grpSpPr>
            <a:xfrm rot="10800000">
              <a:off x="4198085" y="1615041"/>
              <a:ext cx="687361" cy="236313"/>
              <a:chOff x="5844540" y="6248400"/>
              <a:chExt cx="1143000" cy="3810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844540" y="6248400"/>
                <a:ext cx="1143000" cy="381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248400" y="6248400"/>
                <a:ext cx="304800" cy="23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63" name="Group 68"/>
            <p:cNvGrpSpPr/>
            <p:nvPr/>
          </p:nvGrpSpPr>
          <p:grpSpPr>
            <a:xfrm>
              <a:off x="4248035" y="2392731"/>
              <a:ext cx="595715" cy="425365"/>
              <a:chOff x="1981200" y="2544229"/>
              <a:chExt cx="762004" cy="83820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981203" y="2544229"/>
                <a:ext cx="762001" cy="838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81200" y="2544230"/>
                <a:ext cx="142875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600327" y="2544230"/>
                <a:ext cx="142876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0800000">
              <a:off x="4311917" y="1731054"/>
              <a:ext cx="458241" cy="1276092"/>
              <a:chOff x="5999306" y="4191000"/>
              <a:chExt cx="762000" cy="2057400"/>
            </a:xfrm>
          </p:grpSpPr>
          <p:grpSp>
            <p:nvGrpSpPr>
              <p:cNvPr id="78" name="Group 97"/>
              <p:cNvGrpSpPr/>
              <p:nvPr/>
            </p:nvGrpSpPr>
            <p:grpSpPr>
              <a:xfrm>
                <a:off x="5999306" y="4191000"/>
                <a:ext cx="762000" cy="2057400"/>
                <a:chOff x="4846003" y="4038600"/>
                <a:chExt cx="838200" cy="2136531"/>
              </a:xfrm>
              <a:solidFill>
                <a:srgbClr val="92D050"/>
              </a:solidFill>
            </p:grpSpPr>
            <p:sp>
              <p:nvSpPr>
                <p:cNvPr id="82" name="Snip Same Side Corner Rectangle 81"/>
                <p:cNvSpPr/>
                <p:nvPr/>
              </p:nvSpPr>
              <p:spPr>
                <a:xfrm>
                  <a:off x="4846003" y="4191000"/>
                  <a:ext cx="838200" cy="15240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4962846" y="4343400"/>
                  <a:ext cx="606816" cy="723901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119485" y="4038600"/>
                  <a:ext cx="267856" cy="152399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879108" y="5067301"/>
                  <a:ext cx="787400" cy="876299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119485" y="5943600"/>
                  <a:ext cx="267856" cy="231531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79" name="Straight Connector 78"/>
              <p:cNvCxnSpPr>
                <a:stCxn id="85" idx="1"/>
                <a:endCxn id="85" idx="0"/>
              </p:cNvCxnSpPr>
              <p:nvPr/>
            </p:nvCxnSpPr>
            <p:spPr>
              <a:xfrm flipV="1">
                <a:off x="6029401" y="5181600"/>
                <a:ext cx="357909" cy="4219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6044565" y="5172075"/>
                <a:ext cx="670560" cy="838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6362700" y="5534196"/>
                <a:ext cx="381000" cy="4686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 rot="10800000">
              <a:off x="4121712" y="3527035"/>
              <a:ext cx="824833" cy="1512405"/>
              <a:chOff x="3632196" y="457202"/>
              <a:chExt cx="1371600" cy="2438399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4043219" y="685802"/>
                <a:ext cx="533400" cy="914400"/>
              </a:xfrm>
              <a:custGeom>
                <a:avLst/>
                <a:gdLst>
                  <a:gd name="connsiteX0" fmla="*/ 10775 w 937491"/>
                  <a:gd name="connsiteY0" fmla="*/ 0 h 840509"/>
                  <a:gd name="connsiteX1" fmla="*/ 925175 w 937491"/>
                  <a:gd name="connsiteY1" fmla="*/ 64655 h 840509"/>
                  <a:gd name="connsiteX2" fmla="*/ 1539 w 937491"/>
                  <a:gd name="connsiteY2" fmla="*/ 203200 h 840509"/>
                  <a:gd name="connsiteX3" fmla="*/ 934412 w 937491"/>
                  <a:gd name="connsiteY3" fmla="*/ 267855 h 840509"/>
                  <a:gd name="connsiteX4" fmla="*/ 20012 w 937491"/>
                  <a:gd name="connsiteY4" fmla="*/ 406400 h 840509"/>
                  <a:gd name="connsiteX5" fmla="*/ 925175 w 937491"/>
                  <a:gd name="connsiteY5" fmla="*/ 471055 h 840509"/>
                  <a:gd name="connsiteX6" fmla="*/ 10775 w 937491"/>
                  <a:gd name="connsiteY6" fmla="*/ 618837 h 840509"/>
                  <a:gd name="connsiteX7" fmla="*/ 925175 w 937491"/>
                  <a:gd name="connsiteY7" fmla="*/ 655782 h 840509"/>
                  <a:gd name="connsiteX8" fmla="*/ 10775 w 937491"/>
                  <a:gd name="connsiteY8" fmla="*/ 775855 h 840509"/>
                  <a:gd name="connsiteX9" fmla="*/ 915939 w 937491"/>
                  <a:gd name="connsiteY9" fmla="*/ 840509 h 840509"/>
                  <a:gd name="connsiteX10" fmla="*/ 915939 w 937491"/>
                  <a:gd name="connsiteY10" fmla="*/ 840509 h 84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7491" h="840509">
                    <a:moveTo>
                      <a:pt x="10775" y="0"/>
                    </a:moveTo>
                    <a:cubicBezTo>
                      <a:pt x="468744" y="15394"/>
                      <a:pt x="926714" y="30788"/>
                      <a:pt x="925175" y="64655"/>
                    </a:cubicBezTo>
                    <a:cubicBezTo>
                      <a:pt x="923636" y="98522"/>
                      <a:pt x="0" y="169333"/>
                      <a:pt x="1539" y="203200"/>
                    </a:cubicBezTo>
                    <a:cubicBezTo>
                      <a:pt x="3078" y="237067"/>
                      <a:pt x="931333" y="233988"/>
                      <a:pt x="934412" y="267855"/>
                    </a:cubicBezTo>
                    <a:cubicBezTo>
                      <a:pt x="937491" y="301722"/>
                      <a:pt x="21551" y="372533"/>
                      <a:pt x="20012" y="406400"/>
                    </a:cubicBezTo>
                    <a:cubicBezTo>
                      <a:pt x="18473" y="440267"/>
                      <a:pt x="926714" y="435649"/>
                      <a:pt x="925175" y="471055"/>
                    </a:cubicBezTo>
                    <a:cubicBezTo>
                      <a:pt x="923636" y="506461"/>
                      <a:pt x="10775" y="588049"/>
                      <a:pt x="10775" y="618837"/>
                    </a:cubicBezTo>
                    <a:cubicBezTo>
                      <a:pt x="10775" y="649625"/>
                      <a:pt x="925175" y="629612"/>
                      <a:pt x="925175" y="655782"/>
                    </a:cubicBezTo>
                    <a:cubicBezTo>
                      <a:pt x="925175" y="681952"/>
                      <a:pt x="12314" y="745067"/>
                      <a:pt x="10775" y="775855"/>
                    </a:cubicBezTo>
                    <a:cubicBezTo>
                      <a:pt x="9236" y="806643"/>
                      <a:pt x="915939" y="840509"/>
                      <a:pt x="915939" y="840509"/>
                    </a:cubicBezTo>
                    <a:lnTo>
                      <a:pt x="915939" y="840509"/>
                    </a:ln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8" name="Down Arrow 67"/>
              <p:cNvSpPr/>
              <p:nvPr/>
            </p:nvSpPr>
            <p:spPr>
              <a:xfrm>
                <a:off x="4278743" y="2159006"/>
                <a:ext cx="76200" cy="1524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69" name="Group 69"/>
              <p:cNvGrpSpPr/>
              <p:nvPr/>
            </p:nvGrpSpPr>
            <p:grpSpPr>
              <a:xfrm rot="10800000">
                <a:off x="3632196" y="457202"/>
                <a:ext cx="1371600" cy="2438399"/>
                <a:chOff x="2703974" y="3543309"/>
                <a:chExt cx="832758" cy="2438399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2971800" y="3543309"/>
                  <a:ext cx="304800" cy="120967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2897704" y="4630745"/>
                  <a:ext cx="449636" cy="169861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4" name="Group 72"/>
                <p:cNvGrpSpPr/>
                <p:nvPr/>
              </p:nvGrpSpPr>
              <p:grpSpPr>
                <a:xfrm>
                  <a:off x="2703974" y="4076708"/>
                  <a:ext cx="832758" cy="1905000"/>
                  <a:chOff x="2284874" y="3276604"/>
                  <a:chExt cx="832758" cy="1905000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377403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947998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2284874" y="4921253"/>
                    <a:ext cx="832758" cy="26035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sp>
            <p:nvSpPr>
              <p:cNvPr id="70" name="L-Shape 69"/>
              <p:cNvSpPr/>
              <p:nvPr/>
            </p:nvSpPr>
            <p:spPr>
              <a:xfrm rot="10800000" flipV="1">
                <a:off x="3784596" y="1828802"/>
                <a:ext cx="254004" cy="381000"/>
              </a:xfrm>
              <a:prstGeom prst="corner">
                <a:avLst>
                  <a:gd name="adj1" fmla="val 37500"/>
                  <a:gd name="adj2" fmla="val 50542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1" name="L-Shape 70"/>
              <p:cNvSpPr/>
              <p:nvPr/>
            </p:nvSpPr>
            <p:spPr>
              <a:xfrm rot="10800000" flipH="1" flipV="1">
                <a:off x="4584700" y="1828802"/>
                <a:ext cx="266696" cy="381000"/>
              </a:xfrm>
              <a:prstGeom prst="corner">
                <a:avLst>
                  <a:gd name="adj1" fmla="val 37500"/>
                  <a:gd name="adj2" fmla="val 47114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4378601" y="1126903"/>
              <a:ext cx="3222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58887" y="3960346"/>
            <a:ext cx="824833" cy="3963880"/>
            <a:chOff x="8158887" y="3960346"/>
            <a:chExt cx="824833" cy="396388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8235260" y="4499827"/>
              <a:ext cx="687361" cy="236313"/>
              <a:chOff x="5844540" y="6248400"/>
              <a:chExt cx="1143000" cy="3810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844540" y="6248400"/>
                <a:ext cx="1143000" cy="381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248400" y="6248400"/>
                <a:ext cx="304800" cy="23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9" name="Group 68"/>
            <p:cNvGrpSpPr/>
            <p:nvPr/>
          </p:nvGrpSpPr>
          <p:grpSpPr>
            <a:xfrm>
              <a:off x="8285209" y="5277517"/>
              <a:ext cx="595715" cy="425365"/>
              <a:chOff x="1981200" y="2544229"/>
              <a:chExt cx="762004" cy="83820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981203" y="2544229"/>
                <a:ext cx="762001" cy="838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981200" y="2544230"/>
                <a:ext cx="142875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00327" y="2544230"/>
                <a:ext cx="142876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8349092" y="4615840"/>
              <a:ext cx="458241" cy="1276092"/>
              <a:chOff x="5999306" y="4191000"/>
              <a:chExt cx="762000" cy="2057400"/>
            </a:xfrm>
          </p:grpSpPr>
          <p:grpSp>
            <p:nvGrpSpPr>
              <p:cNvPr id="48" name="Group 97"/>
              <p:cNvGrpSpPr/>
              <p:nvPr/>
            </p:nvGrpSpPr>
            <p:grpSpPr>
              <a:xfrm>
                <a:off x="5999306" y="4191000"/>
                <a:ext cx="762000" cy="2057400"/>
                <a:chOff x="4846003" y="4038600"/>
                <a:chExt cx="838200" cy="2136531"/>
              </a:xfrm>
              <a:solidFill>
                <a:srgbClr val="92D050"/>
              </a:solidFill>
            </p:grpSpPr>
            <p:sp>
              <p:nvSpPr>
                <p:cNvPr id="52" name="Snip Same Side Corner Rectangle 51"/>
                <p:cNvSpPr/>
                <p:nvPr/>
              </p:nvSpPr>
              <p:spPr>
                <a:xfrm>
                  <a:off x="4846003" y="4191000"/>
                  <a:ext cx="838200" cy="15240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962846" y="4343400"/>
                  <a:ext cx="606816" cy="723901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19485" y="4038600"/>
                  <a:ext cx="267856" cy="152399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879108" y="5067301"/>
                  <a:ext cx="787400" cy="876299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119485" y="5943600"/>
                  <a:ext cx="267856" cy="231531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49" name="Straight Connector 48"/>
              <p:cNvCxnSpPr>
                <a:stCxn id="55" idx="1"/>
                <a:endCxn id="55" idx="0"/>
              </p:cNvCxnSpPr>
              <p:nvPr/>
            </p:nvCxnSpPr>
            <p:spPr>
              <a:xfrm flipV="1">
                <a:off x="6029401" y="5181600"/>
                <a:ext cx="357909" cy="4219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044565" y="5172075"/>
                <a:ext cx="670560" cy="838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6362700" y="5534196"/>
                <a:ext cx="381000" cy="4686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10800000">
              <a:off x="8158887" y="6411821"/>
              <a:ext cx="824833" cy="1512405"/>
              <a:chOff x="3632196" y="457202"/>
              <a:chExt cx="1371600" cy="2438399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4043219" y="685802"/>
                <a:ext cx="533400" cy="914400"/>
              </a:xfrm>
              <a:custGeom>
                <a:avLst/>
                <a:gdLst>
                  <a:gd name="connsiteX0" fmla="*/ 10775 w 937491"/>
                  <a:gd name="connsiteY0" fmla="*/ 0 h 840509"/>
                  <a:gd name="connsiteX1" fmla="*/ 925175 w 937491"/>
                  <a:gd name="connsiteY1" fmla="*/ 64655 h 840509"/>
                  <a:gd name="connsiteX2" fmla="*/ 1539 w 937491"/>
                  <a:gd name="connsiteY2" fmla="*/ 203200 h 840509"/>
                  <a:gd name="connsiteX3" fmla="*/ 934412 w 937491"/>
                  <a:gd name="connsiteY3" fmla="*/ 267855 h 840509"/>
                  <a:gd name="connsiteX4" fmla="*/ 20012 w 937491"/>
                  <a:gd name="connsiteY4" fmla="*/ 406400 h 840509"/>
                  <a:gd name="connsiteX5" fmla="*/ 925175 w 937491"/>
                  <a:gd name="connsiteY5" fmla="*/ 471055 h 840509"/>
                  <a:gd name="connsiteX6" fmla="*/ 10775 w 937491"/>
                  <a:gd name="connsiteY6" fmla="*/ 618837 h 840509"/>
                  <a:gd name="connsiteX7" fmla="*/ 925175 w 937491"/>
                  <a:gd name="connsiteY7" fmla="*/ 655782 h 840509"/>
                  <a:gd name="connsiteX8" fmla="*/ 10775 w 937491"/>
                  <a:gd name="connsiteY8" fmla="*/ 775855 h 840509"/>
                  <a:gd name="connsiteX9" fmla="*/ 915939 w 937491"/>
                  <a:gd name="connsiteY9" fmla="*/ 840509 h 840509"/>
                  <a:gd name="connsiteX10" fmla="*/ 915939 w 937491"/>
                  <a:gd name="connsiteY10" fmla="*/ 840509 h 84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7491" h="840509">
                    <a:moveTo>
                      <a:pt x="10775" y="0"/>
                    </a:moveTo>
                    <a:cubicBezTo>
                      <a:pt x="468744" y="15394"/>
                      <a:pt x="926714" y="30788"/>
                      <a:pt x="925175" y="64655"/>
                    </a:cubicBezTo>
                    <a:cubicBezTo>
                      <a:pt x="923636" y="98522"/>
                      <a:pt x="0" y="169333"/>
                      <a:pt x="1539" y="203200"/>
                    </a:cubicBezTo>
                    <a:cubicBezTo>
                      <a:pt x="3078" y="237067"/>
                      <a:pt x="931333" y="233988"/>
                      <a:pt x="934412" y="267855"/>
                    </a:cubicBezTo>
                    <a:cubicBezTo>
                      <a:pt x="937491" y="301722"/>
                      <a:pt x="21551" y="372533"/>
                      <a:pt x="20012" y="406400"/>
                    </a:cubicBezTo>
                    <a:cubicBezTo>
                      <a:pt x="18473" y="440267"/>
                      <a:pt x="926714" y="435649"/>
                      <a:pt x="925175" y="471055"/>
                    </a:cubicBezTo>
                    <a:cubicBezTo>
                      <a:pt x="923636" y="506461"/>
                      <a:pt x="10775" y="588049"/>
                      <a:pt x="10775" y="618837"/>
                    </a:cubicBezTo>
                    <a:cubicBezTo>
                      <a:pt x="10775" y="649625"/>
                      <a:pt x="925175" y="629612"/>
                      <a:pt x="925175" y="655782"/>
                    </a:cubicBezTo>
                    <a:cubicBezTo>
                      <a:pt x="925175" y="681952"/>
                      <a:pt x="12314" y="745067"/>
                      <a:pt x="10775" y="775855"/>
                    </a:cubicBezTo>
                    <a:cubicBezTo>
                      <a:pt x="9236" y="806643"/>
                      <a:pt x="915939" y="840509"/>
                      <a:pt x="915939" y="840509"/>
                    </a:cubicBezTo>
                    <a:lnTo>
                      <a:pt x="915939" y="840509"/>
                    </a:ln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Down Arrow 36"/>
              <p:cNvSpPr/>
              <p:nvPr/>
            </p:nvSpPr>
            <p:spPr>
              <a:xfrm>
                <a:off x="4278743" y="2159006"/>
                <a:ext cx="76200" cy="1524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38" name="Group 69"/>
              <p:cNvGrpSpPr/>
              <p:nvPr/>
            </p:nvGrpSpPr>
            <p:grpSpPr>
              <a:xfrm rot="10800000">
                <a:off x="3632196" y="457202"/>
                <a:ext cx="1371600" cy="2438399"/>
                <a:chOff x="2703974" y="3543309"/>
                <a:chExt cx="832758" cy="2438399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971800" y="3543309"/>
                  <a:ext cx="304800" cy="120967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2897704" y="4630745"/>
                  <a:ext cx="449636" cy="169861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43" name="Group 72"/>
                <p:cNvGrpSpPr/>
                <p:nvPr/>
              </p:nvGrpSpPr>
              <p:grpSpPr>
                <a:xfrm>
                  <a:off x="2703974" y="4076708"/>
                  <a:ext cx="832758" cy="1905000"/>
                  <a:chOff x="2284874" y="3276604"/>
                  <a:chExt cx="832758" cy="1905000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2377403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2947998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2284874" y="4921253"/>
                    <a:ext cx="832758" cy="26035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sp>
            <p:nvSpPr>
              <p:cNvPr id="39" name="L-Shape 38"/>
              <p:cNvSpPr/>
              <p:nvPr/>
            </p:nvSpPr>
            <p:spPr>
              <a:xfrm rot="10800000" flipV="1">
                <a:off x="3784596" y="1828802"/>
                <a:ext cx="254004" cy="381000"/>
              </a:xfrm>
              <a:prstGeom prst="corner">
                <a:avLst>
                  <a:gd name="adj1" fmla="val 37500"/>
                  <a:gd name="adj2" fmla="val 50542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L-Shape 39"/>
              <p:cNvSpPr/>
              <p:nvPr/>
            </p:nvSpPr>
            <p:spPr>
              <a:xfrm rot="10800000" flipH="1" flipV="1">
                <a:off x="4584700" y="1828802"/>
                <a:ext cx="266696" cy="381000"/>
              </a:xfrm>
              <a:prstGeom prst="corner">
                <a:avLst>
                  <a:gd name="adj1" fmla="val 37500"/>
                  <a:gd name="adj2" fmla="val 47114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8341490" y="3960346"/>
              <a:ext cx="3222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1658826" y="5191013"/>
            <a:ext cx="637701" cy="16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78464" y="6382994"/>
            <a:ext cx="493596" cy="13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01700" y="5093761"/>
            <a:ext cx="110233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Roller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49300" y="6307960"/>
            <a:ext cx="133020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Rubber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47096" y="4173194"/>
            <a:ext cx="6395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6255" y="4173194"/>
            <a:ext cx="6395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47605" y="4173194"/>
            <a:ext cx="6395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22101" y="3960346"/>
            <a:ext cx="5142763" cy="4099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Text Box 9"/>
          <p:cNvSpPr txBox="1">
            <a:spLocks noChangeArrowheads="1"/>
          </p:cNvSpPr>
          <p:nvPr/>
        </p:nvSpPr>
        <p:spPr bwMode="auto">
          <a:xfrm>
            <a:off x="450850" y="3348037"/>
            <a:ext cx="5862092" cy="553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Concept</a:t>
            </a:r>
          </a:p>
        </p:txBody>
      </p:sp>
      <p:sp>
        <p:nvSpPr>
          <p:cNvPr id="162" name="Text Box 9"/>
          <p:cNvSpPr txBox="1">
            <a:spLocks noChangeArrowheads="1"/>
          </p:cNvSpPr>
          <p:nvPr/>
        </p:nvSpPr>
        <p:spPr bwMode="auto">
          <a:xfrm>
            <a:off x="0" y="604837"/>
            <a:ext cx="5862092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1.2. Rubber Project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90851" y="4764976"/>
            <a:ext cx="3200400" cy="1629663"/>
            <a:chOff x="7701455" y="4763684"/>
            <a:chExt cx="3200400" cy="1629663"/>
          </a:xfrm>
        </p:grpSpPr>
        <p:grpSp>
          <p:nvGrpSpPr>
            <p:cNvPr id="11" name="Group 10"/>
            <p:cNvGrpSpPr/>
            <p:nvPr/>
          </p:nvGrpSpPr>
          <p:grpSpPr>
            <a:xfrm rot="10800000">
              <a:off x="9425637" y="5098019"/>
              <a:ext cx="1320627" cy="1116687"/>
              <a:chOff x="9667920" y="1052089"/>
              <a:chExt cx="1320627" cy="1116687"/>
            </a:xfrm>
          </p:grpSpPr>
          <p:cxnSp>
            <p:nvCxnSpPr>
              <p:cNvPr id="154" name="Straight Arrow Connector 153"/>
              <p:cNvCxnSpPr/>
              <p:nvPr/>
            </p:nvCxnSpPr>
            <p:spPr>
              <a:xfrm rot="10800000" flipH="1">
                <a:off x="10216084" y="1887597"/>
                <a:ext cx="7724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10800000" flipH="1">
                <a:off x="10216084" y="1672517"/>
                <a:ext cx="7724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rot="10800000" flipH="1">
                <a:off x="10216084" y="1470394"/>
                <a:ext cx="7724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/>
              <p:cNvGrpSpPr/>
              <p:nvPr/>
            </p:nvGrpSpPr>
            <p:grpSpPr>
              <a:xfrm rot="10800000">
                <a:off x="9667920" y="1052089"/>
                <a:ext cx="643720" cy="1116687"/>
                <a:chOff x="9975850" y="3348037"/>
                <a:chExt cx="762000" cy="1439605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9975850" y="3348037"/>
                  <a:ext cx="762000" cy="14396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10198100" y="3729037"/>
                  <a:ext cx="311150" cy="6982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104701" y="5172800"/>
              <a:ext cx="1009772" cy="81921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901700" dist="50800" dir="5400000" sx="83000" sy="83000" algn="ctr" rotWithShape="0">
                <a:srgbClr val="000000">
                  <a:alpha val="16000"/>
                </a:srgbClr>
              </a:outerShdw>
              <a:reflection blurRad="787400" stA="0" endPos="65000" dist="2286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60107" y="5909292"/>
              <a:ext cx="1441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Pi Camera</a:t>
              </a:r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69500" y="4763684"/>
              <a:ext cx="8691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Lamp</a:t>
              </a:r>
              <a:endParaRPr lang="en-US" sz="2400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7701455" y="4869347"/>
              <a:ext cx="3200400" cy="1524000"/>
            </a:xfrm>
            <a:prstGeom prst="roundRect">
              <a:avLst/>
            </a:prstGeom>
            <a:solidFill>
              <a:srgbClr val="FF0000">
                <a:alpha val="49000"/>
              </a:srgbClr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7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693345" y="1824037"/>
            <a:ext cx="4481905" cy="3111407"/>
            <a:chOff x="1379145" y="5265830"/>
            <a:chExt cx="4481905" cy="3111407"/>
          </a:xfrm>
        </p:grpSpPr>
        <p:sp>
          <p:nvSpPr>
            <p:cNvPr id="132" name="Rectangle 131"/>
            <p:cNvSpPr/>
            <p:nvPr/>
          </p:nvSpPr>
          <p:spPr>
            <a:xfrm>
              <a:off x="1379145" y="5265830"/>
              <a:ext cx="4476598" cy="311140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2789727" y="5448184"/>
              <a:ext cx="1787444" cy="2690400"/>
              <a:chOff x="3192929" y="4775489"/>
              <a:chExt cx="1240053" cy="296090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3288932" y="4775489"/>
                <a:ext cx="1144050" cy="906102"/>
                <a:chOff x="3178180" y="6726573"/>
                <a:chExt cx="1144050" cy="906102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532561" y="7177343"/>
                  <a:ext cx="438899" cy="4553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178180" y="6726573"/>
                  <a:ext cx="1144050" cy="609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92929" y="6296786"/>
                <a:ext cx="762001" cy="1439605"/>
                <a:chOff x="9975851" y="3348037"/>
                <a:chExt cx="762001" cy="1439605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9975851" y="3348037"/>
                  <a:ext cx="762001" cy="143960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0198100" y="3729037"/>
                  <a:ext cx="311150" cy="698295"/>
                </a:xfrm>
                <a:prstGeom prst="ellipse">
                  <a:avLst/>
                </a:prstGeom>
                <a:solidFill>
                  <a:srgbClr val="8642C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3587187" y="6293345"/>
                <a:ext cx="271708" cy="532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 flipV="1">
                <a:off x="3898532" y="5760547"/>
                <a:ext cx="9364" cy="888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4" name="Rectangle 133"/>
            <p:cNvSpPr/>
            <p:nvPr/>
          </p:nvSpPr>
          <p:spPr>
            <a:xfrm>
              <a:off x="2969399" y="5546702"/>
              <a:ext cx="1578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Pi Camera</a:t>
              </a:r>
              <a:endParaRPr lang="en-US" sz="2400" dirty="0"/>
            </a:p>
          </p:txBody>
        </p:sp>
        <p:sp>
          <p:nvSpPr>
            <p:cNvPr id="135" name="Can 134"/>
            <p:cNvSpPr/>
            <p:nvPr/>
          </p:nvSpPr>
          <p:spPr>
            <a:xfrm rot="16200000">
              <a:off x="4981263" y="7230129"/>
              <a:ext cx="623147" cy="112581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6" name="Can 135"/>
            <p:cNvSpPr/>
            <p:nvPr/>
          </p:nvSpPr>
          <p:spPr>
            <a:xfrm rot="16200000">
              <a:off x="3258222" y="6505878"/>
              <a:ext cx="970186" cy="2581060"/>
            </a:xfrm>
            <a:prstGeom prst="can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5028811" y="7615237"/>
              <a:ext cx="826931" cy="4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35" idx="3"/>
            </p:cNvCxnSpPr>
            <p:nvPr/>
          </p:nvCxnSpPr>
          <p:spPr>
            <a:xfrm flipV="1">
              <a:off x="5047653" y="7793036"/>
              <a:ext cx="808091" cy="13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052959" y="7977010"/>
              <a:ext cx="808091" cy="13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1380153" y="7355163"/>
              <a:ext cx="12615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50-200 mm</a:t>
              </a:r>
              <a:endParaRPr lang="en-US" sz="1600" dirty="0"/>
            </a:p>
          </p:txBody>
        </p:sp>
        <p:cxnSp>
          <p:nvCxnSpPr>
            <p:cNvPr id="167" name="Straight Connector 166"/>
            <p:cNvCxnSpPr>
              <a:stCxn id="136" idx="1"/>
            </p:cNvCxnSpPr>
            <p:nvPr/>
          </p:nvCxnSpPr>
          <p:spPr>
            <a:xfrm flipH="1">
              <a:off x="2284314" y="7796408"/>
              <a:ext cx="168471" cy="3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872467" y="7268139"/>
              <a:ext cx="928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1862778" y="7279415"/>
              <a:ext cx="421536" cy="5024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/>
                <p:cNvSpPr/>
                <p:nvPr/>
              </p:nvSpPr>
              <p:spPr>
                <a:xfrm>
                  <a:off x="3187985" y="6479089"/>
                  <a:ext cx="53838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4" name="Rectangle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985" y="6479089"/>
                  <a:ext cx="538385" cy="461665"/>
                </a:xfrm>
                <a:prstGeom prst="rect">
                  <a:avLst/>
                </a:prstGeom>
                <a:blipFill>
                  <a:blip r:embed="rId2" cstate="print"/>
                  <a:stretch>
                    <a:fillRect l="-3409" r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5" name="Rectangle 174"/>
          <p:cNvSpPr/>
          <p:nvPr/>
        </p:nvSpPr>
        <p:spPr>
          <a:xfrm>
            <a:off x="5480050" y="2814637"/>
            <a:ext cx="5551096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time of machine : 6s/pcs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check of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Cravis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3s/pcs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Arc 153"/>
          <p:cNvSpPr/>
          <p:nvPr/>
        </p:nvSpPr>
        <p:spPr>
          <a:xfrm rot="15600529">
            <a:off x="2960193" y="3209087"/>
            <a:ext cx="360923" cy="609600"/>
          </a:xfrm>
          <a:prstGeom prst="arc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4" name="TextBox 183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OVERVIEW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712386" y="5306996"/>
            <a:ext cx="4476598" cy="3111407"/>
            <a:chOff x="1407504" y="5289777"/>
            <a:chExt cx="4476598" cy="3111407"/>
          </a:xfrm>
        </p:grpSpPr>
        <p:sp>
          <p:nvSpPr>
            <p:cNvPr id="186" name="Rectangle 185"/>
            <p:cNvSpPr/>
            <p:nvPr/>
          </p:nvSpPr>
          <p:spPr>
            <a:xfrm>
              <a:off x="1407504" y="5289777"/>
              <a:ext cx="4476598" cy="3111407"/>
            </a:xfrm>
            <a:prstGeom prst="rect">
              <a:avLst/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928109" y="5448182"/>
              <a:ext cx="1649063" cy="823322"/>
              <a:chOff x="3178180" y="6726573"/>
              <a:chExt cx="1144050" cy="90610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3532561" y="7177343"/>
                <a:ext cx="438899" cy="4553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178180" y="6726573"/>
                <a:ext cx="1144050" cy="609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88" name="Rectangle 187"/>
            <p:cNvSpPr/>
            <p:nvPr/>
          </p:nvSpPr>
          <p:spPr>
            <a:xfrm>
              <a:off x="2965450" y="5546702"/>
              <a:ext cx="16077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Pi Camera</a:t>
              </a:r>
              <a:endParaRPr lang="en-US" sz="2400" dirty="0"/>
            </a:p>
          </p:txBody>
        </p:sp>
      </p:grpSp>
      <p:sp>
        <p:nvSpPr>
          <p:cNvPr id="156" name="Oval 155"/>
          <p:cNvSpPr/>
          <p:nvPr/>
        </p:nvSpPr>
        <p:spPr>
          <a:xfrm>
            <a:off x="2649679" y="6671359"/>
            <a:ext cx="83432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768201" y="6785659"/>
            <a:ext cx="597277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950685" y="6976159"/>
            <a:ext cx="218468" cy="228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033569" y="6683858"/>
            <a:ext cx="59156" cy="855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1289050" y="6909336"/>
            <a:ext cx="11312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1289050" y="7111447"/>
            <a:ext cx="11312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1289049" y="7290336"/>
            <a:ext cx="11312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376445" y="6288723"/>
            <a:ext cx="96261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059919" y="7081837"/>
            <a:ext cx="129798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060450" y="7615237"/>
            <a:ext cx="0" cy="533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059919" y="7111447"/>
            <a:ext cx="0" cy="10371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1092725" y="8148637"/>
            <a:ext cx="194892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H="1">
            <a:off x="4335486" y="6296821"/>
            <a:ext cx="3576" cy="7700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3899884" y="6530701"/>
            <a:ext cx="1261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50-200 mm</a:t>
            </a:r>
            <a:endParaRPr lang="en-US" sz="1600" dirty="0"/>
          </a:p>
        </p:txBody>
      </p:sp>
      <p:sp>
        <p:nvSpPr>
          <p:cNvPr id="230" name="Rectangle 229"/>
          <p:cNvSpPr/>
          <p:nvPr/>
        </p:nvSpPr>
        <p:spPr>
          <a:xfrm>
            <a:off x="1524357" y="7802938"/>
            <a:ext cx="1261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50-300mm</a:t>
            </a:r>
            <a:endParaRPr lang="en-US" sz="1800" dirty="0"/>
          </a:p>
        </p:txBody>
      </p:sp>
      <p:sp>
        <p:nvSpPr>
          <p:cNvPr id="50" name="Rectangle 49"/>
          <p:cNvSpPr/>
          <p:nvPr/>
        </p:nvSpPr>
        <p:spPr>
          <a:xfrm>
            <a:off x="3116395" y="2782586"/>
            <a:ext cx="1261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100-300 mm</a:t>
            </a:r>
            <a:endParaRPr lang="en-US" sz="1600" dirty="0"/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0" y="604837"/>
            <a:ext cx="5862092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1.2. Rubber Project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374650" y="1138237"/>
            <a:ext cx="5862092" cy="553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Concept</a:t>
            </a:r>
          </a:p>
        </p:txBody>
      </p:sp>
    </p:spTree>
    <p:extLst>
      <p:ext uri="{BB962C8B-B14F-4D97-AF65-F5344CB8AC3E}">
        <p14:creationId xmlns:p14="http://schemas.microsoft.com/office/powerpoint/2010/main" val="16109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14278" y="4780481"/>
            <a:ext cx="2656572" cy="9920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13896" y="7229919"/>
            <a:ext cx="2656572" cy="1003601"/>
          </a:xfrm>
          <a:prstGeom prst="rect">
            <a:avLst/>
          </a:prstGeom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-6350" y="604837"/>
            <a:ext cx="6229720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 Algorithm for checking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450" y="1290728"/>
            <a:ext cx="9685556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Color ( Filter Color 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Balance</a:t>
            </a:r>
          </a:p>
          <a:p>
            <a:pPr marL="285750" lvl="0" indent="-28575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Particle (</a:t>
            </a:r>
            <a:r>
              <a:rPr lang="en-US" sz="2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to searching abnormal </a:t>
            </a:r>
            <a:r>
              <a:rPr lang="en-US" sz="24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5666" y="2549738"/>
            <a:ext cx="7501799" cy="1408000"/>
            <a:chOff x="377146" y="2667373"/>
            <a:chExt cx="7501799" cy="14080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3250" y="3119437"/>
              <a:ext cx="701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77146" y="2741051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6121" y="2667373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08620" y="3195637"/>
              <a:ext cx="18324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Average – threshold 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660650" y="3043237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84850" y="3043237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84650" y="3043237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026411" y="3216274"/>
              <a:ext cx="18372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Average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threshold 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22330" y="3115677"/>
              <a:ext cx="8482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Average</a:t>
              </a:r>
              <a:endParaRPr lang="en-US" sz="1400" dirty="0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4162101" y="1945785"/>
              <a:ext cx="167478" cy="3124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Left Brace 18"/>
            <p:cNvSpPr/>
            <p:nvPr/>
          </p:nvSpPr>
          <p:spPr>
            <a:xfrm rot="16200000">
              <a:off x="1555751" y="2586090"/>
              <a:ext cx="152399" cy="2057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Left Brace 19"/>
            <p:cNvSpPr/>
            <p:nvPr/>
          </p:nvSpPr>
          <p:spPr>
            <a:xfrm rot="16200000">
              <a:off x="6721250" y="2641807"/>
              <a:ext cx="152400" cy="20251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1546" y="3767596"/>
              <a:ext cx="1040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Keep color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78753" y="3690990"/>
              <a:ext cx="14782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Convert to black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4253" y="3726087"/>
              <a:ext cx="14782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Convert to white</a:t>
              </a:r>
              <a:endParaRPr lang="en-US" sz="14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98450" y="4795837"/>
            <a:ext cx="51804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Count Pixel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OK pcs : 32- 75 (pixel)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pcs 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140-325 (pixel)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Threshold : (Max(OK)+Min(NG))/2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4277" y="4186237"/>
            <a:ext cx="628698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414276" y="6434332"/>
            <a:ext cx="646331" cy="461665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49437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INVESTIGATE RESULT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74687" y="6696542"/>
            <a:ext cx="3053657" cy="842495"/>
            <a:chOff x="298450" y="7158037"/>
            <a:chExt cx="3053657" cy="842495"/>
          </a:xfrm>
        </p:grpSpPr>
        <p:sp>
          <p:nvSpPr>
            <p:cNvPr id="11" name="Rectangle 10"/>
            <p:cNvSpPr/>
            <p:nvPr/>
          </p:nvSpPr>
          <p:spPr>
            <a:xfrm>
              <a:off x="457532" y="7292646"/>
              <a:ext cx="289457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  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is only Test Data</a:t>
              </a:r>
              <a:b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(investigate room)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98450" y="7158037"/>
              <a:ext cx="576757" cy="523220"/>
            </a:xfrm>
            <a:prstGeom prst="triangl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6385" y="3816967"/>
            <a:ext cx="3491724" cy="21980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6385" y="6150149"/>
            <a:ext cx="3464835" cy="1998488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7762656" y="3881133"/>
            <a:ext cx="753729" cy="118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762656" y="5557837"/>
            <a:ext cx="753729" cy="42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834641" y="6150150"/>
            <a:ext cx="681744" cy="138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762656" y="7996237"/>
            <a:ext cx="75372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9437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INVESTIGATE RESULT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7257"/>
              </p:ext>
            </p:extLst>
          </p:nvPr>
        </p:nvGraphicFramePr>
        <p:xfrm>
          <a:off x="2101382" y="2052637"/>
          <a:ext cx="7722068" cy="6478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32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8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15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Sample Item check</a:t>
                      </a:r>
                      <a:endParaRPr lang="ru-RU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Picture</a:t>
                      </a:r>
                      <a:endParaRPr lang="ru-RU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80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OK</a:t>
                      </a:r>
                      <a:r>
                        <a:rPr lang="en-US" sz="2400" baseline="0" dirty="0" smtClean="0"/>
                        <a:t> sample(100)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 sample(400)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1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Origin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Analyzed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58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Check Result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100% OK</a:t>
                      </a:r>
                    </a:p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(Count pixel : 32-75)</a:t>
                      </a:r>
                      <a:endParaRPr lang="ru-RU" sz="2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100% NG</a:t>
                      </a:r>
                    </a:p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(Count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</a:rPr>
                        <a:t> pixel : 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140-325)</a:t>
                      </a:r>
                      <a:endParaRPr lang="ru-RU" sz="2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8502" y="5147266"/>
            <a:ext cx="2816679" cy="170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443" y="5147266"/>
            <a:ext cx="2590800" cy="170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4000" contras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893443" y="3273394"/>
            <a:ext cx="2590800" cy="15701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16000" contras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828503" y="3282634"/>
            <a:ext cx="2816679" cy="1560131"/>
          </a:xfrm>
          <a:prstGeom prst="rect">
            <a:avLst/>
          </a:prstGeom>
        </p:spPr>
      </p:pic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0" y="599017"/>
            <a:ext cx="4184650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2.2. Result (500pcs)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9450" y="5711794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9141" y="5711794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128250" y="4186237"/>
            <a:ext cx="1905000" cy="1905000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 100%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75850" y="6053679"/>
            <a:ext cx="2237728" cy="657829"/>
            <a:chOff x="298450" y="7158037"/>
            <a:chExt cx="2237728" cy="657829"/>
          </a:xfrm>
        </p:grpSpPr>
        <p:sp>
          <p:nvSpPr>
            <p:cNvPr id="13" name="Rectangle 12"/>
            <p:cNvSpPr/>
            <p:nvPr/>
          </p:nvSpPr>
          <p:spPr>
            <a:xfrm>
              <a:off x="457532" y="7292646"/>
              <a:ext cx="2078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  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is only Test Data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(investigate room)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98450" y="7158037"/>
              <a:ext cx="576757" cy="523220"/>
            </a:xfrm>
            <a:prstGeom prst="triangl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784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NEXT PLAN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1069" y="604837"/>
            <a:ext cx="4295981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charset="0"/>
              </a:rPr>
              <a:t>3.1. Current system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2691" y="6536193"/>
            <a:ext cx="4369894" cy="615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3200" b="1" dirty="0" smtClean="0">
                <a:latin typeface="Arial" charset="0"/>
              </a:rPr>
              <a:t>3.2. Next plan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3323" y="7005532"/>
            <a:ext cx="5579349" cy="1600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dirty="0">
                <a:latin typeface="Arial" charset="0"/>
              </a:rPr>
              <a:t>Test with many </a:t>
            </a:r>
            <a:r>
              <a:rPr lang="en-US" altLang="ja-JP" sz="2400" dirty="0" smtClean="0">
                <a:latin typeface="Arial" charset="0"/>
              </a:rPr>
              <a:t>project</a:t>
            </a:r>
          </a:p>
          <a:p>
            <a:pPr eaLnBrk="0" hangingPunct="0"/>
            <a:r>
              <a:rPr lang="en-US" altLang="ja-JP" sz="2400" dirty="0" smtClean="0">
                <a:latin typeface="Arial" charset="0"/>
              </a:rPr>
              <a:t>3.2.1 PCB</a:t>
            </a:r>
          </a:p>
          <a:p>
            <a:pPr eaLnBrk="0" hangingPunct="0"/>
            <a:r>
              <a:rPr lang="en-US" altLang="ja-JP" sz="2400" dirty="0" smtClean="0">
                <a:latin typeface="Arial" charset="0"/>
              </a:rPr>
              <a:t>3.2.2 MOLD</a:t>
            </a:r>
          </a:p>
          <a:p>
            <a:pPr eaLnBrk="0" hangingPunct="0"/>
            <a:r>
              <a:rPr lang="en-US" altLang="ja-JP" sz="2400" dirty="0" smtClean="0">
                <a:latin typeface="Arial" charset="0"/>
              </a:rPr>
              <a:t>3.2.3 ASSY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2150" y="1290637"/>
            <a:ext cx="10987262" cy="2971800"/>
            <a:chOff x="292150" y="1049201"/>
            <a:chExt cx="10987262" cy="2971800"/>
          </a:xfrm>
        </p:grpSpPr>
        <p:sp>
          <p:nvSpPr>
            <p:cNvPr id="35" name="Rectangle 34"/>
            <p:cNvSpPr/>
            <p:nvPr/>
          </p:nvSpPr>
          <p:spPr>
            <a:xfrm>
              <a:off x="2954972" y="3155487"/>
              <a:ext cx="6912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Blur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292150" y="1541510"/>
              <a:ext cx="10987262" cy="86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21789" tIns="60894" rIns="121789" bIns="60894">
              <a:spAutoFit/>
            </a:bodyPr>
            <a:lstStyle/>
            <a:p>
              <a:pPr marL="342900" indent="-342900" eaLnBrk="0" hangingPunct="0">
                <a:buFontTx/>
                <a:buChar char="-"/>
              </a:pPr>
              <a:r>
                <a:rPr lang="en-US" altLang="ja-JP" sz="2400" dirty="0" smtClean="0">
                  <a:latin typeface="Arial" charset="0"/>
                  <a:sym typeface="Wingdings" panose="05000000000000000000" pitchFamily="2" charset="2"/>
                </a:rPr>
                <a:t>Hardware : small  easy to layout</a:t>
              </a:r>
            </a:p>
            <a:p>
              <a:pPr marL="342900" indent="-342900" eaLnBrk="0" hangingPunct="0">
                <a:buFontTx/>
                <a:buChar char="-"/>
              </a:pPr>
              <a:r>
                <a:rPr lang="en-US" altLang="ja-JP" sz="2400" dirty="0" smtClean="0">
                  <a:latin typeface="Arial" charset="0"/>
                </a:rPr>
                <a:t>Software : 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92150" y="1292822"/>
              <a:ext cx="10598100" cy="272817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55650" y="1049201"/>
              <a:ext cx="1981200" cy="53291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Good point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8450" y="4414837"/>
            <a:ext cx="10668000" cy="1912524"/>
            <a:chOff x="279209" y="3645314"/>
            <a:chExt cx="10058400" cy="1912524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3214" y="4307673"/>
              <a:ext cx="9652636" cy="8616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21789" tIns="60894" rIns="121789" bIns="60894">
              <a:spAutoFit/>
            </a:bodyPr>
            <a:lstStyle/>
            <a:p>
              <a:pPr marL="342900" indent="-342900" eaLnBrk="0" hangingPunct="0">
                <a:buFontTx/>
                <a:buChar char="-"/>
              </a:pPr>
              <a:r>
                <a:rPr lang="en-US" altLang="ja-JP" sz="2400" dirty="0" smtClean="0">
                  <a:latin typeface="Arial" charset="0"/>
                </a:rPr>
                <a:t>Program : simple </a:t>
              </a:r>
              <a:r>
                <a:rPr lang="en-US" altLang="ja-JP" sz="2400" dirty="0" smtClean="0">
                  <a:latin typeface="Arial" charset="0"/>
                  <a:sym typeface="Wingdings" panose="05000000000000000000" pitchFamily="2" charset="2"/>
                </a:rPr>
                <a:t></a:t>
              </a:r>
              <a:r>
                <a:rPr lang="en-US" altLang="ja-JP" sz="2400" dirty="0" smtClean="0">
                  <a:latin typeface="Arial" charset="0"/>
                </a:rPr>
                <a:t>Need add </a:t>
              </a:r>
              <a:r>
                <a:rPr lang="en-US" altLang="ja-JP" sz="2400" dirty="0">
                  <a:latin typeface="Arial" charset="0"/>
                </a:rPr>
                <a:t>m</a:t>
              </a:r>
              <a:r>
                <a:rPr lang="en-US" altLang="ja-JP" sz="2400" dirty="0" smtClean="0">
                  <a:latin typeface="Arial" charset="0"/>
                </a:rPr>
                <a:t>ore algorithms</a:t>
              </a:r>
            </a:p>
            <a:p>
              <a:pPr marL="342900" indent="-342900" eaLnBrk="0" hangingPunct="0">
                <a:buFontTx/>
                <a:buChar char="-"/>
              </a:pPr>
              <a:r>
                <a:rPr lang="en-US" altLang="ja-JP" sz="2400" dirty="0" smtClean="0">
                  <a:latin typeface="Arial" charset="0"/>
                </a:rPr>
                <a:t>Only check simple function </a:t>
              </a:r>
              <a:r>
                <a:rPr lang="en-US" altLang="ja-JP" sz="2400" dirty="0" smtClean="0">
                  <a:latin typeface="Arial" charset="0"/>
                  <a:sym typeface="Wingdings" panose="05000000000000000000" pitchFamily="2" charset="2"/>
                </a:rPr>
                <a:t>Improve to check complex function</a:t>
              </a:r>
              <a:endParaRPr lang="en-US" altLang="ja-JP" sz="2400" dirty="0" smtClean="0">
                <a:latin typeface="Arial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9209" y="3888936"/>
              <a:ext cx="10058400" cy="16689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2708" y="3645314"/>
              <a:ext cx="3137141" cy="53291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Need improve point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13209" y="2560040"/>
            <a:ext cx="10480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Arial" charset="0"/>
              </a:rPr>
              <a:t>same with EOS program </a:t>
            </a:r>
            <a:r>
              <a:rPr lang="en-US" altLang="ja-JP" sz="2400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altLang="ja-JP" sz="2400" dirty="0" smtClean="0">
                <a:latin typeface="Arial" charset="0"/>
                <a:sym typeface="Wingdings" panose="05000000000000000000" pitchFamily="2" charset="2"/>
              </a:rPr>
              <a:t>familiar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Arial" charset="0"/>
                <a:sym typeface="Wingdings" panose="05000000000000000000" pitchFamily="2" charset="2"/>
              </a:rPr>
              <a:t>same </a:t>
            </a:r>
            <a:r>
              <a:rPr lang="en-US" altLang="ja-JP" sz="2400" dirty="0">
                <a:latin typeface="Arial" charset="0"/>
                <a:sym typeface="Wingdings" panose="05000000000000000000" pitchFamily="2" charset="2"/>
              </a:rPr>
              <a:t>with industrial Camera Program</a:t>
            </a:r>
            <a:r>
              <a:rPr lang="en-US" altLang="ja-JP" sz="2400" dirty="0">
                <a:latin typeface="Arial" charset="0"/>
              </a:rPr>
              <a:t> </a:t>
            </a:r>
          </a:p>
          <a:p>
            <a:pPr eaLnBrk="0" hangingPunct="0"/>
            <a:r>
              <a:rPr lang="en-US" altLang="ja-JP" sz="2400" dirty="0">
                <a:latin typeface="Arial" charset="0"/>
                <a:sym typeface="Wingdings" panose="05000000000000000000" pitchFamily="2" charset="2"/>
              </a:rPr>
              <a:t>         simple, convenient, easy make new program and setup spec </a:t>
            </a:r>
            <a:r>
              <a:rPr lang="en-US" altLang="ja-JP" sz="2400" dirty="0" smtClean="0">
                <a:latin typeface="Arial" charset="0"/>
                <a:sym typeface="Wingdings" panose="05000000000000000000" pitchFamily="2" charset="2"/>
              </a:rPr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450" y="3652837"/>
            <a:ext cx="937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buFontTx/>
              <a:buChar char="-"/>
            </a:pPr>
            <a:r>
              <a:rPr lang="en-US" altLang="ja-JP" sz="2400" dirty="0" smtClean="0">
                <a:latin typeface="Arial" charset="0"/>
              </a:rPr>
              <a:t>Communication : connect with PLC is easy (I/O signal , Ethernet)</a:t>
            </a:r>
          </a:p>
        </p:txBody>
      </p:sp>
    </p:spTree>
    <p:extLst>
      <p:ext uri="{BB962C8B-B14F-4D97-AF65-F5344CB8AC3E}">
        <p14:creationId xmlns:p14="http://schemas.microsoft.com/office/powerpoint/2010/main" val="42844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SCHEDULE 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74022"/>
              </p:ext>
            </p:extLst>
          </p:nvPr>
        </p:nvGraphicFramePr>
        <p:xfrm>
          <a:off x="527050" y="1747837"/>
          <a:ext cx="11042641" cy="5147167"/>
        </p:xfrm>
        <a:graphic>
          <a:graphicData uri="http://schemas.openxmlformats.org/drawingml/2006/table">
            <a:tbl>
              <a:tblPr/>
              <a:tblGrid>
                <a:gridCol w="3011076">
                  <a:extLst>
                    <a:ext uri="{9D8B030D-6E8A-4147-A177-3AD203B41FA5}">
                      <a16:colId xmlns:a16="http://schemas.microsoft.com/office/drawing/2014/main" xmlns="" val="393007743"/>
                    </a:ext>
                  </a:extLst>
                </a:gridCol>
                <a:gridCol w="41840">
                  <a:extLst>
                    <a:ext uri="{9D8B030D-6E8A-4147-A177-3AD203B41FA5}">
                      <a16:colId xmlns:a16="http://schemas.microsoft.com/office/drawing/2014/main" xmlns="" val="3276484641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2431904230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2313427755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4099987404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149252551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2656070713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187820779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2527132156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198807867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460927981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3611803657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4076679885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1713157712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2728750245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1063242803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698999493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1851615536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3756399911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1449536623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402520162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447348087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1280777078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3650299342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2816526468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3938565745"/>
                    </a:ext>
                  </a:extLst>
                </a:gridCol>
                <a:gridCol w="285948">
                  <a:extLst>
                    <a:ext uri="{9D8B030D-6E8A-4147-A177-3AD203B41FA5}">
                      <a16:colId xmlns:a16="http://schemas.microsoft.com/office/drawing/2014/main" xmlns="" val="1346270641"/>
                    </a:ext>
                  </a:extLst>
                </a:gridCol>
                <a:gridCol w="841025">
                  <a:extLst>
                    <a:ext uri="{9D8B030D-6E8A-4147-A177-3AD203B41FA5}">
                      <a16:colId xmlns:a16="http://schemas.microsoft.com/office/drawing/2014/main" xmlns="" val="2131462056"/>
                    </a:ext>
                  </a:extLst>
                </a:gridCol>
              </a:tblGrid>
              <a:tr h="46580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content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6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8041160"/>
                  </a:ext>
                </a:extLst>
              </a:tr>
              <a:tr h="4658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endParaRPr lang="en-US" dirty="0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8495421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rubber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(500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pcs)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750535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report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Setup in line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6831387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 Data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2377289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Debug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3074465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1st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4062679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2nd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506167"/>
                  </a:ext>
                </a:extLst>
              </a:tr>
              <a:tr h="46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3rd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6576878"/>
                  </a:ext>
                </a:extLst>
              </a:tr>
              <a:tr h="4890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</a:t>
                      </a:r>
                    </a:p>
                  </a:txBody>
                  <a:tcPr marL="8220" marR="8220" marT="8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20" marR="8220" marT="8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12537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564308" y="4510402"/>
            <a:ext cx="11024804" cy="1545672"/>
          </a:xfrm>
          <a:prstGeom prst="rect">
            <a:avLst/>
          </a:prstGeom>
          <a:noFill/>
          <a:ln/>
        </p:spPr>
        <p:txBody>
          <a:bodyPr lIns="121789" tIns="60894" rIns="121789" bIns="60894"/>
          <a:lstStyle/>
          <a:p>
            <a:pPr marL="456709" indent="-456709" algn="ctr" defTabSz="121788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ja-JP" sz="3700" b="1" kern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Thanks you for your attention</a:t>
            </a:r>
          </a:p>
          <a:p>
            <a:pPr marL="456709" indent="-456709" algn="ctr" defTabSz="121788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ja-JP" sz="3700" b="1" kern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and valuable questions</a:t>
            </a:r>
            <a:endParaRPr lang="en-US" altLang="ja-JP" sz="3700" b="1" kern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pic>
        <p:nvPicPr>
          <p:cNvPr id="4" name="Picture 4" descr="j017262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203" y="1794417"/>
            <a:ext cx="1953763" cy="1826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3970</TotalTime>
  <Words>538</Words>
  <Application>Microsoft Office PowerPoint</Application>
  <PresentationFormat>Ledger Paper (11x17 in)</PresentationFormat>
  <Paragraphs>393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Century Gothic</vt:lpstr>
      <vt:lpstr>Segoe UI</vt:lpstr>
      <vt:lpstr>Times New Roman</vt:lpstr>
      <vt:lpstr>Trebuchet MS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v103433\Le Quang Sang</dc:creator>
  <cp:lastModifiedBy>Visual Inspection</cp:lastModifiedBy>
  <cp:revision>338</cp:revision>
  <dcterms:created xsi:type="dcterms:W3CDTF">2006-08-16T00:00:00Z</dcterms:created>
  <dcterms:modified xsi:type="dcterms:W3CDTF">2018-03-14T10:18:01Z</dcterms:modified>
</cp:coreProperties>
</file>