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F29512-6015-4A63-A638-FB0F5EE53516}">
  <a:tblStyle styleId="{FDF29512-6015-4A63-A638-FB0F5EE5351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chinelearningmastery.com/random-oversampling-and-undersampling-for-imbalanced-classification/" TargetMode="External"/><Relationship Id="rId3" Type="http://schemas.openxmlformats.org/officeDocument/2006/relationships/hyperlink" Target="https://machinelearningmastery.com/smote-oversampling-for-imbalanced-classification/" TargetMode="External"/><Relationship Id="rId4" Type="http://schemas.openxmlformats.org/officeDocument/2006/relationships/hyperlink" Target="https://machinelearningmastery.com/smote-oversampling-for-imbalanced-classificatio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9e423c39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9e423c39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LDA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1433b36ac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1433b36ac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LDA</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Hey ben il faut tester plusieurs choses en fonction des données certaines approches sont plus efficaces que d’autres dans certains contextes</a:t>
            </a:r>
            <a:endParaRPr/>
          </a:p>
          <a:p>
            <a:pPr indent="-311150" lvl="0" marL="457200" rtl="0" algn="l">
              <a:lnSpc>
                <a:spcPct val="115000"/>
              </a:lnSpc>
              <a:spcBef>
                <a:spcPts val="600"/>
              </a:spcBef>
              <a:spcAft>
                <a:spcPts val="0"/>
              </a:spcAft>
              <a:buClr>
                <a:srgbClr val="666666"/>
              </a:buClr>
              <a:buSzPts val="1300"/>
              <a:buFont typeface="Roboto"/>
              <a:buChar char="●"/>
            </a:pPr>
            <a:r>
              <a:rPr lang="fr" sz="1200">
                <a:solidFill>
                  <a:srgbClr val="212121"/>
                </a:solidFill>
                <a:highlight>
                  <a:schemeClr val="lt1"/>
                </a:highlight>
                <a:latin typeface="Roboto"/>
                <a:ea typeface="Roboto"/>
                <a:cs typeface="Roboto"/>
                <a:sym typeface="Roboto"/>
              </a:rPr>
              <a:t>Dans les deux partie entrainement simple et avec pondération des classes : comme les résultats précédents l'ont montré, les classificateurs (modèles) ont du mal à essayer de maximiser à la fois la </a:t>
            </a:r>
            <a:r>
              <a:rPr i="1" lang="fr" sz="1200">
                <a:solidFill>
                  <a:srgbClr val="212121"/>
                </a:solidFill>
                <a:highlight>
                  <a:schemeClr val="lt1"/>
                </a:highlight>
                <a:latin typeface="Roboto"/>
                <a:ea typeface="Roboto"/>
                <a:cs typeface="Roboto"/>
                <a:sym typeface="Roboto"/>
              </a:rPr>
              <a:t>precision</a:t>
            </a:r>
            <a:r>
              <a:rPr lang="fr" sz="1200">
                <a:solidFill>
                  <a:srgbClr val="212121"/>
                </a:solidFill>
                <a:highlight>
                  <a:schemeClr val="lt1"/>
                </a:highlight>
                <a:latin typeface="Roboto"/>
                <a:ea typeface="Roboto"/>
                <a:cs typeface="Roboto"/>
                <a:sym typeface="Roboto"/>
              </a:rPr>
              <a:t> et le </a:t>
            </a:r>
            <a:r>
              <a:rPr i="1" lang="fr" sz="1200">
                <a:solidFill>
                  <a:srgbClr val="212121"/>
                </a:solidFill>
                <a:highlight>
                  <a:schemeClr val="lt1"/>
                </a:highlight>
                <a:latin typeface="Roboto"/>
                <a:ea typeface="Roboto"/>
                <a:cs typeface="Roboto"/>
                <a:sym typeface="Roboto"/>
              </a:rPr>
              <a:t>recall</a:t>
            </a:r>
            <a:r>
              <a:rPr lang="fr" sz="1200">
                <a:solidFill>
                  <a:srgbClr val="212121"/>
                </a:solidFill>
                <a:highlight>
                  <a:schemeClr val="lt1"/>
                </a:highlight>
                <a:latin typeface="Roboto"/>
                <a:ea typeface="Roboto"/>
                <a:cs typeface="Roboto"/>
                <a:sym typeface="Roboto"/>
              </a:rPr>
              <a:t>, cela est dû aux ensembles de données déséquilibrées utilisés dans l'étude.</a:t>
            </a:r>
            <a:br>
              <a:rPr lang="fr" sz="1200">
                <a:solidFill>
                  <a:srgbClr val="212121"/>
                </a:solidFill>
                <a:highlight>
                  <a:schemeClr val="lt1"/>
                </a:highlight>
                <a:latin typeface="Roboto"/>
                <a:ea typeface="Roboto"/>
                <a:cs typeface="Roboto"/>
                <a:sym typeface="Roboto"/>
              </a:rPr>
            </a:br>
            <a:r>
              <a:rPr lang="fr" sz="1200">
                <a:solidFill>
                  <a:srgbClr val="212121"/>
                </a:solidFill>
                <a:highlight>
                  <a:schemeClr val="lt1"/>
                </a:highlight>
                <a:latin typeface="Roboto"/>
                <a:ea typeface="Roboto"/>
                <a:cs typeface="Roboto"/>
                <a:sym typeface="Roboto"/>
              </a:rPr>
              <a:t>Concernant le modèle élaboré, l'ajout de couches cachées dans les deux méthodes </a:t>
            </a:r>
            <a:r>
              <a:rPr i="1" lang="fr" sz="1200">
                <a:solidFill>
                  <a:srgbClr val="212121"/>
                </a:solidFill>
                <a:highlight>
                  <a:schemeClr val="lt1"/>
                </a:highlight>
                <a:latin typeface="Roboto"/>
                <a:ea typeface="Roboto"/>
                <a:cs typeface="Roboto"/>
                <a:sym typeface="Roboto"/>
              </a:rPr>
              <a:t>entrainement simple et pondération par classes</a:t>
            </a:r>
            <a:r>
              <a:rPr lang="fr" sz="1200">
                <a:solidFill>
                  <a:srgbClr val="212121"/>
                </a:solidFill>
                <a:highlight>
                  <a:schemeClr val="lt1"/>
                </a:highlight>
                <a:latin typeface="Roboto"/>
                <a:ea typeface="Roboto"/>
                <a:cs typeface="Roboto"/>
                <a:sym typeface="Roboto"/>
              </a:rPr>
              <a:t> n'aide pas toujours à l'amélioration des résultats obtenus dans le modèle baseline.</a:t>
            </a:r>
            <a:endParaRPr sz="1200">
              <a:solidFill>
                <a:srgbClr val="212121"/>
              </a:solidFill>
              <a:highlight>
                <a:schemeClr val="lt1"/>
              </a:highlight>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fr" sz="1200">
                <a:solidFill>
                  <a:srgbClr val="212121"/>
                </a:solidFill>
                <a:highlight>
                  <a:schemeClr val="lt1"/>
                </a:highlight>
                <a:latin typeface="Roboto"/>
                <a:ea typeface="Roboto"/>
                <a:cs typeface="Roboto"/>
                <a:sym typeface="Roboto"/>
              </a:rPr>
              <a:t>L'oversampling semble plus adapté à des gros jeux de données déséquilibrées, en effet les résultats sont plus satisfaisants pour le datasat </a:t>
            </a:r>
            <a:r>
              <a:rPr lang="fr">
                <a:solidFill>
                  <a:srgbClr val="212121"/>
                </a:solidFill>
                <a:highlight>
                  <a:schemeClr val="lt1"/>
                </a:highlight>
                <a:latin typeface="Roboto"/>
                <a:ea typeface="Roboto"/>
                <a:cs typeface="Roboto"/>
                <a:sym typeface="Roboto"/>
              </a:rPr>
              <a:t>credifraud</a:t>
            </a:r>
            <a:r>
              <a:rPr lang="fr" sz="1200">
                <a:solidFill>
                  <a:srgbClr val="212121"/>
                </a:solidFill>
                <a:highlight>
                  <a:schemeClr val="lt1"/>
                </a:highlight>
                <a:latin typeface="Roboto"/>
                <a:ea typeface="Roboto"/>
                <a:cs typeface="Roboto"/>
                <a:sym typeface="Roboto"/>
              </a:rPr>
              <a:t>.</a:t>
            </a:r>
            <a:br>
              <a:rPr lang="fr" sz="1200">
                <a:solidFill>
                  <a:srgbClr val="212121"/>
                </a:solidFill>
                <a:highlight>
                  <a:schemeClr val="lt1"/>
                </a:highlight>
                <a:latin typeface="Roboto"/>
                <a:ea typeface="Roboto"/>
                <a:cs typeface="Roboto"/>
                <a:sym typeface="Roboto"/>
              </a:rPr>
            </a:br>
            <a:r>
              <a:rPr lang="fr" sz="1200">
                <a:solidFill>
                  <a:srgbClr val="212121"/>
                </a:solidFill>
                <a:highlight>
                  <a:schemeClr val="lt1"/>
                </a:highlight>
                <a:latin typeface="Roboto"/>
                <a:ea typeface="Roboto"/>
                <a:cs typeface="Roboto"/>
                <a:sym typeface="Roboto"/>
              </a:rPr>
              <a:t>La méthode d'oversampling est très sujette à l'overlapping : en effet smote et notamment adasyn repose sur une synthetisation de voisins proches (voir liens dans la partie oversampling), si les deux classes (majoritaire et minoritaire) se chevauchent, cette approche peut ne pas synthetiser de bons candidats à être des éléments de la classe minoritaire.</a:t>
            </a:r>
            <a:endParaRPr sz="1200">
              <a:solidFill>
                <a:srgbClr val="212121"/>
              </a:solidFill>
              <a:highlight>
                <a:schemeClr val="lt1"/>
              </a:highlight>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fr" sz="1200">
                <a:solidFill>
                  <a:srgbClr val="212121"/>
                </a:solidFill>
                <a:highlight>
                  <a:schemeClr val="lt1"/>
                </a:highlight>
                <a:latin typeface="Roboto"/>
                <a:ea typeface="Roboto"/>
                <a:cs typeface="Roboto"/>
                <a:sym typeface="Roboto"/>
              </a:rPr>
              <a:t>Comme on a pu le voir les méthodes d'undersampling n'apportent pas de bon résultats surtout quand la taille du dataset est réduite énormement et le modèle surapprend très vite, c'est le cas des deux dataset </a:t>
            </a:r>
            <a:r>
              <a:rPr i="1" lang="fr" sz="1200">
                <a:solidFill>
                  <a:srgbClr val="212121"/>
                </a:solidFill>
                <a:highlight>
                  <a:schemeClr val="lt1"/>
                </a:highlight>
                <a:latin typeface="Roboto"/>
                <a:ea typeface="Roboto"/>
                <a:cs typeface="Roboto"/>
                <a:sym typeface="Roboto"/>
              </a:rPr>
              <a:t>Credit Card</a:t>
            </a:r>
            <a:r>
              <a:rPr lang="fr" sz="1200">
                <a:solidFill>
                  <a:srgbClr val="212121"/>
                </a:solidFill>
                <a:highlight>
                  <a:schemeClr val="lt1"/>
                </a:highlight>
                <a:latin typeface="Roboto"/>
                <a:ea typeface="Roboto"/>
                <a:cs typeface="Roboto"/>
                <a:sym typeface="Roboto"/>
              </a:rPr>
              <a:t> et </a:t>
            </a:r>
            <a:r>
              <a:rPr i="1" lang="fr" sz="1200">
                <a:solidFill>
                  <a:srgbClr val="212121"/>
                </a:solidFill>
                <a:highlight>
                  <a:schemeClr val="lt1"/>
                </a:highlight>
                <a:latin typeface="Roboto"/>
                <a:ea typeface="Roboto"/>
                <a:cs typeface="Roboto"/>
                <a:sym typeface="Roboto"/>
              </a:rPr>
              <a:t>Employee Attrition</a:t>
            </a:r>
            <a:r>
              <a:rPr lang="fr" sz="1200">
                <a:solidFill>
                  <a:srgbClr val="212121"/>
                </a:solidFill>
                <a:highlight>
                  <a:schemeClr val="lt1"/>
                </a:highlight>
                <a:latin typeface="Roboto"/>
                <a:ea typeface="Roboto"/>
                <a:cs typeface="Roboto"/>
                <a:sym typeface="Roboto"/>
              </a:rPr>
              <a:t>. Cependant sur le dataset </a:t>
            </a:r>
            <a:r>
              <a:rPr i="1" lang="fr" sz="1200">
                <a:solidFill>
                  <a:srgbClr val="212121"/>
                </a:solidFill>
                <a:highlight>
                  <a:schemeClr val="lt1"/>
                </a:highlight>
                <a:latin typeface="Roboto"/>
                <a:ea typeface="Roboto"/>
                <a:cs typeface="Roboto"/>
                <a:sym typeface="Roboto"/>
              </a:rPr>
              <a:t>Bank Marketing</a:t>
            </a:r>
            <a:r>
              <a:rPr lang="fr" sz="1200">
                <a:solidFill>
                  <a:srgbClr val="212121"/>
                </a:solidFill>
                <a:highlight>
                  <a:schemeClr val="lt1"/>
                </a:highlight>
                <a:latin typeface="Roboto"/>
                <a:ea typeface="Roboto"/>
                <a:cs typeface="Roboto"/>
                <a:sym typeface="Roboto"/>
              </a:rPr>
              <a:t> les deux méthodes ont présentés de bons résultats au niveau de la </a:t>
            </a:r>
            <a:r>
              <a:rPr i="1" lang="fr" sz="1200">
                <a:solidFill>
                  <a:srgbClr val="212121"/>
                </a:solidFill>
                <a:highlight>
                  <a:schemeClr val="lt1"/>
                </a:highlight>
                <a:latin typeface="Roboto"/>
                <a:ea typeface="Roboto"/>
                <a:cs typeface="Roboto"/>
                <a:sym typeface="Roboto"/>
              </a:rPr>
              <a:t>precision</a:t>
            </a:r>
            <a:r>
              <a:rPr lang="fr" sz="1200">
                <a:solidFill>
                  <a:srgbClr val="212121"/>
                </a:solidFill>
                <a:highlight>
                  <a:schemeClr val="lt1"/>
                </a:highlight>
                <a:latin typeface="Roboto"/>
                <a:ea typeface="Roboto"/>
                <a:cs typeface="Roboto"/>
                <a:sym typeface="Roboto"/>
              </a:rPr>
              <a:t> et le </a:t>
            </a:r>
            <a:r>
              <a:rPr i="1" lang="fr" sz="1200">
                <a:solidFill>
                  <a:srgbClr val="212121"/>
                </a:solidFill>
                <a:highlight>
                  <a:schemeClr val="lt1"/>
                </a:highlight>
                <a:latin typeface="Roboto"/>
                <a:ea typeface="Roboto"/>
                <a:cs typeface="Roboto"/>
                <a:sym typeface="Roboto"/>
              </a:rPr>
              <a:t>recall</a:t>
            </a:r>
            <a:r>
              <a:rPr lang="fr" sz="1200">
                <a:solidFill>
                  <a:srgbClr val="212121"/>
                </a:solidFill>
                <a:highlight>
                  <a:schemeClr val="lt1"/>
                </a:highlight>
                <a:latin typeface="Roboto"/>
                <a:ea typeface="Roboto"/>
                <a:cs typeface="Roboto"/>
                <a:sym typeface="Roboto"/>
              </a:rPr>
              <a:t> qui se sont améliorés plus dans le modèle élaboré. Afin de profiter des performances de ces méthodes et pour ne pas tomber sur la problématique de la taille du dataset, elles sont plutôt à compléter avec une méthode d'oversampling au préalable (approche hybride).</a:t>
            </a:r>
            <a:endParaRPr sz="1200">
              <a:solidFill>
                <a:srgbClr val="212121"/>
              </a:solidFill>
              <a:highlight>
                <a:schemeClr val="lt1"/>
              </a:highlight>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fr" sz="1200">
                <a:solidFill>
                  <a:srgbClr val="212121"/>
                </a:solidFill>
                <a:highlight>
                  <a:schemeClr val="lt1"/>
                </a:highlight>
                <a:latin typeface="Roboto"/>
                <a:ea typeface="Roboto"/>
                <a:cs typeface="Roboto"/>
                <a:sym typeface="Roboto"/>
              </a:rPr>
              <a:t>Pour ce qui est de l'approche hybride, comme nous n'avons pas réussi à trouver de solutions pour que Tomek Links fonctionne, nous avons essayer de coupler les méthodes </a:t>
            </a:r>
            <a:r>
              <a:rPr lang="fr">
                <a:solidFill>
                  <a:srgbClr val="212121"/>
                </a:solidFill>
                <a:highlight>
                  <a:schemeClr val="lt1"/>
                </a:highlight>
                <a:latin typeface="Roboto"/>
                <a:ea typeface="Roboto"/>
                <a:cs typeface="Roboto"/>
                <a:sym typeface="Roboto"/>
              </a:rPr>
              <a:t>ROS</a:t>
            </a:r>
            <a:r>
              <a:rPr lang="fr" sz="1200">
                <a:solidFill>
                  <a:srgbClr val="212121"/>
                </a:solidFill>
                <a:highlight>
                  <a:schemeClr val="lt1"/>
                </a:highlight>
                <a:latin typeface="Roboto"/>
                <a:ea typeface="Roboto"/>
                <a:cs typeface="Roboto"/>
                <a:sym typeface="Roboto"/>
              </a:rPr>
              <a:t> et </a:t>
            </a:r>
            <a:r>
              <a:rPr lang="fr">
                <a:solidFill>
                  <a:srgbClr val="212121"/>
                </a:solidFill>
                <a:highlight>
                  <a:schemeClr val="lt1"/>
                </a:highlight>
                <a:latin typeface="Roboto"/>
                <a:ea typeface="Roboto"/>
                <a:cs typeface="Roboto"/>
                <a:sym typeface="Roboto"/>
              </a:rPr>
              <a:t>SMOTE</a:t>
            </a:r>
            <a:r>
              <a:rPr lang="fr" sz="1200">
                <a:solidFill>
                  <a:srgbClr val="212121"/>
                </a:solidFill>
                <a:highlight>
                  <a:schemeClr val="lt1"/>
                </a:highlight>
                <a:latin typeface="Roboto"/>
                <a:ea typeface="Roboto"/>
                <a:cs typeface="Roboto"/>
                <a:sym typeface="Roboto"/>
              </a:rPr>
              <a:t> au </a:t>
            </a:r>
            <a:r>
              <a:rPr lang="fr">
                <a:solidFill>
                  <a:srgbClr val="212121"/>
                </a:solidFill>
                <a:highlight>
                  <a:schemeClr val="lt1"/>
                </a:highlight>
                <a:latin typeface="Roboto"/>
                <a:ea typeface="Roboto"/>
                <a:cs typeface="Roboto"/>
                <a:sym typeface="Roboto"/>
              </a:rPr>
              <a:t>RUS</a:t>
            </a:r>
            <a:r>
              <a:rPr lang="fr" sz="1200">
                <a:solidFill>
                  <a:srgbClr val="212121"/>
                </a:solidFill>
                <a:highlight>
                  <a:schemeClr val="lt1"/>
                </a:highlight>
                <a:latin typeface="Roboto"/>
                <a:ea typeface="Roboto"/>
                <a:cs typeface="Roboto"/>
                <a:sym typeface="Roboto"/>
              </a:rPr>
              <a:t>. Nous avons obtenus de bons résultats et les modèles ont réussi à trouver un compromis entre la </a:t>
            </a:r>
            <a:r>
              <a:rPr i="1" lang="fr" sz="1200">
                <a:solidFill>
                  <a:srgbClr val="212121"/>
                </a:solidFill>
                <a:highlight>
                  <a:schemeClr val="lt1"/>
                </a:highlight>
                <a:latin typeface="Roboto"/>
                <a:ea typeface="Roboto"/>
                <a:cs typeface="Roboto"/>
                <a:sym typeface="Roboto"/>
              </a:rPr>
              <a:t>precision</a:t>
            </a:r>
            <a:r>
              <a:rPr lang="fr" sz="1200">
                <a:solidFill>
                  <a:srgbClr val="212121"/>
                </a:solidFill>
                <a:highlight>
                  <a:schemeClr val="lt1"/>
                </a:highlight>
                <a:latin typeface="Roboto"/>
                <a:ea typeface="Roboto"/>
                <a:cs typeface="Roboto"/>
                <a:sym typeface="Roboto"/>
              </a:rPr>
              <a:t> et le </a:t>
            </a:r>
            <a:r>
              <a:rPr i="1" lang="fr" sz="1200">
                <a:solidFill>
                  <a:srgbClr val="212121"/>
                </a:solidFill>
                <a:highlight>
                  <a:schemeClr val="lt1"/>
                </a:highlight>
                <a:latin typeface="Roboto"/>
                <a:ea typeface="Roboto"/>
                <a:cs typeface="Roboto"/>
                <a:sym typeface="Roboto"/>
              </a:rPr>
              <a:t>recall</a:t>
            </a:r>
            <a:r>
              <a:rPr lang="fr" sz="1200">
                <a:solidFill>
                  <a:srgbClr val="212121"/>
                </a:solidFill>
                <a:highlight>
                  <a:schemeClr val="lt1"/>
                </a:highlight>
                <a:latin typeface="Roboto"/>
                <a:ea typeface="Roboto"/>
                <a:cs typeface="Roboto"/>
                <a:sym typeface="Roboto"/>
              </a:rPr>
              <a:t>, ainsi le taux de TP augumente par rapport au taux de FP.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9e423c39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9e423c39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919934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919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fr" sz="1300">
                <a:solidFill>
                  <a:schemeClr val="dk1"/>
                </a:solidFill>
                <a:highlight>
                  <a:srgbClr val="FFFFFF"/>
                </a:highlight>
              </a:rPr>
              <a:t>LILIA</a:t>
            </a:r>
            <a:endParaRPr sz="1300">
              <a:solidFill>
                <a:schemeClr val="dk1"/>
              </a:solidFill>
              <a:highlight>
                <a:srgbClr val="FFFFFF"/>
              </a:highlight>
            </a:endParaRPr>
          </a:p>
          <a:p>
            <a:pPr indent="0" lvl="0" marL="0" rtl="0" algn="l">
              <a:lnSpc>
                <a:spcPct val="115000"/>
              </a:lnSpc>
              <a:spcBef>
                <a:spcPts val="1300"/>
              </a:spcBef>
              <a:spcAft>
                <a:spcPts val="0"/>
              </a:spcAft>
              <a:buNone/>
            </a:pPr>
            <a:r>
              <a:rPr lang="fr" sz="1300">
                <a:solidFill>
                  <a:schemeClr val="dk1"/>
                </a:solidFill>
                <a:highlight>
                  <a:srgbClr val="FFFFFF"/>
                </a:highlight>
              </a:rPr>
              <a:t>Blabla </a:t>
            </a:r>
            <a:r>
              <a:rPr lang="fr" sz="1300">
                <a:solidFill>
                  <a:schemeClr val="dk1"/>
                </a:solidFill>
                <a:highlight>
                  <a:srgbClr val="FFFFFF"/>
                </a:highlight>
              </a:rPr>
              <a:t>le but de ce projet est d’évaluer le comportement de réseaux de neurones sur des données déséquilibrées : i.e.  par exemple une classe dont le nombre d’individus est bien plus important.</a:t>
            </a:r>
            <a:endParaRPr sz="1300">
              <a:solidFill>
                <a:schemeClr val="dk1"/>
              </a:solidFill>
              <a:highlight>
                <a:srgbClr val="FFFFFF"/>
              </a:highlight>
            </a:endParaRPr>
          </a:p>
          <a:p>
            <a:pPr indent="0" lvl="0" marL="0" rtl="0" algn="l">
              <a:spcBef>
                <a:spcPts val="1300"/>
              </a:spcBef>
              <a:spcAft>
                <a:spcPts val="0"/>
              </a:spcAft>
              <a:buClr>
                <a:schemeClr val="dk1"/>
              </a:buClr>
              <a:buSzPts val="1100"/>
              <a:buFont typeface="Arial"/>
              <a:buNone/>
            </a:pPr>
            <a:r>
              <a:rPr lang="fr">
                <a:solidFill>
                  <a:schemeClr val="dk1"/>
                </a:solidFill>
              </a:rPr>
              <a:t>On doit donc introduire des méthodes pour améliorer ce RECALL ou PRECISION</a:t>
            </a:r>
            <a:endParaRPr sz="1300">
              <a:solidFill>
                <a:schemeClr val="dk1"/>
              </a:solidFill>
              <a:highlight>
                <a:srgbClr val="FFFFFF"/>
              </a:highlight>
            </a:endParaRPr>
          </a:p>
          <a:p>
            <a:pPr indent="0" lvl="0" marL="0" rtl="0" algn="l">
              <a:lnSpc>
                <a:spcPct val="115000"/>
              </a:lnSpc>
              <a:spcBef>
                <a:spcPts val="1300"/>
              </a:spcBef>
              <a:spcAft>
                <a:spcPts val="0"/>
              </a:spcAft>
              <a:buNone/>
            </a:pPr>
            <a:r>
              <a:rPr b="1" lang="fr" sz="1300">
                <a:solidFill>
                  <a:schemeClr val="dk1"/>
                </a:solidFill>
                <a:highlight>
                  <a:srgbClr val="FFFFFF"/>
                </a:highlight>
              </a:rPr>
              <a:t>Les métriques:</a:t>
            </a:r>
            <a:endParaRPr b="1" sz="1300">
              <a:solidFill>
                <a:schemeClr val="dk1"/>
              </a:solidFill>
              <a:highlight>
                <a:srgbClr val="FFFFFF"/>
              </a:highlight>
            </a:endParaRPr>
          </a:p>
          <a:p>
            <a:pPr indent="-311150" lvl="0" marL="457200" rtl="0" algn="l">
              <a:lnSpc>
                <a:spcPct val="115000"/>
              </a:lnSpc>
              <a:spcBef>
                <a:spcPts val="1300"/>
              </a:spcBef>
              <a:spcAft>
                <a:spcPts val="0"/>
              </a:spcAft>
              <a:buClr>
                <a:schemeClr val="dk1"/>
              </a:buClr>
              <a:buSzPts val="1300"/>
              <a:buAutoNum type="arabicPeriod"/>
            </a:pPr>
            <a:r>
              <a:rPr lang="fr" sz="1300">
                <a:solidFill>
                  <a:schemeClr val="dk1"/>
                </a:solidFill>
                <a:highlight>
                  <a:srgbClr val="FFFFFF"/>
                </a:highlight>
              </a:rPr>
              <a:t>La précision pour minimiser le taux d’erreurs parmi les exemples prédits positifs par le modèle</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AutoNum type="arabicPeriod"/>
            </a:pPr>
            <a:r>
              <a:rPr lang="fr" sz="1300">
                <a:solidFill>
                  <a:schemeClr val="dk1"/>
                </a:solidFill>
                <a:highlight>
                  <a:srgbClr val="FFFFFF"/>
                </a:highlight>
              </a:rPr>
              <a:t>Le rappel pour tenter de détecter un maximum de positif</a:t>
            </a:r>
            <a:endParaRPr sz="145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AutoNum type="arabicPeriod"/>
            </a:pPr>
            <a:r>
              <a:rPr lang="fr" sz="1300">
                <a:solidFill>
                  <a:schemeClr val="dk1"/>
                </a:solidFill>
                <a:highlight>
                  <a:srgbClr val="FFFFFF"/>
                </a:highlight>
              </a:rPr>
              <a:t>La courbe ROC </a:t>
            </a:r>
            <a:endParaRPr sz="130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AutoNum type="arabicPeriod"/>
            </a:pPr>
            <a:r>
              <a:rPr lang="fr" sz="1300">
                <a:solidFill>
                  <a:schemeClr val="dk1"/>
                </a:solidFill>
                <a:highlight>
                  <a:srgbClr val="FFFFFF"/>
                </a:highlight>
              </a:rPr>
              <a:t>AUC</a:t>
            </a:r>
            <a:endParaRPr sz="1300">
              <a:solidFill>
                <a:schemeClr val="dk1"/>
              </a:solidFill>
              <a:highlight>
                <a:srgbClr val="FFFFFF"/>
              </a:highlight>
            </a:endParaRPr>
          </a:p>
          <a:p>
            <a:pPr indent="0" lvl="0" marL="0" rtl="0" algn="l">
              <a:spcBef>
                <a:spcPts val="13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2a17511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2a17511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ANTOINE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1433b36ac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1433b36ac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DOUAA</a:t>
            </a:r>
            <a:endParaRPr/>
          </a:p>
          <a:p>
            <a:pPr indent="0" lvl="0" marL="0" rtl="0" algn="l">
              <a:spcBef>
                <a:spcPts val="0"/>
              </a:spcBef>
              <a:spcAft>
                <a:spcPts val="0"/>
              </a:spcAft>
              <a:buNone/>
            </a:pPr>
            <a:r>
              <a:rPr lang="fr"/>
              <a:t>Le but étant de rendre les classes équilibrés ou réduire le déséquilibre, il existe plusieurs techniques pour gérer ce prob dans un ensemble de données. Parmi les méthodes les plus utilisées et les plus populaires sont la pondération de classes et re-échantillonnage.</a:t>
            </a:r>
            <a:endParaRPr/>
          </a:p>
          <a:p>
            <a:pPr indent="0" lvl="0" marL="0" rtl="0" algn="l">
              <a:spcBef>
                <a:spcPts val="0"/>
              </a:spcBef>
              <a:spcAft>
                <a:spcPts val="0"/>
              </a:spcAft>
              <a:buNone/>
            </a:pPr>
            <a:r>
              <a:t/>
            </a:r>
            <a:endParaRPr b="1"/>
          </a:p>
          <a:p>
            <a:pPr indent="0" lvl="0" marL="0" rtl="0" algn="l">
              <a:spcBef>
                <a:spcPts val="0"/>
              </a:spcBef>
              <a:spcAft>
                <a:spcPts val="0"/>
              </a:spcAft>
              <a:buNone/>
            </a:pPr>
            <a:r>
              <a:rPr lang="fr"/>
              <a:t>Dans</a:t>
            </a:r>
            <a:r>
              <a:rPr b="1" lang="fr"/>
              <a:t> l</a:t>
            </a:r>
            <a:r>
              <a:rPr b="1" lang="fr"/>
              <a:t>a pondération de classes, </a:t>
            </a:r>
            <a:r>
              <a:rPr lang="fr"/>
              <a:t>on attribue des poids à chaque classe, le plus élévé àla classe minoritaire.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fr">
                <a:solidFill>
                  <a:schemeClr val="dk1"/>
                </a:solidFill>
                <a:highlight>
                  <a:srgbClr val="FFFFFE"/>
                </a:highlight>
              </a:rPr>
              <a:t>Les méthodes de rééchantillonnage</a:t>
            </a:r>
            <a:r>
              <a:rPr lang="fr">
                <a:solidFill>
                  <a:schemeClr val="dk1"/>
                </a:solidFill>
                <a:highlight>
                  <a:srgbClr val="FFFFFE"/>
                </a:highlight>
              </a:rPr>
              <a:t> sont conçues pour modifier la composition de l'ensemble de données. La plupart de ses méthodes se portent sur l'</a:t>
            </a:r>
            <a:r>
              <a:rPr b="1" lang="fr">
                <a:solidFill>
                  <a:schemeClr val="dk1"/>
                </a:solidFill>
                <a:highlight>
                  <a:srgbClr val="FFFFFE"/>
                </a:highlight>
              </a:rPr>
              <a:t>**Oversampling**</a:t>
            </a:r>
            <a:r>
              <a:rPr lang="fr">
                <a:solidFill>
                  <a:schemeClr val="dk1"/>
                </a:solidFill>
                <a:highlight>
                  <a:srgbClr val="FFFFFE"/>
                </a:highlight>
              </a:rPr>
              <a:t> de la classe minoritaire. Néanmoins, il existe des méthodes basées sur le sous-échantillonnage en diminuant le nombre d'échantillons de la classe majoritaire qui peuvent être utilisées conjointement avec les méthodes efficaces de suréchantillonnage c'est l'approche </a:t>
            </a:r>
            <a:r>
              <a:rPr b="1" lang="fr">
                <a:solidFill>
                  <a:schemeClr val="dk1"/>
                </a:solidFill>
                <a:highlight>
                  <a:srgbClr val="FFFFFE"/>
                </a:highlight>
              </a:rPr>
              <a:t>**hybride**</a:t>
            </a:r>
            <a:r>
              <a:rPr lang="fr">
                <a:solidFill>
                  <a:schemeClr val="dk1"/>
                </a:solidFill>
                <a:highlight>
                  <a:srgbClr val="FFFFFE"/>
                </a:highlight>
              </a:rPr>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9e423c39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9e423c39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Douaa</a:t>
            </a:r>
            <a:endParaRPr/>
          </a:p>
          <a:p>
            <a:pPr indent="0" lvl="0" marL="0" rtl="0" algn="l">
              <a:spcBef>
                <a:spcPts val="0"/>
              </a:spcBef>
              <a:spcAft>
                <a:spcPts val="0"/>
              </a:spcAft>
              <a:buNone/>
            </a:pPr>
            <a:r>
              <a:rPr lang="fr"/>
              <a:t>Nous avons </a:t>
            </a:r>
            <a:r>
              <a:rPr lang="fr"/>
              <a:t>entraîné</a:t>
            </a:r>
            <a:r>
              <a:rPr lang="fr"/>
              <a:t> et évalué deux modèles de réseaux de neurones, un modèle baseline composé d’une seule couche caché de 16 neurones et un modèle plus élaboré de 2 à 6 couches cachées de 256 à 8 neurones ou le nombre de neurones et une puissance de 2. L’ajout des couches ici </a:t>
            </a:r>
            <a:r>
              <a:rPr lang="fr"/>
              <a:t>augmente</a:t>
            </a:r>
            <a:r>
              <a:rPr lang="fr"/>
              <a:t> la complexité du modèle et donc  ses performances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f7388f46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f7388f46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fr" sz="1050">
                <a:solidFill>
                  <a:schemeClr val="dk1"/>
                </a:solidFill>
                <a:highlight>
                  <a:srgbClr val="FFFFFE"/>
                </a:highlight>
                <a:latin typeface="Courier New"/>
                <a:ea typeface="Courier New"/>
                <a:cs typeface="Courier New"/>
                <a:sym typeface="Courier New"/>
              </a:rPr>
              <a:t>LIlia + d’echantillions négatifs que positifs</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2a175112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2a17511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600"/>
              </a:spcBef>
              <a:spcAft>
                <a:spcPts val="0"/>
              </a:spcAft>
              <a:buNone/>
            </a:pPr>
            <a:r>
              <a:rPr b="1" lang="fr" sz="1200">
                <a:solidFill>
                  <a:srgbClr val="212121"/>
                </a:solidFill>
                <a:highlight>
                  <a:srgbClr val="FFFFFF"/>
                </a:highlight>
                <a:latin typeface="Roboto"/>
                <a:ea typeface="Roboto"/>
                <a:cs typeface="Roboto"/>
                <a:sym typeface="Roboto"/>
              </a:rPr>
              <a:t>ANToine</a:t>
            </a:r>
            <a:endParaRPr b="1" sz="12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rPr b="1" lang="fr" sz="1200">
                <a:solidFill>
                  <a:srgbClr val="212121"/>
                </a:solidFill>
                <a:highlight>
                  <a:srgbClr val="FFFFFF"/>
                </a:highlight>
                <a:latin typeface="Roboto"/>
                <a:ea typeface="Roboto"/>
                <a:cs typeface="Roboto"/>
                <a:sym typeface="Roboto"/>
              </a:rPr>
              <a:t>Random Oversampling</a:t>
            </a:r>
            <a:r>
              <a:rPr lang="fr" sz="1200">
                <a:solidFill>
                  <a:srgbClr val="212121"/>
                </a:solidFill>
                <a:highlight>
                  <a:srgbClr val="FFFFFF"/>
                </a:highlight>
                <a:latin typeface="Roboto"/>
                <a:ea typeface="Roboto"/>
                <a:cs typeface="Roboto"/>
                <a:sym typeface="Roboto"/>
              </a:rPr>
              <a:t> (RandomOverSampler) : Un technique naïve consistant à équilibrer la distribution des classes, peut rendre le modèle sujet au sur-apprentissage. </a:t>
            </a:r>
            <a:r>
              <a:rPr lang="fr" sz="1200" u="sng">
                <a:solidFill>
                  <a:schemeClr val="hlink"/>
                </a:solidFill>
                <a:highlight>
                  <a:srgbClr val="FFFFFF"/>
                </a:highlight>
                <a:latin typeface="Roboto"/>
                <a:ea typeface="Roboto"/>
                <a:cs typeface="Roboto"/>
                <a:sym typeface="Roboto"/>
                <a:hlinkClick r:id="rId2"/>
              </a:rPr>
              <a:t>Random Oversampling and Undersampling for Imbalanced Classification</a:t>
            </a:r>
            <a:endParaRPr sz="1200" u="sng">
              <a:solidFill>
                <a:schemeClr val="hlink"/>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b="1" lang="fr" sz="1200">
                <a:solidFill>
                  <a:srgbClr val="212121"/>
                </a:solidFill>
                <a:highlight>
                  <a:srgbClr val="FFFFFF"/>
                </a:highlight>
                <a:latin typeface="Roboto"/>
                <a:ea typeface="Roboto"/>
                <a:cs typeface="Roboto"/>
                <a:sym typeface="Roboto"/>
              </a:rPr>
              <a:t>Synthetic Minority Oversampling TEchnique</a:t>
            </a:r>
            <a:r>
              <a:rPr lang="fr" sz="1200">
                <a:solidFill>
                  <a:srgbClr val="212121"/>
                </a:solidFill>
                <a:highlight>
                  <a:srgbClr val="FFFFFF"/>
                </a:highlight>
                <a:latin typeface="Roboto"/>
                <a:ea typeface="Roboto"/>
                <a:cs typeface="Roboto"/>
                <a:sym typeface="Roboto"/>
              </a:rPr>
              <a:t> (SMOTE) : Cette technique consiste à synthétiser des éléments de la classe minoritaire en créant des voisins à ces derniers. </a:t>
            </a:r>
            <a:r>
              <a:rPr lang="fr" sz="1200" u="sng">
                <a:solidFill>
                  <a:schemeClr val="hlink"/>
                </a:solidFill>
                <a:highlight>
                  <a:srgbClr val="FFFFFF"/>
                </a:highlight>
                <a:latin typeface="Roboto"/>
                <a:ea typeface="Roboto"/>
                <a:cs typeface="Roboto"/>
                <a:sym typeface="Roboto"/>
                <a:hlinkClick r:id="rId3"/>
              </a:rPr>
              <a:t>SMOTE</a:t>
            </a:r>
            <a:endParaRPr sz="1200" u="sng">
              <a:solidFill>
                <a:schemeClr val="hlink"/>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1" lang="fr" sz="1200">
                <a:solidFill>
                  <a:srgbClr val="212121"/>
                </a:solidFill>
                <a:highlight>
                  <a:srgbClr val="FFFFFF"/>
                </a:highlight>
                <a:latin typeface="Roboto"/>
                <a:ea typeface="Roboto"/>
                <a:cs typeface="Roboto"/>
                <a:sym typeface="Roboto"/>
              </a:rPr>
              <a:t>Adaptive Synthetic Sampling</a:t>
            </a:r>
            <a:r>
              <a:rPr lang="fr" sz="1200">
                <a:solidFill>
                  <a:srgbClr val="212121"/>
                </a:solidFill>
                <a:highlight>
                  <a:srgbClr val="FFFFFF"/>
                </a:highlight>
                <a:latin typeface="Roboto"/>
                <a:ea typeface="Roboto"/>
                <a:cs typeface="Roboto"/>
                <a:sym typeface="Roboto"/>
              </a:rPr>
              <a:t> (ADASYN) : Est une version adaptative de SMOTE où la synthèse se fait davantage proche des individus de la classe minoritaire "proche" d'éléments de la classe majoritaire, ces éléments seraient en effet plus compliqués à apprendre </a:t>
            </a:r>
            <a:r>
              <a:rPr lang="fr" sz="1200" u="sng">
                <a:solidFill>
                  <a:schemeClr val="hlink"/>
                </a:solidFill>
                <a:highlight>
                  <a:srgbClr val="FFFFFF"/>
                </a:highlight>
                <a:latin typeface="Roboto"/>
                <a:ea typeface="Roboto"/>
                <a:cs typeface="Roboto"/>
                <a:sym typeface="Roboto"/>
                <a:hlinkClick r:id="rId4"/>
              </a:rPr>
              <a:t>SMOTE -&gt;ADASYN</a:t>
            </a:r>
            <a:endParaRPr sz="1200" u="sng">
              <a:solidFill>
                <a:schemeClr val="hlink"/>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Décrire la méthode adopté in situ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9e423c39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9e423c39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fr" sz="1050">
                <a:solidFill>
                  <a:srgbClr val="31394D"/>
                </a:solidFill>
                <a:highlight>
                  <a:srgbClr val="FFFFFE"/>
                </a:highlight>
                <a:latin typeface="Courier New"/>
                <a:ea typeface="Courier New"/>
                <a:cs typeface="Courier New"/>
                <a:sym typeface="Courier New"/>
              </a:rPr>
              <a:t>DOUAA</a:t>
            </a:r>
            <a:endParaRPr sz="1050">
              <a:solidFill>
                <a:srgbClr val="31394D"/>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fr" sz="1050">
                <a:solidFill>
                  <a:srgbClr val="31394D"/>
                </a:solidFill>
                <a:highlight>
                  <a:srgbClr val="FFFFFE"/>
                </a:highlight>
              </a:rPr>
              <a:t>Les techniques de sous-échantillonage sont regroupées en trois catégories: Celles qui sélectionnent des exemples à conserver dans l’ensemble de données transformé, celles qui sélectionnent des exemples à supprimer et les hybrides qui combinent les deux types de méthodes.</a:t>
            </a:r>
            <a:endParaRPr sz="1050">
              <a:solidFill>
                <a:srgbClr val="31394D"/>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1394D"/>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1394D"/>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rPr lang="fr" sz="1050">
                <a:solidFill>
                  <a:srgbClr val="0000FF"/>
                </a:solidFill>
                <a:highlight>
                  <a:srgbClr val="FFFFFE"/>
                </a:highlight>
              </a:rPr>
              <a:t>1. </a:t>
            </a:r>
            <a:r>
              <a:rPr lang="fr" sz="1050">
                <a:solidFill>
                  <a:srgbClr val="31394D"/>
                </a:solidFill>
                <a:highlight>
                  <a:srgbClr val="FFFFFE"/>
                </a:highlight>
              </a:rPr>
              <a:t> </a:t>
            </a:r>
            <a:r>
              <a:rPr b="1" lang="fr" sz="1050">
                <a:solidFill>
                  <a:srgbClr val="31394D"/>
                </a:solidFill>
                <a:highlight>
                  <a:srgbClr val="FFFFFE"/>
                </a:highlight>
              </a:rPr>
              <a:t>**Random undersampling**</a:t>
            </a:r>
            <a:r>
              <a:rPr lang="fr" sz="1050">
                <a:solidFill>
                  <a:srgbClr val="31394D"/>
                </a:solidFill>
                <a:highlight>
                  <a:srgbClr val="FFFFFE"/>
                </a:highlight>
              </a:rPr>
              <a:t>: sélectionne aléatoirement les échantillons à garder de la classe majoritaire, tel que le nombre des échantillons séléctionnés est égale au nombre des échantillons de la classe minoritaire.  </a:t>
            </a:r>
            <a:endParaRPr sz="1050">
              <a:solidFill>
                <a:srgbClr val="31394D"/>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rPr lang="fr" sz="1050">
                <a:solidFill>
                  <a:srgbClr val="0000FF"/>
                </a:solidFill>
                <a:highlight>
                  <a:srgbClr val="FFFFFE"/>
                </a:highlight>
              </a:rPr>
              <a:t>2. </a:t>
            </a:r>
            <a:r>
              <a:rPr lang="fr" sz="1050">
                <a:solidFill>
                  <a:srgbClr val="31394D"/>
                </a:solidFill>
                <a:highlight>
                  <a:srgbClr val="FFFFFE"/>
                </a:highlight>
              </a:rPr>
              <a:t> </a:t>
            </a:r>
            <a:r>
              <a:rPr b="1" lang="fr" sz="1050">
                <a:solidFill>
                  <a:srgbClr val="31394D"/>
                </a:solidFill>
                <a:highlight>
                  <a:srgbClr val="FFFFFE"/>
                </a:highlight>
              </a:rPr>
              <a:t>**TomekLinks**</a:t>
            </a:r>
            <a:r>
              <a:rPr lang="fr" sz="1050">
                <a:solidFill>
                  <a:srgbClr val="31394D"/>
                </a:solidFill>
                <a:highlight>
                  <a:srgbClr val="FFFFFE"/>
                </a:highlight>
              </a:rPr>
              <a:t>: sélectionne aléatoirement les échantillons  à supprimer de la classe majoritaire.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rgbClr val="212121"/>
              </a:buClr>
              <a:buSzPts val="1200"/>
              <a:buChar char="●"/>
              <a:defRPr/>
            </a:lvl1pPr>
            <a:lvl2pPr indent="-298450" lvl="1" marL="914400">
              <a:spcBef>
                <a:spcPts val="0"/>
              </a:spcBef>
              <a:spcAft>
                <a:spcPts val="0"/>
              </a:spcAft>
              <a:buClr>
                <a:srgbClr val="000000"/>
              </a:buClr>
              <a:buSzPts val="1100"/>
              <a:buFont typeface="Arial"/>
              <a:buAutoNum type="alphaLcPeriod"/>
              <a:defRPr/>
            </a:lvl2pPr>
            <a:lvl3pPr indent="-298450" lvl="2" marL="1371600">
              <a:spcBef>
                <a:spcPts val="0"/>
              </a:spcBef>
              <a:spcAft>
                <a:spcPts val="0"/>
              </a:spcAft>
              <a:buClr>
                <a:srgbClr val="000000"/>
              </a:buClr>
              <a:buSzPts val="1100"/>
              <a:buFont typeface="Arial"/>
              <a:buAutoNum type="romanLcPeriod"/>
              <a:defRPr/>
            </a:lvl3pPr>
            <a:lvl4pPr indent="-298450" lvl="3" marL="1828800">
              <a:spcBef>
                <a:spcPts val="0"/>
              </a:spcBef>
              <a:spcAft>
                <a:spcPts val="0"/>
              </a:spcAft>
              <a:buClr>
                <a:srgbClr val="000000"/>
              </a:buClr>
              <a:buSzPts val="1100"/>
              <a:buFont typeface="Arial"/>
              <a:buAutoNum type="arabicPeriod"/>
              <a:defRPr/>
            </a:lvl4pPr>
            <a:lvl5pPr indent="-298450" lvl="4" marL="2286000">
              <a:spcBef>
                <a:spcPts val="0"/>
              </a:spcBef>
              <a:spcAft>
                <a:spcPts val="0"/>
              </a:spcAft>
              <a:buClr>
                <a:srgbClr val="000000"/>
              </a:buClr>
              <a:buSzPts val="1100"/>
              <a:buFont typeface="Arial"/>
              <a:buAutoNum type="alphaLcPeriod"/>
              <a:defRPr/>
            </a:lvl5pPr>
            <a:lvl6pPr indent="-298450" lvl="5" marL="2743200">
              <a:spcBef>
                <a:spcPts val="0"/>
              </a:spcBef>
              <a:spcAft>
                <a:spcPts val="0"/>
              </a:spcAft>
              <a:buClr>
                <a:srgbClr val="000000"/>
              </a:buClr>
              <a:buSzPts val="1100"/>
              <a:buFont typeface="Arial"/>
              <a:buAutoNum type="romanLcPeriod"/>
              <a:defRPr/>
            </a:lvl6pPr>
            <a:lvl7pPr indent="-298450" lvl="6" marL="3200400">
              <a:spcBef>
                <a:spcPts val="0"/>
              </a:spcBef>
              <a:spcAft>
                <a:spcPts val="0"/>
              </a:spcAft>
              <a:buClr>
                <a:srgbClr val="000000"/>
              </a:buClr>
              <a:buSzPts val="1100"/>
              <a:buFont typeface="Arial"/>
              <a:buAutoNum type="arabicPeriod"/>
              <a:defRPr/>
            </a:lvl7pPr>
            <a:lvl8pPr indent="-298450" lvl="7" marL="3657600">
              <a:spcBef>
                <a:spcPts val="0"/>
              </a:spcBef>
              <a:spcAft>
                <a:spcPts val="0"/>
              </a:spcAft>
              <a:buClr>
                <a:srgbClr val="000000"/>
              </a:buClr>
              <a:buSzPts val="1100"/>
              <a:buFont typeface="Arial"/>
              <a:buAutoNum type="alphaLcPeriod"/>
              <a:defRPr/>
            </a:lvl8pPr>
            <a:lvl9pPr indent="-298450" lvl="8" marL="4114800">
              <a:spcBef>
                <a:spcPts val="0"/>
              </a:spcBef>
              <a:spcAft>
                <a:spcPts val="0"/>
              </a:spcAft>
              <a:buClr>
                <a:srgbClr val="000000"/>
              </a:buClr>
              <a:buSzPts val="1100"/>
              <a:buFont typeface="Arial"/>
              <a:buAutoNum type="romanLcPeriod"/>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47225" y="1191500"/>
            <a:ext cx="8520600" cy="1661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i="1" lang="fr" sz="1800">
                <a:solidFill>
                  <a:srgbClr val="990000"/>
                </a:solidFill>
              </a:rPr>
              <a:t>Projet de Deep Learning:</a:t>
            </a:r>
            <a:r>
              <a:rPr lang="fr" sz="1800">
                <a:solidFill>
                  <a:srgbClr val="990000"/>
                </a:solidFill>
              </a:rPr>
              <a:t> </a:t>
            </a:r>
            <a:endParaRPr sz="1800">
              <a:solidFill>
                <a:srgbClr val="990000"/>
              </a:solidFill>
            </a:endParaRPr>
          </a:p>
          <a:p>
            <a:pPr indent="0" lvl="0" marL="0" rtl="0" algn="l">
              <a:lnSpc>
                <a:spcPct val="50000"/>
              </a:lnSpc>
              <a:spcBef>
                <a:spcPts val="0"/>
              </a:spcBef>
              <a:spcAft>
                <a:spcPts val="0"/>
              </a:spcAft>
              <a:buNone/>
            </a:pPr>
            <a:r>
              <a:t/>
            </a:r>
            <a:endParaRPr sz="1800">
              <a:solidFill>
                <a:srgbClr val="990000"/>
              </a:solidFill>
            </a:endParaRPr>
          </a:p>
          <a:p>
            <a:pPr indent="0" lvl="0" marL="0" rtl="0" algn="l">
              <a:lnSpc>
                <a:spcPct val="115000"/>
              </a:lnSpc>
              <a:spcBef>
                <a:spcPts val="0"/>
              </a:spcBef>
              <a:spcAft>
                <a:spcPts val="0"/>
              </a:spcAft>
              <a:buNone/>
            </a:pPr>
            <a:r>
              <a:rPr lang="fr"/>
              <a:t>Classification des données déséquilibrées</a:t>
            </a:r>
            <a:endParaRPr/>
          </a:p>
        </p:txBody>
      </p:sp>
      <p:sp>
        <p:nvSpPr>
          <p:cNvPr id="65" name="Google Shape;65;p13"/>
          <p:cNvSpPr txBox="1"/>
          <p:nvPr>
            <p:ph idx="1" type="subTitle"/>
          </p:nvPr>
        </p:nvSpPr>
        <p:spPr>
          <a:xfrm>
            <a:off x="94450" y="3021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000000"/>
                </a:solidFill>
              </a:rPr>
              <a:t>05/03/2021</a:t>
            </a:r>
            <a:endParaRPr>
              <a:solidFill>
                <a:srgbClr val="000000"/>
              </a:solidFill>
            </a:endParaRPr>
          </a:p>
        </p:txBody>
      </p:sp>
      <p:pic>
        <p:nvPicPr>
          <p:cNvPr id="66" name="Google Shape;66;p13"/>
          <p:cNvPicPr preferRelativeResize="0"/>
          <p:nvPr/>
        </p:nvPicPr>
        <p:blipFill>
          <a:blip r:embed="rId3">
            <a:alphaModFix/>
          </a:blip>
          <a:stretch>
            <a:fillRect/>
          </a:stretch>
        </p:blipFill>
        <p:spPr>
          <a:xfrm>
            <a:off x="179475" y="174650"/>
            <a:ext cx="1723523" cy="656624"/>
          </a:xfrm>
          <a:prstGeom prst="rect">
            <a:avLst/>
          </a:prstGeom>
          <a:noFill/>
          <a:ln>
            <a:noFill/>
          </a:ln>
        </p:spPr>
      </p:pic>
      <p:sp>
        <p:nvSpPr>
          <p:cNvPr id="67" name="Google Shape;67;p13"/>
          <p:cNvSpPr txBox="1"/>
          <p:nvPr>
            <p:ph idx="1" type="subTitle"/>
          </p:nvPr>
        </p:nvSpPr>
        <p:spPr>
          <a:xfrm>
            <a:off x="4623350" y="3240197"/>
            <a:ext cx="4242600" cy="982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fr" sz="1320">
                <a:solidFill>
                  <a:srgbClr val="FFFFFF"/>
                </a:solidFill>
              </a:rPr>
              <a:t>Présenté par :</a:t>
            </a:r>
            <a:endParaRPr sz="1320">
              <a:solidFill>
                <a:srgbClr val="FFFFFF"/>
              </a:solidFill>
            </a:endParaRPr>
          </a:p>
          <a:p>
            <a:pPr indent="0" lvl="0" marL="0" rtl="0" algn="ctr">
              <a:lnSpc>
                <a:spcPct val="80000"/>
              </a:lnSpc>
              <a:spcBef>
                <a:spcPts val="0"/>
              </a:spcBef>
              <a:spcAft>
                <a:spcPts val="0"/>
              </a:spcAft>
              <a:buSzPts val="770"/>
              <a:buNone/>
            </a:pPr>
            <a:r>
              <a:rPr lang="fr" sz="1320">
                <a:solidFill>
                  <a:srgbClr val="FFFFFF"/>
                </a:solidFill>
              </a:rPr>
              <a:t>Antoine RODRIGUEZ</a:t>
            </a:r>
            <a:endParaRPr sz="1320">
              <a:solidFill>
                <a:srgbClr val="FFFFFF"/>
              </a:solidFill>
            </a:endParaRPr>
          </a:p>
          <a:p>
            <a:pPr indent="0" lvl="0" marL="0" rtl="0" algn="ctr">
              <a:lnSpc>
                <a:spcPct val="80000"/>
              </a:lnSpc>
              <a:spcBef>
                <a:spcPts val="0"/>
              </a:spcBef>
              <a:spcAft>
                <a:spcPts val="0"/>
              </a:spcAft>
              <a:buSzPts val="770"/>
              <a:buNone/>
            </a:pPr>
            <a:r>
              <a:rPr lang="fr" sz="1320">
                <a:solidFill>
                  <a:srgbClr val="FFFFFF"/>
                </a:solidFill>
              </a:rPr>
              <a:t>Lilia HARIRECHE</a:t>
            </a:r>
            <a:endParaRPr sz="1320">
              <a:solidFill>
                <a:srgbClr val="FFFFFF"/>
              </a:solidFill>
            </a:endParaRPr>
          </a:p>
          <a:p>
            <a:pPr indent="0" lvl="0" marL="0" rtl="0" algn="ctr">
              <a:lnSpc>
                <a:spcPct val="80000"/>
              </a:lnSpc>
              <a:spcBef>
                <a:spcPts val="0"/>
              </a:spcBef>
              <a:spcAft>
                <a:spcPts val="0"/>
              </a:spcAft>
              <a:buSzPts val="770"/>
              <a:buNone/>
            </a:pPr>
            <a:r>
              <a:rPr lang="fr" sz="1320">
                <a:solidFill>
                  <a:srgbClr val="FFFFFF"/>
                </a:solidFill>
              </a:rPr>
              <a:t>Douaa BENHADDOUCHE</a:t>
            </a:r>
            <a:endParaRPr sz="132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2"/>
          <p:cNvPicPr preferRelativeResize="0"/>
          <p:nvPr/>
        </p:nvPicPr>
        <p:blipFill>
          <a:blip r:embed="rId3">
            <a:alphaModFix/>
          </a:blip>
          <a:stretch>
            <a:fillRect/>
          </a:stretch>
        </p:blipFill>
        <p:spPr>
          <a:xfrm>
            <a:off x="301925" y="200925"/>
            <a:ext cx="8540150" cy="672553"/>
          </a:xfrm>
          <a:prstGeom prst="rect">
            <a:avLst/>
          </a:prstGeom>
          <a:noFill/>
          <a:ln>
            <a:noFill/>
          </a:ln>
        </p:spPr>
      </p:pic>
      <p:graphicFrame>
        <p:nvGraphicFramePr>
          <p:cNvPr id="175" name="Google Shape;175;p22"/>
          <p:cNvGraphicFramePr/>
          <p:nvPr/>
        </p:nvGraphicFramePr>
        <p:xfrm>
          <a:off x="1059350" y="910285"/>
          <a:ext cx="3000000" cy="3000000"/>
        </p:xfrm>
        <a:graphic>
          <a:graphicData uri="http://schemas.openxmlformats.org/drawingml/2006/table">
            <a:tbl>
              <a:tblPr>
                <a:noFill/>
                <a:tableStyleId>{FDF29512-6015-4A63-A638-FB0F5EE53516}</a:tableStyleId>
              </a:tblPr>
              <a:tblGrid>
                <a:gridCol w="1443725"/>
                <a:gridCol w="1443725"/>
                <a:gridCol w="1450525"/>
                <a:gridCol w="1450525"/>
                <a:gridCol w="1450525"/>
              </a:tblGrid>
              <a:tr h="405450">
                <a:tc>
                  <a:txBody>
                    <a:bodyPr/>
                    <a:lstStyle/>
                    <a:p>
                      <a:pPr indent="0" lvl="0" marL="0" rtl="0" algn="ctr">
                        <a:lnSpc>
                          <a:spcPct val="115000"/>
                        </a:lnSpc>
                        <a:spcBef>
                          <a:spcPts val="0"/>
                        </a:spcBef>
                        <a:spcAft>
                          <a:spcPts val="0"/>
                        </a:spcAft>
                        <a:buNone/>
                      </a:pPr>
                      <a:r>
                        <a:rPr b="1" lang="fr" sz="1300" u="sng">
                          <a:solidFill>
                            <a:srgbClr val="C00000"/>
                          </a:solidFill>
                        </a:rPr>
                        <a:t>Credit Fraud</a:t>
                      </a:r>
                      <a:endParaRPr b="1" sz="1300" u="sng">
                        <a:solidFill>
                          <a:srgbClr val="C00000"/>
                        </a:solidFill>
                      </a:endParaRPr>
                    </a:p>
                  </a:txBody>
                  <a:tcPr marT="91425" marB="91425" marR="91425" marL="91425">
                    <a:lnR cap="flat" cmpd="sng" w="9525">
                      <a:solidFill>
                        <a:srgbClr val="212121"/>
                      </a:solidFill>
                      <a:prstDash val="solid"/>
                      <a:round/>
                      <a:headEnd len="sm" w="sm" type="none"/>
                      <a:tailEnd len="sm" w="sm" type="none"/>
                    </a:lnR>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fr" sz="1300"/>
                        <a:t> Accuracy</a:t>
                      </a:r>
                      <a:endParaRPr b="1"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fr" sz="1300"/>
                        <a:t>Recall</a:t>
                      </a:r>
                      <a:endParaRPr b="1"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fr" sz="1300"/>
                        <a:t>Precision</a:t>
                      </a:r>
                      <a:endParaRPr b="1"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fr" sz="1300"/>
                        <a:t>AUC</a:t>
                      </a:r>
                      <a:endParaRPr b="1"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349925">
                <a:tc>
                  <a:txBody>
                    <a:bodyPr/>
                    <a:lstStyle/>
                    <a:p>
                      <a:pPr indent="0" lvl="0" marL="0" rtl="0" algn="ctr">
                        <a:spcBef>
                          <a:spcPts val="0"/>
                        </a:spcBef>
                        <a:spcAft>
                          <a:spcPts val="0"/>
                        </a:spcAft>
                        <a:buNone/>
                      </a:pPr>
                      <a:r>
                        <a:rPr b="1" lang="fr"/>
                        <a:t>ROS+RUS</a:t>
                      </a:r>
                      <a:endParaRPr b="1"/>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a:t>0.999</a:t>
                      </a:r>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a:solidFill>
                            <a:schemeClr val="accent5"/>
                          </a:solidFill>
                        </a:rPr>
                        <a:t>1.0</a:t>
                      </a:r>
                      <a:endParaRPr>
                        <a:solidFill>
                          <a:schemeClr val="accent5"/>
                        </a:solidFill>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a:t>0.997</a:t>
                      </a:r>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a:solidFill>
                            <a:schemeClr val="accent5"/>
                          </a:solidFill>
                        </a:rPr>
                        <a:t>0.999</a:t>
                      </a:r>
                      <a:endParaRPr>
                        <a:solidFill>
                          <a:schemeClr val="accent5"/>
                        </a:solidFill>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349925">
                <a:tc>
                  <a:txBody>
                    <a:bodyPr/>
                    <a:lstStyle/>
                    <a:p>
                      <a:pPr indent="0" lvl="0" marL="0" rtl="0" algn="ctr">
                        <a:spcBef>
                          <a:spcPts val="0"/>
                        </a:spcBef>
                        <a:spcAft>
                          <a:spcPts val="0"/>
                        </a:spcAft>
                        <a:buNone/>
                      </a:pPr>
                      <a:r>
                        <a:rPr b="1" lang="fr"/>
                        <a:t>Pondération par classe</a:t>
                      </a:r>
                      <a:endParaRPr b="1"/>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a:t>0.978</a:t>
                      </a:r>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a:solidFill>
                            <a:schemeClr val="accent4"/>
                          </a:solidFill>
                        </a:rPr>
                        <a:t>0.928</a:t>
                      </a:r>
                      <a:endParaRPr>
                        <a:solidFill>
                          <a:schemeClr val="accent4"/>
                        </a:solidFill>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a:solidFill>
                            <a:schemeClr val="accent4"/>
                          </a:solidFill>
                        </a:rPr>
                        <a:t>0.067</a:t>
                      </a:r>
                      <a:endParaRPr>
                        <a:solidFill>
                          <a:schemeClr val="accent4"/>
                        </a:solidFill>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a:t>0.979</a:t>
                      </a:r>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bl>
          </a:graphicData>
        </a:graphic>
      </p:graphicFrame>
      <p:graphicFrame>
        <p:nvGraphicFramePr>
          <p:cNvPr id="176" name="Google Shape;176;p22"/>
          <p:cNvGraphicFramePr/>
          <p:nvPr/>
        </p:nvGraphicFramePr>
        <p:xfrm>
          <a:off x="1059350" y="3823360"/>
          <a:ext cx="3000000" cy="3000000"/>
        </p:xfrm>
        <a:graphic>
          <a:graphicData uri="http://schemas.openxmlformats.org/drawingml/2006/table">
            <a:tbl>
              <a:tblPr>
                <a:noFill/>
                <a:tableStyleId>{FDF29512-6015-4A63-A638-FB0F5EE53516}</a:tableStyleId>
              </a:tblPr>
              <a:tblGrid>
                <a:gridCol w="1443725"/>
                <a:gridCol w="1443725"/>
                <a:gridCol w="1450525"/>
                <a:gridCol w="1450525"/>
                <a:gridCol w="1450525"/>
              </a:tblGrid>
              <a:tr h="405450">
                <a:tc>
                  <a:txBody>
                    <a:bodyPr/>
                    <a:lstStyle/>
                    <a:p>
                      <a:pPr indent="0" lvl="0" marL="0" rtl="0" algn="ctr">
                        <a:lnSpc>
                          <a:spcPct val="115000"/>
                        </a:lnSpc>
                        <a:spcBef>
                          <a:spcPts val="0"/>
                        </a:spcBef>
                        <a:spcAft>
                          <a:spcPts val="0"/>
                        </a:spcAft>
                        <a:buNone/>
                      </a:pPr>
                      <a:r>
                        <a:rPr b="1" lang="fr" sz="1300" u="sng">
                          <a:solidFill>
                            <a:srgbClr val="C00000"/>
                          </a:solidFill>
                        </a:rPr>
                        <a:t>Employee </a:t>
                      </a:r>
                      <a:endParaRPr b="1" sz="1300" u="sng">
                        <a:solidFill>
                          <a:srgbClr val="C00000"/>
                        </a:solidFill>
                      </a:endParaRPr>
                    </a:p>
                  </a:txBody>
                  <a:tcPr marT="91425" marB="91425" marR="91425" marL="91425">
                    <a:lnR cap="flat" cmpd="sng" w="9525">
                      <a:solidFill>
                        <a:srgbClr val="212121"/>
                      </a:solidFill>
                      <a:prstDash val="solid"/>
                      <a:round/>
                      <a:headEnd len="sm" w="sm" type="none"/>
                      <a:tailEnd len="sm" w="sm" type="none"/>
                    </a:lnR>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fr" sz="1300"/>
                        <a:t> Accuracy</a:t>
                      </a:r>
                      <a:endParaRPr b="1"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fr" sz="1300"/>
                        <a:t>Recall</a:t>
                      </a:r>
                      <a:endParaRPr b="1"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fr" sz="1300"/>
                        <a:t>Precision</a:t>
                      </a:r>
                      <a:endParaRPr b="1"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fr" sz="1300"/>
                        <a:t>AUC</a:t>
                      </a:r>
                      <a:endParaRPr b="1"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349925">
                <a:tc>
                  <a:txBody>
                    <a:bodyPr/>
                    <a:lstStyle/>
                    <a:p>
                      <a:pPr indent="0" lvl="0" marL="0" rtl="0" algn="ctr">
                        <a:spcBef>
                          <a:spcPts val="0"/>
                        </a:spcBef>
                        <a:spcAft>
                          <a:spcPts val="0"/>
                        </a:spcAft>
                        <a:buNone/>
                      </a:pPr>
                      <a:r>
                        <a:rPr b="1" lang="fr"/>
                        <a:t>ROS</a:t>
                      </a:r>
                      <a:endParaRPr b="1"/>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sz="1300"/>
                        <a:t>0.87</a:t>
                      </a:r>
                      <a:endParaRPr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sz="1300"/>
                        <a:t>0.93</a:t>
                      </a:r>
                      <a:endParaRPr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sz="1300"/>
                        <a:t>0.83</a:t>
                      </a:r>
                      <a:endParaRPr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sz="1300"/>
                        <a:t>0.93</a:t>
                      </a:r>
                      <a:endParaRPr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349925">
                <a:tc>
                  <a:txBody>
                    <a:bodyPr/>
                    <a:lstStyle/>
                    <a:p>
                      <a:pPr indent="0" lvl="0" marL="0" rtl="0" algn="ctr">
                        <a:spcBef>
                          <a:spcPts val="0"/>
                        </a:spcBef>
                        <a:spcAft>
                          <a:spcPts val="0"/>
                        </a:spcAft>
                        <a:buNone/>
                      </a:pPr>
                      <a:r>
                        <a:rPr b="1" lang="fr"/>
                        <a:t>Tomek Links</a:t>
                      </a:r>
                      <a:endParaRPr b="1"/>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sz="1300"/>
                        <a:t>0.83</a:t>
                      </a:r>
                      <a:endParaRPr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sz="1300"/>
                        <a:t>0.09</a:t>
                      </a:r>
                      <a:endParaRPr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sz="1300"/>
                        <a:t>0.61</a:t>
                      </a:r>
                      <a:endParaRPr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sz="1300"/>
                        <a:t>0.79</a:t>
                      </a:r>
                      <a:endParaRPr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bl>
          </a:graphicData>
        </a:graphic>
      </p:graphicFrame>
      <p:graphicFrame>
        <p:nvGraphicFramePr>
          <p:cNvPr id="177" name="Google Shape;177;p22"/>
          <p:cNvGraphicFramePr/>
          <p:nvPr/>
        </p:nvGraphicFramePr>
        <p:xfrm>
          <a:off x="1059350" y="2442148"/>
          <a:ext cx="3000000" cy="3000000"/>
        </p:xfrm>
        <a:graphic>
          <a:graphicData uri="http://schemas.openxmlformats.org/drawingml/2006/table">
            <a:tbl>
              <a:tblPr>
                <a:noFill/>
                <a:tableStyleId>{FDF29512-6015-4A63-A638-FB0F5EE53516}</a:tableStyleId>
              </a:tblPr>
              <a:tblGrid>
                <a:gridCol w="1443725"/>
                <a:gridCol w="1443725"/>
                <a:gridCol w="1450525"/>
                <a:gridCol w="1450525"/>
                <a:gridCol w="1450525"/>
              </a:tblGrid>
              <a:tr h="405450">
                <a:tc>
                  <a:txBody>
                    <a:bodyPr/>
                    <a:lstStyle/>
                    <a:p>
                      <a:pPr indent="0" lvl="0" marL="0" rtl="0" algn="ctr">
                        <a:lnSpc>
                          <a:spcPct val="115000"/>
                        </a:lnSpc>
                        <a:spcBef>
                          <a:spcPts val="0"/>
                        </a:spcBef>
                        <a:spcAft>
                          <a:spcPts val="0"/>
                        </a:spcAft>
                        <a:buNone/>
                      </a:pPr>
                      <a:r>
                        <a:rPr b="1" lang="fr" sz="1300" u="sng">
                          <a:solidFill>
                            <a:srgbClr val="C00000"/>
                          </a:solidFill>
                        </a:rPr>
                        <a:t>Bank Marketing</a:t>
                      </a:r>
                      <a:endParaRPr b="1" sz="1300" u="sng">
                        <a:solidFill>
                          <a:srgbClr val="C00000"/>
                        </a:solidFill>
                      </a:endParaRPr>
                    </a:p>
                  </a:txBody>
                  <a:tcPr marT="91425" marB="91425" marR="91425" marL="91425">
                    <a:lnR cap="flat" cmpd="sng" w="9525">
                      <a:solidFill>
                        <a:srgbClr val="212121"/>
                      </a:solidFill>
                      <a:prstDash val="solid"/>
                      <a:round/>
                      <a:headEnd len="sm" w="sm" type="none"/>
                      <a:tailEnd len="sm" w="sm" type="none"/>
                    </a:lnR>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fr" sz="1300"/>
                        <a:t> Accuracy</a:t>
                      </a:r>
                      <a:endParaRPr b="1"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fr" sz="1300"/>
                        <a:t>Recall</a:t>
                      </a:r>
                      <a:endParaRPr b="1"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fr" sz="1300"/>
                        <a:t>Precision</a:t>
                      </a:r>
                      <a:endParaRPr b="1"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fr" sz="1300"/>
                        <a:t>AUC</a:t>
                      </a:r>
                      <a:endParaRPr b="1" sz="1300"/>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349925">
                <a:tc>
                  <a:txBody>
                    <a:bodyPr/>
                    <a:lstStyle/>
                    <a:p>
                      <a:pPr indent="0" lvl="0" marL="0" rtl="0" algn="ctr">
                        <a:spcBef>
                          <a:spcPts val="0"/>
                        </a:spcBef>
                        <a:spcAft>
                          <a:spcPts val="0"/>
                        </a:spcAft>
                        <a:buNone/>
                      </a:pPr>
                      <a:r>
                        <a:rPr b="1" lang="fr"/>
                        <a:t>ADASYN</a:t>
                      </a:r>
                      <a:endParaRPr b="1"/>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a:solidFill>
                            <a:schemeClr val="accent4"/>
                          </a:solidFill>
                        </a:rPr>
                        <a:t>0.86</a:t>
                      </a:r>
                      <a:endParaRPr>
                        <a:solidFill>
                          <a:schemeClr val="accent4"/>
                        </a:solidFill>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a:t>0.93</a:t>
                      </a:r>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a:solidFill>
                            <a:schemeClr val="accent5"/>
                          </a:solidFill>
                        </a:rPr>
                        <a:t>0.815</a:t>
                      </a:r>
                      <a:endParaRPr>
                        <a:solidFill>
                          <a:schemeClr val="accent5"/>
                        </a:solidFill>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a:t>0.924</a:t>
                      </a:r>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349925">
                <a:tc>
                  <a:txBody>
                    <a:bodyPr/>
                    <a:lstStyle/>
                    <a:p>
                      <a:pPr indent="0" lvl="0" marL="0" rtl="0" algn="ctr">
                        <a:spcBef>
                          <a:spcPts val="0"/>
                        </a:spcBef>
                        <a:spcAft>
                          <a:spcPts val="0"/>
                        </a:spcAft>
                        <a:buNone/>
                      </a:pPr>
                      <a:r>
                        <a:rPr b="1" lang="fr"/>
                        <a:t>Simple</a:t>
                      </a:r>
                      <a:endParaRPr b="1"/>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a:t>0.907</a:t>
                      </a:r>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a:solidFill>
                            <a:schemeClr val="accent4"/>
                          </a:solidFill>
                        </a:rPr>
                        <a:t>0.462</a:t>
                      </a:r>
                      <a:endParaRPr>
                        <a:solidFill>
                          <a:schemeClr val="accent4"/>
                        </a:solidFill>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a:solidFill>
                            <a:schemeClr val="accent4"/>
                          </a:solidFill>
                        </a:rPr>
                        <a:t>0.622</a:t>
                      </a:r>
                      <a:endParaRPr>
                        <a:solidFill>
                          <a:schemeClr val="accent4"/>
                        </a:solidFill>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spcBef>
                          <a:spcPts val="0"/>
                        </a:spcBef>
                        <a:spcAft>
                          <a:spcPts val="0"/>
                        </a:spcAft>
                        <a:buNone/>
                      </a:pPr>
                      <a:r>
                        <a:rPr lang="fr"/>
                        <a:t>0.932</a:t>
                      </a:r>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bl>
          </a:graphicData>
        </a:graphic>
      </p:graphicFrame>
      <p:sp>
        <p:nvSpPr>
          <p:cNvPr id="178" name="Google Shape;178;p22"/>
          <p:cNvSpPr/>
          <p:nvPr/>
        </p:nvSpPr>
        <p:spPr>
          <a:xfrm>
            <a:off x="256400" y="108875"/>
            <a:ext cx="8572500" cy="7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600">
                <a:solidFill>
                  <a:srgbClr val="FFFFFF"/>
                </a:solidFill>
              </a:rPr>
              <a:t>Résultat et discussion</a:t>
            </a:r>
            <a:r>
              <a:rPr b="1" lang="fr" sz="2600">
                <a:solidFill>
                  <a:srgbClr val="FFFFFF"/>
                </a:solidFill>
              </a:rPr>
              <a:t>                       </a:t>
            </a:r>
            <a:endParaRPr b="1" sz="26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idx="4294967295" type="body"/>
          </p:nvPr>
        </p:nvSpPr>
        <p:spPr>
          <a:xfrm>
            <a:off x="1434875" y="3853050"/>
            <a:ext cx="7687200" cy="415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fr" sz="1500">
                <a:solidFill>
                  <a:srgbClr val="000000"/>
                </a:solidFill>
              </a:rPr>
              <a:t>L’approche hybride permet d’avoir un bon compromis entre </a:t>
            </a:r>
            <a:r>
              <a:rPr i="1" lang="fr" sz="1500">
                <a:solidFill>
                  <a:srgbClr val="000000"/>
                </a:solidFill>
              </a:rPr>
              <a:t>Précision</a:t>
            </a:r>
            <a:r>
              <a:rPr i="1" lang="fr" sz="1500">
                <a:solidFill>
                  <a:srgbClr val="000000"/>
                </a:solidFill>
              </a:rPr>
              <a:t> et Recall</a:t>
            </a:r>
            <a:endParaRPr sz="1500">
              <a:solidFill>
                <a:srgbClr val="000000"/>
              </a:solidFill>
            </a:endParaRPr>
          </a:p>
        </p:txBody>
      </p:sp>
      <p:sp>
        <p:nvSpPr>
          <p:cNvPr id="184" name="Google Shape;184;p23"/>
          <p:cNvSpPr/>
          <p:nvPr/>
        </p:nvSpPr>
        <p:spPr>
          <a:xfrm>
            <a:off x="949075" y="1160650"/>
            <a:ext cx="452100" cy="8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p:nvPr/>
        </p:nvSpPr>
        <p:spPr>
          <a:xfrm>
            <a:off x="949075" y="1695600"/>
            <a:ext cx="452100" cy="8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949075" y="3106813"/>
            <a:ext cx="452100" cy="8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949075" y="2682525"/>
            <a:ext cx="452100" cy="8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256400" y="108875"/>
            <a:ext cx="8572500" cy="7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600">
                <a:solidFill>
                  <a:srgbClr val="FFFFFF"/>
                </a:solidFill>
              </a:rPr>
              <a:t>Conclusion</a:t>
            </a:r>
            <a:endParaRPr b="1" sz="2600">
              <a:solidFill>
                <a:srgbClr val="FFFFFF"/>
              </a:solidFill>
            </a:endParaRPr>
          </a:p>
        </p:txBody>
      </p:sp>
      <p:sp>
        <p:nvSpPr>
          <p:cNvPr id="189" name="Google Shape;189;p23"/>
          <p:cNvSpPr txBox="1"/>
          <p:nvPr/>
        </p:nvSpPr>
        <p:spPr>
          <a:xfrm>
            <a:off x="1434875" y="1000750"/>
            <a:ext cx="532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Roboto"/>
                <a:ea typeface="Roboto"/>
                <a:cs typeface="Roboto"/>
                <a:sym typeface="Roboto"/>
              </a:rPr>
              <a:t>Le choix du modèle doit se faire en fonction des données.</a:t>
            </a:r>
            <a:endParaRPr>
              <a:latin typeface="Roboto"/>
              <a:ea typeface="Roboto"/>
              <a:cs typeface="Roboto"/>
              <a:sym typeface="Roboto"/>
            </a:endParaRPr>
          </a:p>
        </p:txBody>
      </p:sp>
      <p:sp>
        <p:nvSpPr>
          <p:cNvPr id="190" name="Google Shape;190;p23"/>
          <p:cNvSpPr txBox="1"/>
          <p:nvPr/>
        </p:nvSpPr>
        <p:spPr>
          <a:xfrm>
            <a:off x="1434875" y="1428000"/>
            <a:ext cx="423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Roboto"/>
                <a:ea typeface="Roboto"/>
                <a:cs typeface="Roboto"/>
                <a:sym typeface="Roboto"/>
              </a:rPr>
              <a:t>Prendre en compte le déséquilibre des données pour obtenir un modèle plus robuste</a:t>
            </a:r>
            <a:endParaRPr>
              <a:latin typeface="Roboto"/>
              <a:ea typeface="Roboto"/>
              <a:cs typeface="Roboto"/>
              <a:sym typeface="Roboto"/>
            </a:endParaRPr>
          </a:p>
        </p:txBody>
      </p:sp>
      <p:sp>
        <p:nvSpPr>
          <p:cNvPr id="191" name="Google Shape;191;p23"/>
          <p:cNvSpPr txBox="1"/>
          <p:nvPr/>
        </p:nvSpPr>
        <p:spPr>
          <a:xfrm>
            <a:off x="1434875" y="2507175"/>
            <a:ext cx="6232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500"/>
              </a:spcAft>
              <a:buNone/>
            </a:pPr>
            <a:r>
              <a:rPr lang="fr" sz="1500">
                <a:solidFill>
                  <a:srgbClr val="212121"/>
                </a:solidFill>
                <a:highlight>
                  <a:schemeClr val="lt1"/>
                </a:highlight>
                <a:latin typeface="Roboto"/>
                <a:ea typeface="Roboto"/>
                <a:cs typeface="Roboto"/>
                <a:sym typeface="Roboto"/>
              </a:rPr>
              <a:t>La pondération des classes ne montrent pas de bons résultats</a:t>
            </a:r>
            <a:endParaRPr sz="1300">
              <a:latin typeface="Roboto"/>
              <a:ea typeface="Roboto"/>
              <a:cs typeface="Roboto"/>
              <a:sym typeface="Roboto"/>
            </a:endParaRPr>
          </a:p>
        </p:txBody>
      </p:sp>
      <p:sp>
        <p:nvSpPr>
          <p:cNvPr id="192" name="Google Shape;192;p23"/>
          <p:cNvSpPr txBox="1"/>
          <p:nvPr/>
        </p:nvSpPr>
        <p:spPr>
          <a:xfrm>
            <a:off x="1434875" y="2939250"/>
            <a:ext cx="5908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500"/>
              </a:spcAft>
              <a:buNone/>
            </a:pPr>
            <a:r>
              <a:rPr lang="fr" sz="1500">
                <a:solidFill>
                  <a:srgbClr val="212121"/>
                </a:solidFill>
                <a:highlight>
                  <a:schemeClr val="lt1"/>
                </a:highlight>
                <a:latin typeface="Roboto"/>
                <a:ea typeface="Roboto"/>
                <a:cs typeface="Roboto"/>
                <a:sym typeface="Roboto"/>
              </a:rPr>
              <a:t>L'Oversampling est plus adapté aux gros datasets déséquilibrées</a:t>
            </a:r>
            <a:endParaRPr sz="1300">
              <a:latin typeface="Roboto"/>
              <a:ea typeface="Roboto"/>
              <a:cs typeface="Roboto"/>
              <a:sym typeface="Roboto"/>
            </a:endParaRPr>
          </a:p>
        </p:txBody>
      </p:sp>
      <p:sp>
        <p:nvSpPr>
          <p:cNvPr id="193" name="Google Shape;193;p23"/>
          <p:cNvSpPr txBox="1"/>
          <p:nvPr/>
        </p:nvSpPr>
        <p:spPr>
          <a:xfrm>
            <a:off x="1434875" y="3371325"/>
            <a:ext cx="55557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500">
                <a:latin typeface="Roboto"/>
                <a:ea typeface="Roboto"/>
                <a:cs typeface="Roboto"/>
                <a:sym typeface="Roboto"/>
              </a:rPr>
              <a:t>L’ Undersampling souffre du surapprentissage </a:t>
            </a:r>
            <a:endParaRPr sz="1300"/>
          </a:p>
        </p:txBody>
      </p:sp>
      <p:sp>
        <p:nvSpPr>
          <p:cNvPr id="194" name="Google Shape;194;p23"/>
          <p:cNvSpPr/>
          <p:nvPr/>
        </p:nvSpPr>
        <p:spPr>
          <a:xfrm>
            <a:off x="949075" y="3538863"/>
            <a:ext cx="452100" cy="8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949075" y="4020588"/>
            <a:ext cx="452100" cy="8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4"/>
          <p:cNvPicPr preferRelativeResize="0"/>
          <p:nvPr/>
        </p:nvPicPr>
        <p:blipFill>
          <a:blip r:embed="rId3">
            <a:alphaModFix/>
          </a:blip>
          <a:stretch>
            <a:fillRect/>
          </a:stretch>
        </p:blipFill>
        <p:spPr>
          <a:xfrm>
            <a:off x="2135200" y="819875"/>
            <a:ext cx="4581525" cy="285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Plan</a:t>
            </a:r>
            <a:endParaRPr/>
          </a:p>
        </p:txBody>
      </p:sp>
      <p:sp>
        <p:nvSpPr>
          <p:cNvPr id="73" name="Google Shape;73;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349250" lvl="0" marL="457200" rtl="0" algn="l">
              <a:spcBef>
                <a:spcPts val="1200"/>
              </a:spcBef>
              <a:spcAft>
                <a:spcPts val="0"/>
              </a:spcAft>
              <a:buClr>
                <a:srgbClr val="000000"/>
              </a:buClr>
              <a:buSzPts val="1900"/>
              <a:buAutoNum type="arabicPeriod"/>
            </a:pPr>
            <a:r>
              <a:rPr lang="fr" sz="1900">
                <a:solidFill>
                  <a:srgbClr val="000000"/>
                </a:solidFill>
              </a:rPr>
              <a:t>Introduction et problématique</a:t>
            </a:r>
            <a:endParaRPr sz="1900">
              <a:solidFill>
                <a:srgbClr val="000000"/>
              </a:solidFill>
            </a:endParaRPr>
          </a:p>
          <a:p>
            <a:pPr indent="-349250" lvl="0" marL="457200" rtl="0" algn="l">
              <a:spcBef>
                <a:spcPts val="0"/>
              </a:spcBef>
              <a:spcAft>
                <a:spcPts val="0"/>
              </a:spcAft>
              <a:buClr>
                <a:srgbClr val="000000"/>
              </a:buClr>
              <a:buSzPts val="1900"/>
              <a:buAutoNum type="arabicPeriod"/>
            </a:pPr>
            <a:r>
              <a:rPr lang="fr" sz="1900">
                <a:solidFill>
                  <a:srgbClr val="000000"/>
                </a:solidFill>
              </a:rPr>
              <a:t>Solution et démarche</a:t>
            </a:r>
            <a:endParaRPr sz="1900">
              <a:solidFill>
                <a:srgbClr val="000000"/>
              </a:solidFill>
            </a:endParaRPr>
          </a:p>
          <a:p>
            <a:pPr indent="-349250" lvl="0" marL="457200" rtl="0" algn="l">
              <a:spcBef>
                <a:spcPts val="0"/>
              </a:spcBef>
              <a:spcAft>
                <a:spcPts val="0"/>
              </a:spcAft>
              <a:buClr>
                <a:srgbClr val="000000"/>
              </a:buClr>
              <a:buSzPts val="1900"/>
              <a:buAutoNum type="arabicPeriod"/>
            </a:pPr>
            <a:r>
              <a:rPr lang="fr" sz="1900">
                <a:solidFill>
                  <a:srgbClr val="000000"/>
                </a:solidFill>
              </a:rPr>
              <a:t>Résultats et discussion</a:t>
            </a:r>
            <a:endParaRPr sz="1900">
              <a:solidFill>
                <a:srgbClr val="000000"/>
              </a:solidFill>
            </a:endParaRPr>
          </a:p>
          <a:p>
            <a:pPr indent="-349250" lvl="0" marL="457200" rtl="0" algn="l">
              <a:spcBef>
                <a:spcPts val="0"/>
              </a:spcBef>
              <a:spcAft>
                <a:spcPts val="0"/>
              </a:spcAft>
              <a:buClr>
                <a:srgbClr val="000000"/>
              </a:buClr>
              <a:buSzPts val="1900"/>
              <a:buAutoNum type="arabicPeriod"/>
            </a:pPr>
            <a:r>
              <a:rPr lang="fr" sz="1900">
                <a:solidFill>
                  <a:srgbClr val="000000"/>
                </a:solidFill>
              </a:rPr>
              <a:t>Conclusion </a:t>
            </a:r>
            <a:endParaRPr sz="19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4294967295" type="body"/>
          </p:nvPr>
        </p:nvSpPr>
        <p:spPr>
          <a:xfrm>
            <a:off x="4345975" y="1434375"/>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000000"/>
                </a:solidFill>
                <a:highlight>
                  <a:srgbClr val="FFFFFF"/>
                </a:highlight>
                <a:latin typeface="Arial"/>
                <a:ea typeface="Arial"/>
                <a:cs typeface="Arial"/>
                <a:sym typeface="Arial"/>
              </a:rPr>
              <a:t>          Difficulté de l’apprentissage</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fr">
                <a:solidFill>
                  <a:srgbClr val="000000"/>
                </a:solidFill>
                <a:highlight>
                  <a:srgbClr val="FFFFFF"/>
                </a:highlight>
                <a:latin typeface="Arial"/>
                <a:ea typeface="Arial"/>
                <a:cs typeface="Arial"/>
                <a:sym typeface="Arial"/>
              </a:rPr>
              <a:t>          Accuracy trompeuse</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b="1" lang="fr" sz="1400">
                <a:solidFill>
                  <a:srgbClr val="990000"/>
                </a:solidFill>
                <a:highlight>
                  <a:srgbClr val="FFFFFF"/>
                </a:highlight>
                <a:latin typeface="Arial"/>
                <a:ea typeface="Arial"/>
                <a:cs typeface="Arial"/>
                <a:sym typeface="Arial"/>
              </a:rPr>
              <a:t>      </a:t>
            </a:r>
            <a:r>
              <a:rPr b="1" lang="fr" sz="1400">
                <a:solidFill>
                  <a:srgbClr val="990000"/>
                </a:solidFill>
                <a:highlight>
                  <a:srgbClr val="FFFFFF"/>
                </a:highlight>
                <a:latin typeface="Arial"/>
                <a:ea typeface="Arial"/>
                <a:cs typeface="Arial"/>
                <a:sym typeface="Arial"/>
              </a:rPr>
              <a:t>MÉTRIQUES QUE NOUS UTILISERONS</a:t>
            </a:r>
            <a:endParaRPr b="1" sz="1400">
              <a:solidFill>
                <a:srgbClr val="990000"/>
              </a:solidFill>
              <a:highlight>
                <a:srgbClr val="FFFFFF"/>
              </a:highlight>
              <a:latin typeface="Arial"/>
              <a:ea typeface="Arial"/>
              <a:cs typeface="Arial"/>
              <a:sym typeface="Arial"/>
            </a:endParaRPr>
          </a:p>
        </p:txBody>
      </p:sp>
      <p:sp>
        <p:nvSpPr>
          <p:cNvPr id="79" name="Google Shape;79;p15"/>
          <p:cNvSpPr/>
          <p:nvPr/>
        </p:nvSpPr>
        <p:spPr>
          <a:xfrm>
            <a:off x="182650" y="4510575"/>
            <a:ext cx="1293000" cy="308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b="1" lang="fr" sz="1100" u="sng">
                <a:solidFill>
                  <a:srgbClr val="980000"/>
                </a:solidFill>
                <a:latin typeface="Roboto"/>
                <a:ea typeface="Roboto"/>
                <a:cs typeface="Roboto"/>
                <a:sym typeface="Roboto"/>
              </a:rPr>
              <a:t>Credit Fraud</a:t>
            </a:r>
            <a:endParaRPr b="1" sz="1100" u="sng">
              <a:solidFill>
                <a:srgbClr val="980000"/>
              </a:solidFill>
              <a:latin typeface="Roboto"/>
              <a:ea typeface="Roboto"/>
              <a:cs typeface="Roboto"/>
              <a:sym typeface="Roboto"/>
            </a:endParaRPr>
          </a:p>
          <a:p>
            <a:pPr indent="0" lvl="0" marL="0" rtl="0" algn="l">
              <a:spcBef>
                <a:spcPts val="1200"/>
              </a:spcBef>
              <a:spcAft>
                <a:spcPts val="0"/>
              </a:spcAft>
              <a:buNone/>
            </a:pPr>
            <a:r>
              <a:t/>
            </a:r>
            <a:endParaRPr/>
          </a:p>
        </p:txBody>
      </p:sp>
      <p:sp>
        <p:nvSpPr>
          <p:cNvPr id="80" name="Google Shape;80;p15"/>
          <p:cNvSpPr/>
          <p:nvPr/>
        </p:nvSpPr>
        <p:spPr>
          <a:xfrm>
            <a:off x="1481325" y="4510600"/>
            <a:ext cx="1293000" cy="308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b="1" lang="fr" sz="1100" u="sng">
                <a:solidFill>
                  <a:srgbClr val="980000"/>
                </a:solidFill>
                <a:latin typeface="Roboto"/>
                <a:ea typeface="Roboto"/>
                <a:cs typeface="Roboto"/>
                <a:sym typeface="Roboto"/>
              </a:rPr>
              <a:t>Bank Marketing</a:t>
            </a:r>
            <a:endParaRPr b="1" sz="1100" u="sng">
              <a:solidFill>
                <a:srgbClr val="980000"/>
              </a:solidFill>
              <a:latin typeface="Roboto"/>
              <a:ea typeface="Roboto"/>
              <a:cs typeface="Roboto"/>
              <a:sym typeface="Roboto"/>
            </a:endParaRPr>
          </a:p>
          <a:p>
            <a:pPr indent="0" lvl="0" marL="0" rtl="0" algn="l">
              <a:spcBef>
                <a:spcPts val="1200"/>
              </a:spcBef>
              <a:spcAft>
                <a:spcPts val="0"/>
              </a:spcAft>
              <a:buNone/>
            </a:pPr>
            <a:r>
              <a:t/>
            </a:r>
            <a:endParaRPr/>
          </a:p>
        </p:txBody>
      </p:sp>
      <p:sp>
        <p:nvSpPr>
          <p:cNvPr id="81" name="Google Shape;81;p15"/>
          <p:cNvSpPr/>
          <p:nvPr/>
        </p:nvSpPr>
        <p:spPr>
          <a:xfrm>
            <a:off x="3007700" y="4510575"/>
            <a:ext cx="911700" cy="308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b="1" lang="fr" sz="1100" u="sng">
                <a:solidFill>
                  <a:srgbClr val="980000"/>
                </a:solidFill>
                <a:latin typeface="Roboto"/>
                <a:ea typeface="Roboto"/>
                <a:cs typeface="Roboto"/>
                <a:sym typeface="Roboto"/>
              </a:rPr>
              <a:t>Employee Attrition</a:t>
            </a:r>
            <a:endParaRPr b="1" sz="1100" u="sng">
              <a:solidFill>
                <a:srgbClr val="980000"/>
              </a:solidFill>
              <a:latin typeface="Roboto"/>
              <a:ea typeface="Roboto"/>
              <a:cs typeface="Roboto"/>
              <a:sym typeface="Roboto"/>
            </a:endParaRPr>
          </a:p>
          <a:p>
            <a:pPr indent="0" lvl="0" marL="0" rtl="0" algn="l">
              <a:spcBef>
                <a:spcPts val="1200"/>
              </a:spcBef>
              <a:spcAft>
                <a:spcPts val="0"/>
              </a:spcAft>
              <a:buNone/>
            </a:pPr>
            <a:r>
              <a:t/>
            </a:r>
            <a:endParaRPr/>
          </a:p>
        </p:txBody>
      </p:sp>
      <p:sp>
        <p:nvSpPr>
          <p:cNvPr id="82" name="Google Shape;82;p15"/>
          <p:cNvSpPr/>
          <p:nvPr/>
        </p:nvSpPr>
        <p:spPr>
          <a:xfrm>
            <a:off x="4345950" y="1590725"/>
            <a:ext cx="452100" cy="8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4345975" y="1982575"/>
            <a:ext cx="452100" cy="8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4798050" y="2918375"/>
            <a:ext cx="1293000" cy="368400"/>
          </a:xfrm>
          <a:prstGeom prst="ellipse">
            <a:avLst/>
          </a:prstGeom>
          <a:noFill/>
          <a:ln cap="flat" cmpd="sng" w="2857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t>Precision</a:t>
            </a:r>
            <a:endParaRPr b="1" sz="1200"/>
          </a:p>
        </p:txBody>
      </p:sp>
      <p:sp>
        <p:nvSpPr>
          <p:cNvPr id="85" name="Google Shape;85;p15"/>
          <p:cNvSpPr/>
          <p:nvPr/>
        </p:nvSpPr>
        <p:spPr>
          <a:xfrm>
            <a:off x="5865000" y="3493650"/>
            <a:ext cx="1293000" cy="368400"/>
          </a:xfrm>
          <a:prstGeom prst="ellipse">
            <a:avLst/>
          </a:prstGeom>
          <a:noFill/>
          <a:ln cap="flat" cmpd="sng" w="2857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t>Recall</a:t>
            </a:r>
            <a:endParaRPr b="1" sz="1200"/>
          </a:p>
        </p:txBody>
      </p:sp>
      <p:sp>
        <p:nvSpPr>
          <p:cNvPr id="86" name="Google Shape;86;p15"/>
          <p:cNvSpPr/>
          <p:nvPr/>
        </p:nvSpPr>
        <p:spPr>
          <a:xfrm>
            <a:off x="6744200" y="2918375"/>
            <a:ext cx="1293000" cy="368400"/>
          </a:xfrm>
          <a:prstGeom prst="ellipse">
            <a:avLst/>
          </a:prstGeom>
          <a:noFill/>
          <a:ln cap="flat" cmpd="sng" w="2857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t>AUC</a:t>
            </a:r>
            <a:endParaRPr b="1" sz="1200"/>
          </a:p>
        </p:txBody>
      </p:sp>
      <p:sp>
        <p:nvSpPr>
          <p:cNvPr id="87" name="Google Shape;87;p15"/>
          <p:cNvSpPr/>
          <p:nvPr/>
        </p:nvSpPr>
        <p:spPr>
          <a:xfrm>
            <a:off x="6877575" y="4068925"/>
            <a:ext cx="1293000" cy="368400"/>
          </a:xfrm>
          <a:prstGeom prst="ellipse">
            <a:avLst/>
          </a:prstGeom>
          <a:noFill/>
          <a:ln cap="flat" cmpd="sng" w="2857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t>ROC</a:t>
            </a:r>
            <a:endParaRPr b="1" sz="1200"/>
          </a:p>
        </p:txBody>
      </p:sp>
      <p:sp>
        <p:nvSpPr>
          <p:cNvPr id="88" name="Google Shape;88;p15"/>
          <p:cNvSpPr/>
          <p:nvPr/>
        </p:nvSpPr>
        <p:spPr>
          <a:xfrm>
            <a:off x="4621075" y="4068925"/>
            <a:ext cx="1293000" cy="368400"/>
          </a:xfrm>
          <a:prstGeom prst="ellipse">
            <a:avLst/>
          </a:prstGeom>
          <a:noFill/>
          <a:ln cap="flat" cmpd="sng" w="2857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t>Accuracy</a:t>
            </a:r>
            <a:endParaRPr b="1" sz="1200"/>
          </a:p>
        </p:txBody>
      </p:sp>
      <p:sp>
        <p:nvSpPr>
          <p:cNvPr id="89" name="Google Shape;89;p15"/>
          <p:cNvSpPr txBox="1"/>
          <p:nvPr/>
        </p:nvSpPr>
        <p:spPr>
          <a:xfrm>
            <a:off x="863600" y="4036788"/>
            <a:ext cx="21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Roboto"/>
                <a:ea typeface="Roboto"/>
                <a:cs typeface="Roboto"/>
                <a:sym typeface="Roboto"/>
              </a:rPr>
              <a:t>Données déséquilibrées</a:t>
            </a:r>
            <a:endParaRPr b="1">
              <a:latin typeface="Roboto"/>
              <a:ea typeface="Roboto"/>
              <a:cs typeface="Roboto"/>
              <a:sym typeface="Roboto"/>
            </a:endParaRPr>
          </a:p>
        </p:txBody>
      </p:sp>
      <p:sp>
        <p:nvSpPr>
          <p:cNvPr id="90" name="Google Shape;90;p15"/>
          <p:cNvSpPr/>
          <p:nvPr/>
        </p:nvSpPr>
        <p:spPr>
          <a:xfrm>
            <a:off x="311725" y="272400"/>
            <a:ext cx="8469300" cy="7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600">
                <a:solidFill>
                  <a:srgbClr val="FFFFFF"/>
                </a:solidFill>
              </a:rPr>
              <a:t>Introduction et problématique                        </a:t>
            </a:r>
            <a:endParaRPr b="1" sz="2600">
              <a:solidFill>
                <a:srgbClr val="FFFFFF"/>
              </a:solidFill>
            </a:endParaRPr>
          </a:p>
        </p:txBody>
      </p:sp>
      <p:pic>
        <p:nvPicPr>
          <p:cNvPr id="91" name="Google Shape;91;p15"/>
          <p:cNvPicPr preferRelativeResize="0"/>
          <p:nvPr/>
        </p:nvPicPr>
        <p:blipFill>
          <a:blip r:embed="rId3">
            <a:alphaModFix/>
          </a:blip>
          <a:stretch>
            <a:fillRect/>
          </a:stretch>
        </p:blipFill>
        <p:spPr>
          <a:xfrm>
            <a:off x="7355275" y="0"/>
            <a:ext cx="1062750" cy="986100"/>
          </a:xfrm>
          <a:prstGeom prst="rect">
            <a:avLst/>
          </a:prstGeom>
          <a:noFill/>
          <a:ln>
            <a:noFill/>
          </a:ln>
        </p:spPr>
      </p:pic>
      <p:sp>
        <p:nvSpPr>
          <p:cNvPr id="92" name="Google Shape;92;p15"/>
          <p:cNvSpPr txBox="1"/>
          <p:nvPr/>
        </p:nvSpPr>
        <p:spPr>
          <a:xfrm>
            <a:off x="3831450" y="4374550"/>
            <a:ext cx="24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93" name="Google Shape;93;p15"/>
          <p:cNvPicPr preferRelativeResize="0"/>
          <p:nvPr/>
        </p:nvPicPr>
        <p:blipFill>
          <a:blip r:embed="rId4">
            <a:alphaModFix/>
          </a:blip>
          <a:stretch>
            <a:fillRect/>
          </a:stretch>
        </p:blipFill>
        <p:spPr>
          <a:xfrm>
            <a:off x="127875" y="1138500"/>
            <a:ext cx="3999901" cy="28247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idx="4294967295" type="body"/>
          </p:nvPr>
        </p:nvSpPr>
        <p:spPr>
          <a:xfrm>
            <a:off x="445875" y="962550"/>
            <a:ext cx="3999900" cy="522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fr" sz="6473" u="sng">
                <a:solidFill>
                  <a:srgbClr val="000000"/>
                </a:solidFill>
              </a:rPr>
              <a:t>Par exemple :   </a:t>
            </a:r>
            <a:endParaRPr b="1" sz="6473" u="sng">
              <a:solidFill>
                <a:srgbClr val="000000"/>
              </a:solidFill>
            </a:endParaRPr>
          </a:p>
          <a:p>
            <a:pPr indent="0" lvl="0" marL="0" rtl="0" algn="l">
              <a:spcBef>
                <a:spcPts val="1200"/>
              </a:spcBef>
              <a:spcAft>
                <a:spcPts val="1200"/>
              </a:spcAft>
              <a:buNone/>
            </a:pPr>
            <a:r>
              <a:t/>
            </a:r>
            <a:endParaRPr/>
          </a:p>
        </p:txBody>
      </p:sp>
      <p:pic>
        <p:nvPicPr>
          <p:cNvPr id="99" name="Google Shape;99;p16"/>
          <p:cNvPicPr preferRelativeResize="0"/>
          <p:nvPr/>
        </p:nvPicPr>
        <p:blipFill>
          <a:blip r:embed="rId3">
            <a:alphaModFix/>
          </a:blip>
          <a:stretch>
            <a:fillRect/>
          </a:stretch>
        </p:blipFill>
        <p:spPr>
          <a:xfrm>
            <a:off x="2572125" y="1201225"/>
            <a:ext cx="3181350" cy="3171825"/>
          </a:xfrm>
          <a:prstGeom prst="rect">
            <a:avLst/>
          </a:prstGeom>
          <a:noFill/>
          <a:ln>
            <a:noFill/>
          </a:ln>
        </p:spPr>
      </p:pic>
      <p:sp>
        <p:nvSpPr>
          <p:cNvPr id="100" name="Google Shape;100;p16"/>
          <p:cNvSpPr txBox="1"/>
          <p:nvPr/>
        </p:nvSpPr>
        <p:spPr>
          <a:xfrm>
            <a:off x="6372550" y="1637975"/>
            <a:ext cx="18147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Roboto"/>
                <a:ea typeface="Roboto"/>
                <a:cs typeface="Roboto"/>
                <a:sym typeface="Roboto"/>
              </a:rPr>
              <a:t>accuracy trompeuse</a:t>
            </a:r>
            <a:endParaRPr>
              <a:latin typeface="Roboto"/>
              <a:ea typeface="Roboto"/>
              <a:cs typeface="Roboto"/>
              <a:sym typeface="Roboto"/>
            </a:endParaRPr>
          </a:p>
        </p:txBody>
      </p:sp>
      <p:sp>
        <p:nvSpPr>
          <p:cNvPr id="101" name="Google Shape;101;p16"/>
          <p:cNvSpPr/>
          <p:nvPr/>
        </p:nvSpPr>
        <p:spPr>
          <a:xfrm>
            <a:off x="352525" y="176250"/>
            <a:ext cx="8428200" cy="7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600">
                <a:solidFill>
                  <a:srgbClr val="FFFFFF"/>
                </a:solidFill>
              </a:rPr>
              <a:t>Introduction et problématique                        </a:t>
            </a:r>
            <a:endParaRPr b="1" sz="2600">
              <a:solidFill>
                <a:srgbClr val="FFFFFF"/>
              </a:solidFill>
            </a:endParaRPr>
          </a:p>
        </p:txBody>
      </p:sp>
      <p:sp>
        <p:nvSpPr>
          <p:cNvPr id="102" name="Google Shape;102;p16"/>
          <p:cNvSpPr txBox="1"/>
          <p:nvPr/>
        </p:nvSpPr>
        <p:spPr>
          <a:xfrm>
            <a:off x="445875" y="2371500"/>
            <a:ext cx="1908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50">
                <a:solidFill>
                  <a:srgbClr val="212121"/>
                </a:solidFill>
                <a:highlight>
                  <a:srgbClr val="FFFFFF"/>
                </a:highlight>
                <a:latin typeface="Courier New"/>
                <a:ea typeface="Courier New"/>
                <a:cs typeface="Courier New"/>
                <a:sym typeface="Courier New"/>
              </a:rPr>
              <a:t>accuracy :  0.9994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050">
                <a:solidFill>
                  <a:srgbClr val="212121"/>
                </a:solidFill>
                <a:highlight>
                  <a:srgbClr val="FFFFFF"/>
                </a:highlight>
                <a:latin typeface="Courier New"/>
                <a:ea typeface="Courier New"/>
                <a:cs typeface="Courier New"/>
                <a:sym typeface="Courier New"/>
              </a:rPr>
              <a:t>precision :  0.84615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050">
                <a:solidFill>
                  <a:srgbClr val="212121"/>
                </a:solidFill>
                <a:highlight>
                  <a:srgbClr val="FFFFFF"/>
                </a:highlight>
                <a:latin typeface="Courier New"/>
                <a:ea typeface="Courier New"/>
                <a:cs typeface="Courier New"/>
                <a:sym typeface="Courier New"/>
              </a:rPr>
              <a:t>recall :  0.78571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050">
                <a:solidFill>
                  <a:srgbClr val="212121"/>
                </a:solidFill>
                <a:highlight>
                  <a:srgbClr val="FFFFFF"/>
                </a:highlight>
                <a:latin typeface="Courier New"/>
                <a:ea typeface="Courier New"/>
                <a:cs typeface="Courier New"/>
                <a:sym typeface="Courier New"/>
              </a:rPr>
              <a:t>auc :  0.94349</a:t>
            </a:r>
            <a:endParaRPr>
              <a:latin typeface="Roboto"/>
              <a:ea typeface="Roboto"/>
              <a:cs typeface="Roboto"/>
              <a:sym typeface="Roboto"/>
            </a:endParaRPr>
          </a:p>
        </p:txBody>
      </p:sp>
      <p:sp>
        <p:nvSpPr>
          <p:cNvPr id="103" name="Google Shape;103;p16"/>
          <p:cNvSpPr txBox="1"/>
          <p:nvPr/>
        </p:nvSpPr>
        <p:spPr>
          <a:xfrm>
            <a:off x="2498800" y="4485950"/>
            <a:ext cx="396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Roboto"/>
                <a:ea typeface="Roboto"/>
                <a:cs typeface="Roboto"/>
                <a:sym typeface="Roboto"/>
              </a:rPr>
              <a:t>Première classification de </a:t>
            </a:r>
            <a:r>
              <a:rPr i="1" lang="fr">
                <a:latin typeface="Roboto"/>
                <a:ea typeface="Roboto"/>
                <a:cs typeface="Roboto"/>
                <a:sym typeface="Roboto"/>
              </a:rPr>
              <a:t>credit fraud</a:t>
            </a:r>
            <a:endParaRPr i="1">
              <a:latin typeface="Roboto"/>
              <a:ea typeface="Roboto"/>
              <a:cs typeface="Roboto"/>
              <a:sym typeface="Roboto"/>
            </a:endParaRPr>
          </a:p>
        </p:txBody>
      </p:sp>
      <p:sp>
        <p:nvSpPr>
          <p:cNvPr id="104" name="Google Shape;104;p16"/>
          <p:cNvSpPr txBox="1"/>
          <p:nvPr/>
        </p:nvSpPr>
        <p:spPr>
          <a:xfrm>
            <a:off x="5873500" y="2669775"/>
            <a:ext cx="28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5" name="Google Shape;105;p16"/>
          <p:cNvSpPr txBox="1"/>
          <p:nvPr/>
        </p:nvSpPr>
        <p:spPr>
          <a:xfrm>
            <a:off x="6031000" y="2587200"/>
            <a:ext cx="2497800" cy="615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fr">
                <a:latin typeface="Roboto"/>
                <a:ea typeface="Roboto"/>
                <a:cs typeface="Roboto"/>
                <a:sym typeface="Roboto"/>
              </a:rPr>
              <a:t>21 fraudes sur 98 mal classées</a:t>
            </a:r>
            <a:endParaRPr b="1">
              <a:latin typeface="Roboto"/>
              <a:ea typeface="Roboto"/>
              <a:cs typeface="Roboto"/>
              <a:sym typeface="Roboto"/>
            </a:endParaRPr>
          </a:p>
        </p:txBody>
      </p:sp>
      <p:cxnSp>
        <p:nvCxnSpPr>
          <p:cNvPr id="106" name="Google Shape;106;p16"/>
          <p:cNvCxnSpPr>
            <a:stCxn id="100" idx="2"/>
            <a:endCxn id="105" idx="0"/>
          </p:cNvCxnSpPr>
          <p:nvPr/>
        </p:nvCxnSpPr>
        <p:spPr>
          <a:xfrm>
            <a:off x="7279900" y="2038175"/>
            <a:ext cx="0" cy="54900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p16"/>
          <p:cNvSpPr txBox="1"/>
          <p:nvPr/>
        </p:nvSpPr>
        <p:spPr>
          <a:xfrm>
            <a:off x="6217300" y="3751825"/>
            <a:ext cx="2125200" cy="10467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Roboto"/>
                <a:ea typeface="Roboto"/>
                <a:cs typeface="Roboto"/>
                <a:sym typeface="Roboto"/>
              </a:rPr>
              <a:t>Importance de trouver une solution pour </a:t>
            </a:r>
            <a:r>
              <a:rPr b="1" lang="fr">
                <a:latin typeface="Roboto"/>
                <a:ea typeface="Roboto"/>
                <a:cs typeface="Roboto"/>
                <a:sym typeface="Roboto"/>
              </a:rPr>
              <a:t>prendre en compte ce déséquilibre</a:t>
            </a:r>
            <a:endParaRPr b="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7"/>
          <p:cNvPicPr preferRelativeResize="0"/>
          <p:nvPr/>
        </p:nvPicPr>
        <p:blipFill rotWithShape="1">
          <a:blip r:embed="rId3">
            <a:alphaModFix/>
          </a:blip>
          <a:srcRect b="0" l="11039" r="-12407" t="0"/>
          <a:stretch/>
        </p:blipFill>
        <p:spPr>
          <a:xfrm>
            <a:off x="1848225" y="954350"/>
            <a:ext cx="7951074" cy="4189150"/>
          </a:xfrm>
          <a:prstGeom prst="rect">
            <a:avLst/>
          </a:prstGeom>
          <a:noFill/>
          <a:ln>
            <a:noFill/>
          </a:ln>
        </p:spPr>
      </p:pic>
      <p:sp>
        <p:nvSpPr>
          <p:cNvPr id="113" name="Google Shape;113;p17"/>
          <p:cNvSpPr/>
          <p:nvPr/>
        </p:nvSpPr>
        <p:spPr>
          <a:xfrm>
            <a:off x="5839850" y="3298475"/>
            <a:ext cx="3699600" cy="32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solidFill>
                  <a:srgbClr val="990000"/>
                </a:solidFill>
              </a:rPr>
              <a:t>Random oversampling, SMOTE, ADASYN, ...</a:t>
            </a:r>
            <a:endParaRPr b="1" sz="1200">
              <a:solidFill>
                <a:srgbClr val="990000"/>
              </a:solidFill>
            </a:endParaRPr>
          </a:p>
        </p:txBody>
      </p:sp>
      <p:sp>
        <p:nvSpPr>
          <p:cNvPr id="114" name="Google Shape;114;p17"/>
          <p:cNvSpPr/>
          <p:nvPr/>
        </p:nvSpPr>
        <p:spPr>
          <a:xfrm>
            <a:off x="5952950" y="4180575"/>
            <a:ext cx="3699600" cy="32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200">
                <a:solidFill>
                  <a:srgbClr val="990000"/>
                </a:solidFill>
              </a:rPr>
              <a:t>Random undersampling, Tomek Links, ...</a:t>
            </a:r>
            <a:endParaRPr b="1" sz="1200">
              <a:solidFill>
                <a:srgbClr val="990000"/>
              </a:solidFill>
            </a:endParaRPr>
          </a:p>
        </p:txBody>
      </p:sp>
      <p:pic>
        <p:nvPicPr>
          <p:cNvPr id="115" name="Google Shape;115;p17"/>
          <p:cNvPicPr preferRelativeResize="0"/>
          <p:nvPr/>
        </p:nvPicPr>
        <p:blipFill>
          <a:blip r:embed="rId4">
            <a:alphaModFix/>
          </a:blip>
          <a:stretch>
            <a:fillRect/>
          </a:stretch>
        </p:blipFill>
        <p:spPr>
          <a:xfrm>
            <a:off x="939600" y="2810513"/>
            <a:ext cx="2364650" cy="1296925"/>
          </a:xfrm>
          <a:prstGeom prst="rect">
            <a:avLst/>
          </a:prstGeom>
          <a:noFill/>
          <a:ln>
            <a:noFill/>
          </a:ln>
        </p:spPr>
      </p:pic>
      <p:sp>
        <p:nvSpPr>
          <p:cNvPr id="116" name="Google Shape;116;p17"/>
          <p:cNvSpPr/>
          <p:nvPr/>
        </p:nvSpPr>
        <p:spPr>
          <a:xfrm rot="3347175">
            <a:off x="1527669" y="2588451"/>
            <a:ext cx="291313" cy="224828"/>
          </a:xfrm>
          <a:prstGeom prst="rightArrow">
            <a:avLst>
              <a:gd fmla="val 50000" name="adj1"/>
              <a:gd fmla="val 59424"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17"/>
          <p:cNvPicPr preferRelativeResize="0"/>
          <p:nvPr/>
        </p:nvPicPr>
        <p:blipFill>
          <a:blip r:embed="rId5">
            <a:alphaModFix/>
          </a:blip>
          <a:stretch>
            <a:fillRect/>
          </a:stretch>
        </p:blipFill>
        <p:spPr>
          <a:xfrm>
            <a:off x="331525" y="854175"/>
            <a:ext cx="2517150" cy="1631500"/>
          </a:xfrm>
          <a:prstGeom prst="rect">
            <a:avLst/>
          </a:prstGeom>
          <a:noFill/>
          <a:ln>
            <a:noFill/>
          </a:ln>
        </p:spPr>
      </p:pic>
      <p:sp>
        <p:nvSpPr>
          <p:cNvPr id="118" name="Google Shape;118;p17"/>
          <p:cNvSpPr/>
          <p:nvPr/>
        </p:nvSpPr>
        <p:spPr>
          <a:xfrm>
            <a:off x="256400" y="108875"/>
            <a:ext cx="8572500" cy="7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600">
                <a:solidFill>
                  <a:srgbClr val="FFFFFF"/>
                </a:solidFill>
              </a:rPr>
              <a:t>Solution et démarche</a:t>
            </a:r>
            <a:r>
              <a:rPr b="1" lang="fr" sz="2600">
                <a:solidFill>
                  <a:srgbClr val="FFFFFF"/>
                </a:solidFill>
              </a:rPr>
              <a:t>                       </a:t>
            </a:r>
            <a:endParaRPr b="1" sz="26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p:nvPr/>
        </p:nvSpPr>
        <p:spPr>
          <a:xfrm>
            <a:off x="951275" y="4077775"/>
            <a:ext cx="25077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990000"/>
                </a:solidFill>
              </a:rPr>
              <a:t>Modèle Baseline </a:t>
            </a:r>
            <a:endParaRPr b="1">
              <a:solidFill>
                <a:srgbClr val="990000"/>
              </a:solidFill>
            </a:endParaRPr>
          </a:p>
          <a:p>
            <a:pPr indent="0" lvl="0" marL="0" rtl="0" algn="ctr">
              <a:spcBef>
                <a:spcPts val="0"/>
              </a:spcBef>
              <a:spcAft>
                <a:spcPts val="0"/>
              </a:spcAft>
              <a:buNone/>
            </a:pPr>
            <a:r>
              <a:t/>
            </a:r>
            <a:endParaRPr b="1">
              <a:solidFill>
                <a:srgbClr val="990000"/>
              </a:solidFill>
            </a:endParaRPr>
          </a:p>
        </p:txBody>
      </p:sp>
      <p:sp>
        <p:nvSpPr>
          <p:cNvPr id="124" name="Google Shape;124;p18"/>
          <p:cNvSpPr/>
          <p:nvPr/>
        </p:nvSpPr>
        <p:spPr>
          <a:xfrm>
            <a:off x="5301625" y="4077775"/>
            <a:ext cx="25077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rgbClr val="990000"/>
                </a:solidFill>
              </a:rPr>
              <a:t>Modèle élaboré </a:t>
            </a:r>
            <a:endParaRPr b="1">
              <a:solidFill>
                <a:srgbClr val="990000"/>
              </a:solidFill>
            </a:endParaRPr>
          </a:p>
        </p:txBody>
      </p:sp>
      <p:pic>
        <p:nvPicPr>
          <p:cNvPr id="125" name="Google Shape;125;p18"/>
          <p:cNvPicPr preferRelativeResize="0"/>
          <p:nvPr/>
        </p:nvPicPr>
        <p:blipFill>
          <a:blip r:embed="rId3">
            <a:alphaModFix/>
          </a:blip>
          <a:stretch>
            <a:fillRect/>
          </a:stretch>
        </p:blipFill>
        <p:spPr>
          <a:xfrm>
            <a:off x="4101975" y="1474150"/>
            <a:ext cx="4853025" cy="2430625"/>
          </a:xfrm>
          <a:prstGeom prst="rect">
            <a:avLst/>
          </a:prstGeom>
          <a:noFill/>
          <a:ln>
            <a:noFill/>
          </a:ln>
        </p:spPr>
      </p:pic>
      <p:sp>
        <p:nvSpPr>
          <p:cNvPr id="126" name="Google Shape;126;p18"/>
          <p:cNvSpPr/>
          <p:nvPr/>
        </p:nvSpPr>
        <p:spPr>
          <a:xfrm>
            <a:off x="256400" y="108875"/>
            <a:ext cx="8572500" cy="7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600">
                <a:solidFill>
                  <a:srgbClr val="FFFFFF"/>
                </a:solidFill>
              </a:rPr>
              <a:t>Solution et démarche                       </a:t>
            </a:r>
            <a:endParaRPr b="1" sz="2600">
              <a:solidFill>
                <a:srgbClr val="FFFFFF"/>
              </a:solidFill>
            </a:endParaRPr>
          </a:p>
        </p:txBody>
      </p:sp>
      <p:pic>
        <p:nvPicPr>
          <p:cNvPr id="127" name="Google Shape;127;p18"/>
          <p:cNvPicPr preferRelativeResize="0"/>
          <p:nvPr/>
        </p:nvPicPr>
        <p:blipFill>
          <a:blip r:embed="rId4">
            <a:alphaModFix/>
          </a:blip>
          <a:stretch>
            <a:fillRect/>
          </a:stretch>
        </p:blipFill>
        <p:spPr>
          <a:xfrm>
            <a:off x="196000" y="1709338"/>
            <a:ext cx="4018250" cy="21084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idx="4294967295" type="body"/>
          </p:nvPr>
        </p:nvSpPr>
        <p:spPr>
          <a:xfrm>
            <a:off x="-38350" y="757775"/>
            <a:ext cx="8905200" cy="431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sz="1800" u="sng">
                <a:solidFill>
                  <a:srgbClr val="CC0000"/>
                </a:solidFill>
              </a:rPr>
              <a:t>Pondération de classes </a:t>
            </a:r>
            <a:r>
              <a:rPr lang="fr" sz="1500">
                <a:solidFill>
                  <a:srgbClr val="CC0000"/>
                </a:solidFill>
              </a:rPr>
              <a:t> </a:t>
            </a:r>
            <a:endParaRPr sz="1500">
              <a:solidFill>
                <a:srgbClr val="CC0000"/>
              </a:solidFill>
            </a:endParaRPr>
          </a:p>
          <a:p>
            <a:pPr indent="0" lvl="0" marL="0" rtl="0" algn="l">
              <a:spcBef>
                <a:spcPts val="1200"/>
              </a:spcBef>
              <a:spcAft>
                <a:spcPts val="0"/>
              </a:spcAft>
              <a:buNone/>
            </a:pPr>
            <a:r>
              <a:t/>
            </a:r>
            <a:endParaRPr sz="1200">
              <a:solidFill>
                <a:srgbClr val="212529"/>
              </a:solidFill>
              <a:highlight>
                <a:srgbClr val="FFFFFF"/>
              </a:highlight>
            </a:endParaRPr>
          </a:p>
          <a:p>
            <a:pPr indent="0" lvl="0" marL="0" rtl="0" algn="l">
              <a:spcBef>
                <a:spcPts val="1200"/>
              </a:spcBef>
              <a:spcAft>
                <a:spcPts val="0"/>
              </a:spcAft>
              <a:buNone/>
            </a:pPr>
            <a:r>
              <a:t/>
            </a:r>
            <a:endParaRPr b="1" sz="1200">
              <a:solidFill>
                <a:srgbClr val="212529"/>
              </a:solidFill>
              <a:highlight>
                <a:srgbClr val="FFFFFF"/>
              </a:highlight>
            </a:endParaRPr>
          </a:p>
          <a:p>
            <a:pPr indent="0" lvl="0" marL="0" rtl="0" algn="l">
              <a:spcBef>
                <a:spcPts val="1200"/>
              </a:spcBef>
              <a:spcAft>
                <a:spcPts val="1200"/>
              </a:spcAft>
              <a:buNone/>
            </a:pPr>
            <a:r>
              <a:t/>
            </a:r>
            <a:endParaRPr/>
          </a:p>
        </p:txBody>
      </p:sp>
      <p:sp>
        <p:nvSpPr>
          <p:cNvPr id="133" name="Google Shape;133;p19"/>
          <p:cNvSpPr/>
          <p:nvPr/>
        </p:nvSpPr>
        <p:spPr>
          <a:xfrm>
            <a:off x="256400" y="32675"/>
            <a:ext cx="8572500" cy="72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600">
                <a:solidFill>
                  <a:srgbClr val="FFFFFF"/>
                </a:solidFill>
              </a:rPr>
              <a:t>Solution et démarche                       </a:t>
            </a:r>
            <a:endParaRPr b="1" sz="2600">
              <a:solidFill>
                <a:srgbClr val="FFFFFF"/>
              </a:solidFill>
            </a:endParaRPr>
          </a:p>
        </p:txBody>
      </p:sp>
      <p:sp>
        <p:nvSpPr>
          <p:cNvPr id="134" name="Google Shape;134;p19"/>
          <p:cNvSpPr/>
          <p:nvPr/>
        </p:nvSpPr>
        <p:spPr>
          <a:xfrm>
            <a:off x="295475" y="1538350"/>
            <a:ext cx="1856700" cy="97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fr" sz="1300">
                <a:highlight>
                  <a:srgbClr val="FFFFFF"/>
                </a:highlight>
                <a:latin typeface="Roboto"/>
                <a:ea typeface="Roboto"/>
                <a:cs typeface="Roboto"/>
                <a:sym typeface="Roboto"/>
              </a:rPr>
              <a:t>Classes </a:t>
            </a:r>
            <a:r>
              <a:rPr lang="fr" sz="1300">
                <a:highlight>
                  <a:srgbClr val="FFFFFF"/>
                </a:highlight>
                <a:latin typeface="Roboto"/>
                <a:ea typeface="Roboto"/>
                <a:cs typeface="Roboto"/>
                <a:sym typeface="Roboto"/>
              </a:rPr>
              <a:t>déséquilibrée</a:t>
            </a:r>
            <a:r>
              <a:rPr lang="fr" sz="1200">
                <a:solidFill>
                  <a:srgbClr val="202124"/>
                </a:solidFill>
                <a:highlight>
                  <a:srgbClr val="FFFFFF"/>
                </a:highlight>
                <a:latin typeface="Roboto"/>
                <a:ea typeface="Roboto"/>
                <a:cs typeface="Roboto"/>
                <a:sym typeface="Roboto"/>
              </a:rPr>
              <a:t>s</a:t>
            </a:r>
            <a:r>
              <a:rPr lang="fr" sz="1200">
                <a:solidFill>
                  <a:srgbClr val="202124"/>
                </a:solidFill>
                <a:highlight>
                  <a:srgbClr val="FFFFFF"/>
                </a:highlight>
                <a:latin typeface="Roboto"/>
                <a:ea typeface="Roboto"/>
                <a:cs typeface="Roboto"/>
                <a:sym typeface="Roboto"/>
              </a:rPr>
              <a:t> </a:t>
            </a:r>
            <a:endParaRPr/>
          </a:p>
        </p:txBody>
      </p:sp>
      <p:sp>
        <p:nvSpPr>
          <p:cNvPr id="135" name="Google Shape;135;p19"/>
          <p:cNvSpPr/>
          <p:nvPr/>
        </p:nvSpPr>
        <p:spPr>
          <a:xfrm>
            <a:off x="3308700" y="1420300"/>
            <a:ext cx="2046300" cy="1207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highlight>
                  <a:srgbClr val="FFFFFF"/>
                </a:highlight>
                <a:latin typeface="Roboto"/>
                <a:ea typeface="Roboto"/>
                <a:cs typeface="Roboto"/>
                <a:sym typeface="Roboto"/>
              </a:rPr>
              <a:t>Pondération de la classe minoritaire par le classifieur</a:t>
            </a:r>
            <a:endParaRPr sz="1500"/>
          </a:p>
        </p:txBody>
      </p:sp>
      <p:sp>
        <p:nvSpPr>
          <p:cNvPr id="136" name="Google Shape;136;p19"/>
          <p:cNvSpPr/>
          <p:nvPr/>
        </p:nvSpPr>
        <p:spPr>
          <a:xfrm>
            <a:off x="6312625" y="1496500"/>
            <a:ext cx="2274600" cy="1067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Roboto"/>
                <a:ea typeface="Roboto"/>
                <a:cs typeface="Roboto"/>
                <a:sym typeface="Roboto"/>
              </a:rPr>
              <a:t>Définir un dictionnaire</a:t>
            </a:r>
            <a:r>
              <a:rPr b="1" i="1" lang="fr" sz="1300">
                <a:latin typeface="Roboto"/>
                <a:ea typeface="Roboto"/>
                <a:cs typeface="Roboto"/>
                <a:sym typeface="Roboto"/>
              </a:rPr>
              <a:t>”class_weight” </a:t>
            </a:r>
            <a:r>
              <a:rPr lang="fr" sz="1300">
                <a:latin typeface="Roboto"/>
                <a:ea typeface="Roboto"/>
                <a:cs typeface="Roboto"/>
                <a:sym typeface="Roboto"/>
              </a:rPr>
              <a:t>avec les labels et leurs poids associés </a:t>
            </a:r>
            <a:endParaRPr sz="1300">
              <a:latin typeface="Roboto"/>
              <a:ea typeface="Roboto"/>
              <a:cs typeface="Roboto"/>
              <a:sym typeface="Roboto"/>
            </a:endParaRPr>
          </a:p>
        </p:txBody>
      </p:sp>
      <p:sp>
        <p:nvSpPr>
          <p:cNvPr id="137" name="Google Shape;137;p19"/>
          <p:cNvSpPr/>
          <p:nvPr/>
        </p:nvSpPr>
        <p:spPr>
          <a:xfrm>
            <a:off x="6350575" y="4002500"/>
            <a:ext cx="2169300" cy="979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Roboto"/>
                <a:ea typeface="Roboto"/>
                <a:cs typeface="Roboto"/>
                <a:sym typeface="Roboto"/>
              </a:rPr>
              <a:t>Introduire le dictionnaire comme paramètre dans </a:t>
            </a:r>
            <a:r>
              <a:rPr lang="fr" sz="1300">
                <a:latin typeface="Roboto"/>
                <a:ea typeface="Roboto"/>
                <a:cs typeface="Roboto"/>
                <a:sym typeface="Roboto"/>
              </a:rPr>
              <a:t>l'entraînement</a:t>
            </a:r>
            <a:r>
              <a:rPr lang="fr" sz="1300">
                <a:latin typeface="Roboto"/>
                <a:ea typeface="Roboto"/>
                <a:cs typeface="Roboto"/>
                <a:sym typeface="Roboto"/>
              </a:rPr>
              <a:t> du modèle</a:t>
            </a:r>
            <a:endParaRPr sz="1300">
              <a:latin typeface="Roboto"/>
              <a:ea typeface="Roboto"/>
              <a:cs typeface="Roboto"/>
              <a:sym typeface="Roboto"/>
            </a:endParaRPr>
          </a:p>
        </p:txBody>
      </p:sp>
      <p:sp>
        <p:nvSpPr>
          <p:cNvPr id="138" name="Google Shape;138;p19"/>
          <p:cNvSpPr/>
          <p:nvPr/>
        </p:nvSpPr>
        <p:spPr>
          <a:xfrm>
            <a:off x="457200" y="4121725"/>
            <a:ext cx="3029700" cy="777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50800" marR="50800" rtl="0" algn="l">
              <a:lnSpc>
                <a:spcPct val="115000"/>
              </a:lnSpc>
              <a:spcBef>
                <a:spcPts val="0"/>
              </a:spcBef>
              <a:spcAft>
                <a:spcPts val="0"/>
              </a:spcAft>
              <a:buNone/>
            </a:pPr>
            <a:r>
              <a:t/>
            </a:r>
            <a:endParaRPr sz="1050">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fr" sz="1100">
                <a:latin typeface="Roboto"/>
                <a:ea typeface="Roboto"/>
                <a:cs typeface="Roboto"/>
                <a:sym typeface="Roboto"/>
              </a:rPr>
              <a:t>model.fit(X_train, Y_train, nb_epoch=nb_epoch,batch_size=batch_size,</a:t>
            </a:r>
            <a:endParaRPr sz="1100">
              <a:latin typeface="Roboto"/>
              <a:ea typeface="Roboto"/>
              <a:cs typeface="Roboto"/>
              <a:sym typeface="Roboto"/>
            </a:endParaRPr>
          </a:p>
          <a:p>
            <a:pPr indent="0" lvl="0" marL="50800" marR="50800" rtl="0" algn="l">
              <a:lnSpc>
                <a:spcPct val="115000"/>
              </a:lnSpc>
              <a:spcBef>
                <a:spcPts val="0"/>
              </a:spcBef>
              <a:spcAft>
                <a:spcPts val="0"/>
              </a:spcAft>
              <a:buNone/>
            </a:pPr>
            <a:r>
              <a:rPr b="1" i="1" lang="fr" sz="1100">
                <a:latin typeface="Roboto"/>
                <a:ea typeface="Roboto"/>
                <a:cs typeface="Roboto"/>
                <a:sym typeface="Roboto"/>
              </a:rPr>
              <a:t>class_weight=class_weight</a:t>
            </a:r>
            <a:r>
              <a:rPr lang="fr" sz="1100">
                <a:latin typeface="Roboto"/>
                <a:ea typeface="Roboto"/>
                <a:cs typeface="Roboto"/>
                <a:sym typeface="Roboto"/>
              </a:rPr>
              <a:t>)</a:t>
            </a:r>
            <a:endParaRPr sz="1100">
              <a:latin typeface="Roboto"/>
              <a:ea typeface="Roboto"/>
              <a:cs typeface="Roboto"/>
              <a:sym typeface="Roboto"/>
            </a:endParaRPr>
          </a:p>
          <a:p>
            <a:pPr indent="0" lvl="0" marL="0" rtl="0" algn="l">
              <a:spcBef>
                <a:spcPts val="0"/>
              </a:spcBef>
              <a:spcAft>
                <a:spcPts val="0"/>
              </a:spcAft>
              <a:buNone/>
            </a:pPr>
            <a:r>
              <a:t/>
            </a:r>
            <a:endParaRPr/>
          </a:p>
        </p:txBody>
      </p:sp>
      <p:sp>
        <p:nvSpPr>
          <p:cNvPr id="139" name="Google Shape;139;p19"/>
          <p:cNvSpPr/>
          <p:nvPr/>
        </p:nvSpPr>
        <p:spPr>
          <a:xfrm>
            <a:off x="3021150" y="2913250"/>
            <a:ext cx="2621400" cy="871800"/>
          </a:xfrm>
          <a:prstGeom prst="snip1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fr" sz="1100">
                <a:solidFill>
                  <a:srgbClr val="212529"/>
                </a:solidFill>
                <a:highlight>
                  <a:srgbClr val="FFFFFF"/>
                </a:highlight>
                <a:latin typeface="Roboto"/>
                <a:ea typeface="Roboto"/>
                <a:cs typeface="Roboto"/>
                <a:sym typeface="Roboto"/>
              </a:rPr>
              <a:t>forcer l’algorithme à traiter chaque instance de la classe minoritaire comme un nombre d’instances de la classe majoritaire</a:t>
            </a:r>
            <a:endParaRPr sz="1300"/>
          </a:p>
        </p:txBody>
      </p:sp>
      <p:cxnSp>
        <p:nvCxnSpPr>
          <p:cNvPr id="140" name="Google Shape;140;p19"/>
          <p:cNvCxnSpPr>
            <a:stCxn id="134" idx="6"/>
            <a:endCxn id="135" idx="2"/>
          </p:cNvCxnSpPr>
          <p:nvPr/>
        </p:nvCxnSpPr>
        <p:spPr>
          <a:xfrm flipH="1" rot="10800000">
            <a:off x="2152175" y="2023750"/>
            <a:ext cx="1156500" cy="45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19"/>
          <p:cNvCxnSpPr>
            <a:stCxn id="135" idx="6"/>
            <a:endCxn id="136" idx="1"/>
          </p:cNvCxnSpPr>
          <p:nvPr/>
        </p:nvCxnSpPr>
        <p:spPr>
          <a:xfrm>
            <a:off x="5355000" y="2023900"/>
            <a:ext cx="957600" cy="63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19"/>
          <p:cNvCxnSpPr>
            <a:stCxn id="136" idx="2"/>
            <a:endCxn id="137" idx="0"/>
          </p:cNvCxnSpPr>
          <p:nvPr/>
        </p:nvCxnSpPr>
        <p:spPr>
          <a:xfrm flipH="1">
            <a:off x="7435225" y="2563600"/>
            <a:ext cx="14700" cy="14388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9"/>
          <p:cNvCxnSpPr>
            <a:stCxn id="137" idx="1"/>
            <a:endCxn id="138" idx="3"/>
          </p:cNvCxnSpPr>
          <p:nvPr/>
        </p:nvCxnSpPr>
        <p:spPr>
          <a:xfrm flipH="1">
            <a:off x="3486775" y="4492400"/>
            <a:ext cx="2863800" cy="180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19"/>
          <p:cNvSpPr/>
          <p:nvPr/>
        </p:nvSpPr>
        <p:spPr>
          <a:xfrm>
            <a:off x="4202225" y="2638275"/>
            <a:ext cx="143700" cy="275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p:nvPr/>
        </p:nvSpPr>
        <p:spPr>
          <a:xfrm>
            <a:off x="2566050" y="862425"/>
            <a:ext cx="35805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solidFill>
                  <a:srgbClr val="CC0000"/>
                </a:solidFill>
              </a:rPr>
              <a:t>Ov</a:t>
            </a:r>
            <a:r>
              <a:rPr b="1" lang="fr" sz="1900">
                <a:solidFill>
                  <a:srgbClr val="CC0000"/>
                </a:solidFill>
              </a:rPr>
              <a:t>ersampling</a:t>
            </a:r>
            <a:endParaRPr b="1" sz="2000">
              <a:solidFill>
                <a:srgbClr val="CC0000"/>
              </a:solidFill>
            </a:endParaRPr>
          </a:p>
        </p:txBody>
      </p:sp>
      <p:pic>
        <p:nvPicPr>
          <p:cNvPr id="150" name="Google Shape;150;p20"/>
          <p:cNvPicPr preferRelativeResize="0"/>
          <p:nvPr/>
        </p:nvPicPr>
        <p:blipFill>
          <a:blip r:embed="rId3">
            <a:alphaModFix/>
          </a:blip>
          <a:stretch>
            <a:fillRect/>
          </a:stretch>
        </p:blipFill>
        <p:spPr>
          <a:xfrm>
            <a:off x="3621375" y="1602400"/>
            <a:ext cx="5083674" cy="2497423"/>
          </a:xfrm>
          <a:prstGeom prst="rect">
            <a:avLst/>
          </a:prstGeom>
          <a:noFill/>
          <a:ln>
            <a:noFill/>
          </a:ln>
        </p:spPr>
      </p:pic>
      <p:sp>
        <p:nvSpPr>
          <p:cNvPr id="151" name="Google Shape;151;p20"/>
          <p:cNvSpPr/>
          <p:nvPr/>
        </p:nvSpPr>
        <p:spPr>
          <a:xfrm>
            <a:off x="7387150" y="3098175"/>
            <a:ext cx="1504500" cy="29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500"/>
          </a:p>
        </p:txBody>
      </p:sp>
      <p:sp>
        <p:nvSpPr>
          <p:cNvPr id="152" name="Google Shape;152;p20"/>
          <p:cNvSpPr/>
          <p:nvPr/>
        </p:nvSpPr>
        <p:spPr>
          <a:xfrm>
            <a:off x="372525" y="3032325"/>
            <a:ext cx="2294400" cy="71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a:t>SMOTE : </a:t>
            </a:r>
            <a:r>
              <a:rPr lang="fr"/>
              <a:t>synthétise des individus de classes minoritaires</a:t>
            </a:r>
            <a:endParaRPr/>
          </a:p>
        </p:txBody>
      </p:sp>
      <p:sp>
        <p:nvSpPr>
          <p:cNvPr id="153" name="Google Shape;153;p20"/>
          <p:cNvSpPr txBox="1"/>
          <p:nvPr/>
        </p:nvSpPr>
        <p:spPr>
          <a:xfrm>
            <a:off x="5178913" y="4304325"/>
            <a:ext cx="196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Roboto"/>
                <a:ea typeface="Roboto"/>
                <a:cs typeface="Roboto"/>
                <a:sym typeface="Roboto"/>
              </a:rPr>
              <a:t>Résultat avec ROS</a:t>
            </a:r>
            <a:endParaRPr>
              <a:latin typeface="Roboto"/>
              <a:ea typeface="Roboto"/>
              <a:cs typeface="Roboto"/>
              <a:sym typeface="Roboto"/>
            </a:endParaRPr>
          </a:p>
        </p:txBody>
      </p:sp>
      <p:sp>
        <p:nvSpPr>
          <p:cNvPr id="154" name="Google Shape;154;p20"/>
          <p:cNvSpPr/>
          <p:nvPr/>
        </p:nvSpPr>
        <p:spPr>
          <a:xfrm>
            <a:off x="233200" y="97275"/>
            <a:ext cx="8572500" cy="7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600">
                <a:solidFill>
                  <a:srgbClr val="FFFFFF"/>
                </a:solidFill>
              </a:rPr>
              <a:t>Solution et démarche                       </a:t>
            </a:r>
            <a:endParaRPr b="1" sz="2600">
              <a:solidFill>
                <a:srgbClr val="FFFFFF"/>
              </a:solidFill>
            </a:endParaRPr>
          </a:p>
        </p:txBody>
      </p:sp>
      <p:sp>
        <p:nvSpPr>
          <p:cNvPr id="155" name="Google Shape;155;p20"/>
          <p:cNvSpPr txBox="1"/>
          <p:nvPr/>
        </p:nvSpPr>
        <p:spPr>
          <a:xfrm>
            <a:off x="313300" y="1137200"/>
            <a:ext cx="3051900" cy="97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6" name="Google Shape;156;p20"/>
          <p:cNvSpPr txBox="1"/>
          <p:nvPr/>
        </p:nvSpPr>
        <p:spPr>
          <a:xfrm>
            <a:off x="313300" y="1345275"/>
            <a:ext cx="2929500" cy="615600"/>
          </a:xfrm>
          <a:prstGeom prst="rect">
            <a:avLst/>
          </a:prstGeom>
          <a:noFill/>
          <a:ln cap="flat" cmpd="sng" w="2857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fr">
                <a:latin typeface="Roboto"/>
                <a:ea typeface="Roboto"/>
                <a:cs typeface="Roboto"/>
                <a:sym typeface="Roboto"/>
              </a:rPr>
              <a:t>Augmenter le nombre d’élément dans la classe minoritaire</a:t>
            </a:r>
            <a:endParaRPr b="1">
              <a:latin typeface="Roboto"/>
              <a:ea typeface="Roboto"/>
              <a:cs typeface="Roboto"/>
              <a:sym typeface="Roboto"/>
            </a:endParaRPr>
          </a:p>
        </p:txBody>
      </p:sp>
      <p:sp>
        <p:nvSpPr>
          <p:cNvPr id="157" name="Google Shape;157;p20"/>
          <p:cNvSpPr txBox="1"/>
          <p:nvPr/>
        </p:nvSpPr>
        <p:spPr>
          <a:xfrm>
            <a:off x="372525" y="2269350"/>
            <a:ext cx="2294400" cy="61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Roboto"/>
                <a:ea typeface="Roboto"/>
                <a:cs typeface="Roboto"/>
                <a:sym typeface="Roboto"/>
              </a:rPr>
              <a:t>ROS :</a:t>
            </a:r>
            <a:r>
              <a:rPr lang="fr">
                <a:latin typeface="Roboto"/>
                <a:ea typeface="Roboto"/>
                <a:cs typeface="Roboto"/>
                <a:sym typeface="Roboto"/>
              </a:rPr>
              <a:t> ajoute aléatoirement  les mêmes individus   </a:t>
            </a:r>
            <a:endParaRPr>
              <a:latin typeface="Roboto"/>
              <a:ea typeface="Roboto"/>
              <a:cs typeface="Roboto"/>
              <a:sym typeface="Roboto"/>
            </a:endParaRPr>
          </a:p>
        </p:txBody>
      </p:sp>
      <p:sp>
        <p:nvSpPr>
          <p:cNvPr id="158" name="Google Shape;158;p20"/>
          <p:cNvSpPr txBox="1"/>
          <p:nvPr/>
        </p:nvSpPr>
        <p:spPr>
          <a:xfrm>
            <a:off x="372525" y="3893400"/>
            <a:ext cx="2294400" cy="1046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Roboto"/>
                <a:ea typeface="Roboto"/>
                <a:cs typeface="Roboto"/>
                <a:sym typeface="Roboto"/>
              </a:rPr>
              <a:t>ADASYN :</a:t>
            </a:r>
            <a:r>
              <a:rPr lang="fr">
                <a:latin typeface="Roboto"/>
                <a:ea typeface="Roboto"/>
                <a:cs typeface="Roboto"/>
                <a:sym typeface="Roboto"/>
              </a:rPr>
              <a:t> même principe mais “proche” de la classe majoritaire (force l’apprentissage)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p:nvPr/>
        </p:nvSpPr>
        <p:spPr>
          <a:xfrm>
            <a:off x="4172000" y="985850"/>
            <a:ext cx="35805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u="sng">
                <a:solidFill>
                  <a:srgbClr val="CC0000"/>
                </a:solidFill>
              </a:rPr>
              <a:t>Undersampling</a:t>
            </a:r>
            <a:endParaRPr b="1" sz="2000" u="sng">
              <a:solidFill>
                <a:srgbClr val="CC0000"/>
              </a:solidFill>
            </a:endParaRPr>
          </a:p>
        </p:txBody>
      </p:sp>
      <p:pic>
        <p:nvPicPr>
          <p:cNvPr id="164" name="Google Shape;164;p21"/>
          <p:cNvPicPr preferRelativeResize="0"/>
          <p:nvPr/>
        </p:nvPicPr>
        <p:blipFill>
          <a:blip r:embed="rId3">
            <a:alphaModFix/>
          </a:blip>
          <a:stretch>
            <a:fillRect/>
          </a:stretch>
        </p:blipFill>
        <p:spPr>
          <a:xfrm>
            <a:off x="2929125" y="1580525"/>
            <a:ext cx="5489399" cy="2499239"/>
          </a:xfrm>
          <a:prstGeom prst="rect">
            <a:avLst/>
          </a:prstGeom>
          <a:noFill/>
          <a:ln>
            <a:noFill/>
          </a:ln>
        </p:spPr>
      </p:pic>
      <p:sp>
        <p:nvSpPr>
          <p:cNvPr id="165" name="Google Shape;165;p21"/>
          <p:cNvSpPr txBox="1"/>
          <p:nvPr/>
        </p:nvSpPr>
        <p:spPr>
          <a:xfrm>
            <a:off x="4843425" y="4167550"/>
            <a:ext cx="1968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600">
                <a:latin typeface="Roboto"/>
                <a:ea typeface="Roboto"/>
                <a:cs typeface="Roboto"/>
                <a:sym typeface="Roboto"/>
              </a:rPr>
              <a:t>Résultat avec RUS</a:t>
            </a:r>
            <a:endParaRPr b="1" sz="1600">
              <a:latin typeface="Roboto"/>
              <a:ea typeface="Roboto"/>
              <a:cs typeface="Roboto"/>
              <a:sym typeface="Roboto"/>
            </a:endParaRPr>
          </a:p>
        </p:txBody>
      </p:sp>
      <p:sp>
        <p:nvSpPr>
          <p:cNvPr id="166" name="Google Shape;166;p21"/>
          <p:cNvSpPr/>
          <p:nvPr/>
        </p:nvSpPr>
        <p:spPr>
          <a:xfrm>
            <a:off x="256400" y="108875"/>
            <a:ext cx="8572500" cy="7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2600">
                <a:solidFill>
                  <a:srgbClr val="FFFFFF"/>
                </a:solidFill>
              </a:rPr>
              <a:t>Solution et démarche                       </a:t>
            </a:r>
            <a:endParaRPr b="1" sz="2600">
              <a:solidFill>
                <a:srgbClr val="FFFFFF"/>
              </a:solidFill>
            </a:endParaRPr>
          </a:p>
        </p:txBody>
      </p:sp>
      <p:sp>
        <p:nvSpPr>
          <p:cNvPr id="167" name="Google Shape;167;p21"/>
          <p:cNvSpPr txBox="1"/>
          <p:nvPr/>
        </p:nvSpPr>
        <p:spPr>
          <a:xfrm>
            <a:off x="313300" y="1345275"/>
            <a:ext cx="2929500" cy="615600"/>
          </a:xfrm>
          <a:prstGeom prst="rect">
            <a:avLst/>
          </a:prstGeom>
          <a:noFill/>
          <a:ln cap="flat" cmpd="sng" w="2857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fr">
                <a:latin typeface="Roboto"/>
                <a:ea typeface="Roboto"/>
                <a:cs typeface="Roboto"/>
                <a:sym typeface="Roboto"/>
              </a:rPr>
              <a:t>Réduire </a:t>
            </a:r>
            <a:r>
              <a:rPr b="1" lang="fr">
                <a:latin typeface="Roboto"/>
                <a:ea typeface="Roboto"/>
                <a:cs typeface="Roboto"/>
                <a:sym typeface="Roboto"/>
              </a:rPr>
              <a:t>le nombre d’élément dans la classe majoritaire</a:t>
            </a:r>
            <a:endParaRPr b="1">
              <a:latin typeface="Roboto"/>
              <a:ea typeface="Roboto"/>
              <a:cs typeface="Roboto"/>
              <a:sym typeface="Roboto"/>
            </a:endParaRPr>
          </a:p>
        </p:txBody>
      </p:sp>
      <p:sp>
        <p:nvSpPr>
          <p:cNvPr id="168" name="Google Shape;168;p21"/>
          <p:cNvSpPr txBox="1"/>
          <p:nvPr/>
        </p:nvSpPr>
        <p:spPr>
          <a:xfrm>
            <a:off x="372525" y="2571750"/>
            <a:ext cx="2294400" cy="61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Roboto"/>
                <a:ea typeface="Roboto"/>
                <a:cs typeface="Roboto"/>
                <a:sym typeface="Roboto"/>
              </a:rPr>
              <a:t>RUS :</a:t>
            </a:r>
            <a:r>
              <a:rPr lang="fr">
                <a:latin typeface="Roboto"/>
                <a:ea typeface="Roboto"/>
                <a:cs typeface="Roboto"/>
                <a:sym typeface="Roboto"/>
              </a:rPr>
              <a:t> sélection aléatoire d’exemples à garder</a:t>
            </a:r>
            <a:endParaRPr>
              <a:latin typeface="Roboto"/>
              <a:ea typeface="Roboto"/>
              <a:cs typeface="Roboto"/>
              <a:sym typeface="Roboto"/>
            </a:endParaRPr>
          </a:p>
        </p:txBody>
      </p:sp>
      <p:sp>
        <p:nvSpPr>
          <p:cNvPr id="169" name="Google Shape;169;p21"/>
          <p:cNvSpPr txBox="1"/>
          <p:nvPr/>
        </p:nvSpPr>
        <p:spPr>
          <a:xfrm>
            <a:off x="372525" y="3325125"/>
            <a:ext cx="2294400" cy="1046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Roboto"/>
                <a:ea typeface="Roboto"/>
                <a:cs typeface="Roboto"/>
                <a:sym typeface="Roboto"/>
              </a:rPr>
              <a:t>Tomek Links</a:t>
            </a:r>
            <a:r>
              <a:rPr b="1" lang="fr">
                <a:latin typeface="Roboto"/>
                <a:ea typeface="Roboto"/>
                <a:cs typeface="Roboto"/>
                <a:sym typeface="Roboto"/>
              </a:rPr>
              <a:t> :</a:t>
            </a:r>
            <a:r>
              <a:rPr lang="fr">
                <a:latin typeface="Roboto"/>
                <a:ea typeface="Roboto"/>
                <a:cs typeface="Roboto"/>
                <a:sym typeface="Roboto"/>
              </a:rPr>
              <a:t> Suppression aléatoirement des exemples</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