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handoutMasterIdLst>
    <p:handoutMasterId r:id="rId65"/>
  </p:handoutMasterIdLst>
  <p:sldIdLst>
    <p:sldId id="632" r:id="rId2"/>
    <p:sldId id="828" r:id="rId3"/>
    <p:sldId id="821" r:id="rId4"/>
    <p:sldId id="864" r:id="rId5"/>
    <p:sldId id="900" r:id="rId6"/>
    <p:sldId id="850" r:id="rId7"/>
    <p:sldId id="849" r:id="rId8"/>
    <p:sldId id="901" r:id="rId9"/>
    <p:sldId id="902" r:id="rId10"/>
    <p:sldId id="903" r:id="rId11"/>
    <p:sldId id="904" r:id="rId12"/>
    <p:sldId id="905" r:id="rId13"/>
    <p:sldId id="912" r:id="rId14"/>
    <p:sldId id="913" r:id="rId15"/>
    <p:sldId id="929" r:id="rId16"/>
    <p:sldId id="906" r:id="rId17"/>
    <p:sldId id="839" r:id="rId18"/>
    <p:sldId id="907" r:id="rId19"/>
    <p:sldId id="908" r:id="rId20"/>
    <p:sldId id="857" r:id="rId21"/>
    <p:sldId id="909" r:id="rId22"/>
    <p:sldId id="878" r:id="rId23"/>
    <p:sldId id="930" r:id="rId24"/>
    <p:sldId id="362" r:id="rId25"/>
    <p:sldId id="840" r:id="rId26"/>
    <p:sldId id="932" r:id="rId27"/>
    <p:sldId id="933" r:id="rId28"/>
    <p:sldId id="931" r:id="rId29"/>
    <p:sldId id="881" r:id="rId30"/>
    <p:sldId id="914" r:id="rId31"/>
    <p:sldId id="882" r:id="rId32"/>
    <p:sldId id="915" r:id="rId33"/>
    <p:sldId id="841" r:id="rId34"/>
    <p:sldId id="916" r:id="rId35"/>
    <p:sldId id="917" r:id="rId36"/>
    <p:sldId id="883" r:id="rId37"/>
    <p:sldId id="918" r:id="rId38"/>
    <p:sldId id="834" r:id="rId39"/>
    <p:sldId id="919" r:id="rId40"/>
    <p:sldId id="920" r:id="rId41"/>
    <p:sldId id="934" r:id="rId42"/>
    <p:sldId id="936" r:id="rId43"/>
    <p:sldId id="816" r:id="rId44"/>
    <p:sldId id="815" r:id="rId45"/>
    <p:sldId id="935" r:id="rId46"/>
    <p:sldId id="889" r:id="rId47"/>
    <p:sldId id="897" r:id="rId48"/>
    <p:sldId id="922" r:id="rId49"/>
    <p:sldId id="924" r:id="rId50"/>
    <p:sldId id="891" r:id="rId51"/>
    <p:sldId id="892" r:id="rId52"/>
    <p:sldId id="925" r:id="rId53"/>
    <p:sldId id="926" r:id="rId54"/>
    <p:sldId id="894" r:id="rId55"/>
    <p:sldId id="927" r:id="rId56"/>
    <p:sldId id="896" r:id="rId57"/>
    <p:sldId id="820" r:id="rId58"/>
    <p:sldId id="928" r:id="rId59"/>
    <p:sldId id="862" r:id="rId60"/>
    <p:sldId id="895" r:id="rId61"/>
    <p:sldId id="898" r:id="rId62"/>
    <p:sldId id="874" r:id="rId63"/>
  </p:sldIdLst>
  <p:sldSz cx="9144000" cy="6858000" type="screen4x3"/>
  <p:notesSz cx="9601200" cy="73152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BAACF665-85F5-524B-9F18-46428AE23093}">
          <p14:sldIdLst>
            <p14:sldId id="632"/>
            <p14:sldId id="828"/>
          </p14:sldIdLst>
        </p14:section>
        <p14:section name="Introduction" id="{3F43F594-71AF-4144-B192-EAE33A16C745}">
          <p14:sldIdLst>
            <p14:sldId id="821"/>
            <p14:sldId id="864"/>
            <p14:sldId id="900"/>
            <p14:sldId id="850"/>
            <p14:sldId id="849"/>
            <p14:sldId id="901"/>
            <p14:sldId id="902"/>
            <p14:sldId id="903"/>
            <p14:sldId id="904"/>
            <p14:sldId id="905"/>
            <p14:sldId id="912"/>
            <p14:sldId id="913"/>
            <p14:sldId id="929"/>
            <p14:sldId id="906"/>
            <p14:sldId id="839"/>
            <p14:sldId id="907"/>
            <p14:sldId id="908"/>
            <p14:sldId id="857"/>
            <p14:sldId id="909"/>
            <p14:sldId id="878"/>
            <p14:sldId id="930"/>
          </p14:sldIdLst>
        </p14:section>
        <p14:section name="Proposed Framework" id="{2F917C6B-6AE8-B44B-A4D0-F5E54CDA5940}">
          <p14:sldIdLst>
            <p14:sldId id="362"/>
            <p14:sldId id="840"/>
            <p14:sldId id="932"/>
            <p14:sldId id="933"/>
            <p14:sldId id="931"/>
            <p14:sldId id="881"/>
            <p14:sldId id="914"/>
            <p14:sldId id="882"/>
            <p14:sldId id="915"/>
            <p14:sldId id="841"/>
            <p14:sldId id="916"/>
            <p14:sldId id="917"/>
            <p14:sldId id="883"/>
            <p14:sldId id="918"/>
            <p14:sldId id="834"/>
            <p14:sldId id="919"/>
            <p14:sldId id="920"/>
            <p14:sldId id="934"/>
            <p14:sldId id="936"/>
          </p14:sldIdLst>
        </p14:section>
        <p14:section name="Experiments" id="{E06F563E-C1BC-D548-999D-4C87081E5577}">
          <p14:sldIdLst>
            <p14:sldId id="816"/>
            <p14:sldId id="815"/>
            <p14:sldId id="935"/>
            <p14:sldId id="889"/>
            <p14:sldId id="897"/>
            <p14:sldId id="922"/>
            <p14:sldId id="924"/>
            <p14:sldId id="891"/>
            <p14:sldId id="892"/>
            <p14:sldId id="925"/>
            <p14:sldId id="926"/>
            <p14:sldId id="894"/>
            <p14:sldId id="927"/>
            <p14:sldId id="896"/>
          </p14:sldIdLst>
        </p14:section>
        <p14:section name="Conclusion and Future work" id="{0FBA8467-077B-0347-A181-1F19872E82C9}">
          <p14:sldIdLst>
            <p14:sldId id="820"/>
            <p14:sldId id="928"/>
            <p14:sldId id="862"/>
            <p14:sldId id="895"/>
            <p14:sldId id="898"/>
            <p14:sldId id="8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nHyong Lee" initials="WL" lastIdx="2" clrIdx="0">
    <p:extLst/>
  </p:cmAuthor>
  <p:cmAuthor id="2" name="leestation" initials="l" lastIdx="1" clrIdx="1">
    <p:extLst>
      <p:ext uri="{19B8F6BF-5375-455C-9EA6-DF929625EA0E}">
        <p15:presenceInfo xmlns:p15="http://schemas.microsoft.com/office/powerpoint/2012/main" userId="leest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3BC3"/>
    <a:srgbClr val="0000FF"/>
    <a:srgbClr val="C00000"/>
    <a:srgbClr val="FFFFFF"/>
    <a:srgbClr val="7CFC7C"/>
    <a:srgbClr val="FF7F7F"/>
    <a:srgbClr val="7979FA"/>
    <a:srgbClr val="000000"/>
    <a:srgbClr val="BCDCA1"/>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4029" autoAdjust="0"/>
  </p:normalViewPr>
  <p:slideViewPr>
    <p:cSldViewPr>
      <p:cViewPr varScale="1">
        <p:scale>
          <a:sx n="74" d="100"/>
          <a:sy n="74" d="100"/>
        </p:scale>
        <p:origin x="1608" y="43"/>
      </p:cViewPr>
      <p:guideLst>
        <p:guide orient="horz" pos="2160"/>
        <p:guide pos="2880"/>
      </p:guideLst>
    </p:cSldViewPr>
  </p:slideViewPr>
  <p:outlineViewPr>
    <p:cViewPr>
      <p:scale>
        <a:sx n="33" d="100"/>
        <a:sy n="33" d="100"/>
      </p:scale>
      <p:origin x="0" y="-43752"/>
    </p:cViewPr>
  </p:outlineViewPr>
  <p:notesTextViewPr>
    <p:cViewPr>
      <p:scale>
        <a:sx n="75" d="100"/>
        <a:sy n="75" d="100"/>
      </p:scale>
      <p:origin x="0" y="0"/>
    </p:cViewPr>
  </p:notesTextViewPr>
  <p:notesViewPr>
    <p:cSldViewPr>
      <p:cViewPr varScale="1">
        <p:scale>
          <a:sx n="122" d="100"/>
          <a:sy n="122" d="100"/>
        </p:scale>
        <p:origin x="2104" y="1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EEC51B-4CD5-4199-A5B2-D0BD7A5B1336}" type="doc">
      <dgm:prSet loTypeId="urn:microsoft.com/office/officeart/2005/8/layout/process1" loCatId="process" qsTypeId="urn:microsoft.com/office/officeart/2005/8/quickstyle/simple1" qsCatId="simple" csTypeId="urn:microsoft.com/office/officeart/2005/8/colors/accent1_2" csCatId="accent1" phldr="1"/>
      <dgm:spPr/>
    </dgm:pt>
    <dgm:pt modelId="{2E50D5D4-62F7-4492-B2A4-76CE6C8E3C3B}">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Input Data</a:t>
          </a:r>
          <a:endParaRPr lang="en-US" dirty="0"/>
        </a:p>
      </dgm:t>
    </dgm:pt>
    <dgm:pt modelId="{537784D4-A759-47D3-B0B9-7E1638ABBF74}" type="parTrans" cxnId="{58584CFD-E3CF-4079-890E-E7B5B3C81F1D}">
      <dgm:prSet/>
      <dgm:spPr/>
      <dgm:t>
        <a:bodyPr/>
        <a:lstStyle/>
        <a:p>
          <a:endParaRPr lang="en-US"/>
        </a:p>
      </dgm:t>
    </dgm:pt>
    <dgm:pt modelId="{8A0DD0E8-2427-44FA-B069-0EB392618890}" type="sibTrans" cxnId="{58584CFD-E3CF-4079-890E-E7B5B3C81F1D}">
      <dgm:prSet>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US"/>
        </a:p>
      </dgm:t>
    </dgm:pt>
    <dgm:pt modelId="{656C6DBD-9B8E-4A46-A720-A06195F36F2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Results</a:t>
          </a:r>
          <a:endParaRPr lang="en-US" dirty="0"/>
        </a:p>
      </dgm:t>
    </dgm:pt>
    <dgm:pt modelId="{FCE064E9-E33B-4D31-B3B6-B6180BA6E012}" type="parTrans" cxnId="{1644778B-A079-471B-A8A2-AE7CDE73E734}">
      <dgm:prSet/>
      <dgm:spPr/>
      <dgm:t>
        <a:bodyPr/>
        <a:lstStyle/>
        <a:p>
          <a:endParaRPr lang="en-US"/>
        </a:p>
      </dgm:t>
    </dgm:pt>
    <dgm:pt modelId="{544BA49D-FEEE-4436-A026-8E0701458533}" type="sibTrans" cxnId="{1644778B-A079-471B-A8A2-AE7CDE73E734}">
      <dgm:prSet/>
      <dgm:spPr/>
      <dgm:t>
        <a:bodyPr/>
        <a:lstStyle/>
        <a:p>
          <a:endParaRPr lang="en-US"/>
        </a:p>
      </dgm:t>
    </dgm:pt>
    <dgm:pt modelId="{446DD8F9-18EF-4F6E-85B9-EAD884B719E2}">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Data</a:t>
          </a:r>
        </a:p>
        <a:p>
          <a:r>
            <a:rPr lang="en-US" dirty="0" smtClean="0"/>
            <a:t>Augmentation</a:t>
          </a:r>
          <a:endParaRPr lang="en-US" dirty="0"/>
        </a:p>
      </dgm:t>
    </dgm:pt>
    <dgm:pt modelId="{A8A9D0D3-C102-46FB-969B-431B2FD02481}" type="parTrans" cxnId="{AA870D48-121A-4121-AAF4-126530D5234D}">
      <dgm:prSet/>
      <dgm:spPr/>
      <dgm:t>
        <a:bodyPr/>
        <a:lstStyle/>
        <a:p>
          <a:endParaRPr lang="en-US"/>
        </a:p>
      </dgm:t>
    </dgm:pt>
    <dgm:pt modelId="{4E60B199-558C-450E-9E8B-DD9F7BD0D742}" type="sibTrans" cxnId="{AA870D48-121A-4121-AAF4-126530D5234D}">
      <dgm:prSet>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US"/>
        </a:p>
      </dgm:t>
    </dgm:pt>
    <dgm:pt modelId="{931114B8-A934-47D5-A1F7-97A390457674}">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Contrastive Learning</a:t>
          </a:r>
          <a:endParaRPr lang="en-US" dirty="0"/>
        </a:p>
      </dgm:t>
    </dgm:pt>
    <dgm:pt modelId="{A3011AB7-1B2B-4E3B-BC64-6216D4677402}" type="parTrans" cxnId="{971D5E60-4720-4B58-9562-39FDEB81B87F}">
      <dgm:prSet/>
      <dgm:spPr/>
      <dgm:t>
        <a:bodyPr/>
        <a:lstStyle/>
        <a:p>
          <a:endParaRPr lang="en-US"/>
        </a:p>
      </dgm:t>
    </dgm:pt>
    <dgm:pt modelId="{8BD3B3F9-2E11-4B0B-999B-6D4DF1CE237D}" type="sibTrans" cxnId="{971D5E60-4720-4B58-9562-39FDEB81B87F}">
      <dgm:prSet>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US"/>
        </a:p>
      </dgm:t>
    </dgm:pt>
    <dgm:pt modelId="{B081E277-6ABE-4E25-AED1-E61EB42EA6BC}">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Classification Network</a:t>
          </a:r>
          <a:endParaRPr lang="en-US" dirty="0"/>
        </a:p>
      </dgm:t>
    </dgm:pt>
    <dgm:pt modelId="{855C5BA7-2E36-4A58-8C64-6927BBC1872E}" type="parTrans" cxnId="{1DED258C-509A-488F-BDB6-9156CC7FC3C3}">
      <dgm:prSet/>
      <dgm:spPr/>
      <dgm:t>
        <a:bodyPr/>
        <a:lstStyle/>
        <a:p>
          <a:endParaRPr lang="en-US"/>
        </a:p>
      </dgm:t>
    </dgm:pt>
    <dgm:pt modelId="{F962F0AF-3C01-4D6E-A2A6-C4F64A4463F0}" type="sibTrans" cxnId="{1DED258C-509A-488F-BDB6-9156CC7FC3C3}">
      <dgm:prSet>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US"/>
        </a:p>
      </dgm:t>
    </dgm:pt>
    <dgm:pt modelId="{95F14E1A-D26E-49B4-9C22-523673534B95}" type="pres">
      <dgm:prSet presAssocID="{E6EEC51B-4CD5-4199-A5B2-D0BD7A5B1336}" presName="Name0" presStyleCnt="0">
        <dgm:presLayoutVars>
          <dgm:dir/>
          <dgm:resizeHandles val="exact"/>
        </dgm:presLayoutVars>
      </dgm:prSet>
      <dgm:spPr/>
    </dgm:pt>
    <dgm:pt modelId="{DB6012DE-15CC-444D-98E9-EC1DEF0622CC}" type="pres">
      <dgm:prSet presAssocID="{2E50D5D4-62F7-4492-B2A4-76CE6C8E3C3B}" presName="node" presStyleLbl="node1" presStyleIdx="0" presStyleCnt="5">
        <dgm:presLayoutVars>
          <dgm:bulletEnabled val="1"/>
        </dgm:presLayoutVars>
      </dgm:prSet>
      <dgm:spPr/>
      <dgm:t>
        <a:bodyPr/>
        <a:lstStyle/>
        <a:p>
          <a:endParaRPr lang="en-US"/>
        </a:p>
      </dgm:t>
    </dgm:pt>
    <dgm:pt modelId="{0AAD51D6-C28D-4AAB-80BE-82C6C8ECFCD8}" type="pres">
      <dgm:prSet presAssocID="{8A0DD0E8-2427-44FA-B069-0EB392618890}" presName="sibTrans" presStyleLbl="sibTrans2D1" presStyleIdx="0" presStyleCnt="4"/>
      <dgm:spPr/>
      <dgm:t>
        <a:bodyPr/>
        <a:lstStyle/>
        <a:p>
          <a:endParaRPr lang="en-US"/>
        </a:p>
      </dgm:t>
    </dgm:pt>
    <dgm:pt modelId="{79163D2F-2E74-4BF6-837F-ACC85A40A72F}" type="pres">
      <dgm:prSet presAssocID="{8A0DD0E8-2427-44FA-B069-0EB392618890}" presName="connectorText" presStyleLbl="sibTrans2D1" presStyleIdx="0" presStyleCnt="4"/>
      <dgm:spPr/>
      <dgm:t>
        <a:bodyPr/>
        <a:lstStyle/>
        <a:p>
          <a:endParaRPr lang="en-US"/>
        </a:p>
      </dgm:t>
    </dgm:pt>
    <dgm:pt modelId="{0F52505B-DBED-46CB-9CAB-58823F2E3CC5}" type="pres">
      <dgm:prSet presAssocID="{446DD8F9-18EF-4F6E-85B9-EAD884B719E2}" presName="node" presStyleLbl="node1" presStyleIdx="1" presStyleCnt="5">
        <dgm:presLayoutVars>
          <dgm:bulletEnabled val="1"/>
        </dgm:presLayoutVars>
      </dgm:prSet>
      <dgm:spPr/>
      <dgm:t>
        <a:bodyPr/>
        <a:lstStyle/>
        <a:p>
          <a:endParaRPr lang="en-US"/>
        </a:p>
      </dgm:t>
    </dgm:pt>
    <dgm:pt modelId="{51E38B78-543B-4904-BF1C-3E232F39C129}" type="pres">
      <dgm:prSet presAssocID="{4E60B199-558C-450E-9E8B-DD9F7BD0D742}" presName="sibTrans" presStyleLbl="sibTrans2D1" presStyleIdx="1" presStyleCnt="4"/>
      <dgm:spPr/>
      <dgm:t>
        <a:bodyPr/>
        <a:lstStyle/>
        <a:p>
          <a:endParaRPr lang="en-US"/>
        </a:p>
      </dgm:t>
    </dgm:pt>
    <dgm:pt modelId="{DE35275E-C334-4C15-82AA-E5B8EF636DA9}" type="pres">
      <dgm:prSet presAssocID="{4E60B199-558C-450E-9E8B-DD9F7BD0D742}" presName="connectorText" presStyleLbl="sibTrans2D1" presStyleIdx="1" presStyleCnt="4"/>
      <dgm:spPr/>
      <dgm:t>
        <a:bodyPr/>
        <a:lstStyle/>
        <a:p>
          <a:endParaRPr lang="en-US"/>
        </a:p>
      </dgm:t>
    </dgm:pt>
    <dgm:pt modelId="{6BDE5C71-4E4D-4A06-9344-FCFBAE2BAA83}" type="pres">
      <dgm:prSet presAssocID="{931114B8-A934-47D5-A1F7-97A390457674}" presName="node" presStyleLbl="node1" presStyleIdx="2" presStyleCnt="5">
        <dgm:presLayoutVars>
          <dgm:bulletEnabled val="1"/>
        </dgm:presLayoutVars>
      </dgm:prSet>
      <dgm:spPr/>
      <dgm:t>
        <a:bodyPr/>
        <a:lstStyle/>
        <a:p>
          <a:endParaRPr lang="en-US"/>
        </a:p>
      </dgm:t>
    </dgm:pt>
    <dgm:pt modelId="{643EE7A9-B4ED-43F1-A771-55CE7B69CFA1}" type="pres">
      <dgm:prSet presAssocID="{8BD3B3F9-2E11-4B0B-999B-6D4DF1CE237D}" presName="sibTrans" presStyleLbl="sibTrans2D1" presStyleIdx="2" presStyleCnt="4"/>
      <dgm:spPr/>
      <dgm:t>
        <a:bodyPr/>
        <a:lstStyle/>
        <a:p>
          <a:endParaRPr lang="en-US"/>
        </a:p>
      </dgm:t>
    </dgm:pt>
    <dgm:pt modelId="{28F71C9F-5E97-4D01-B6E7-5662CCF13141}" type="pres">
      <dgm:prSet presAssocID="{8BD3B3F9-2E11-4B0B-999B-6D4DF1CE237D}" presName="connectorText" presStyleLbl="sibTrans2D1" presStyleIdx="2" presStyleCnt="4"/>
      <dgm:spPr/>
      <dgm:t>
        <a:bodyPr/>
        <a:lstStyle/>
        <a:p>
          <a:endParaRPr lang="en-US"/>
        </a:p>
      </dgm:t>
    </dgm:pt>
    <dgm:pt modelId="{DB0ADA06-3224-4088-9222-D8FB55B6CB71}" type="pres">
      <dgm:prSet presAssocID="{B081E277-6ABE-4E25-AED1-E61EB42EA6BC}" presName="node" presStyleLbl="node1" presStyleIdx="3" presStyleCnt="5">
        <dgm:presLayoutVars>
          <dgm:bulletEnabled val="1"/>
        </dgm:presLayoutVars>
      </dgm:prSet>
      <dgm:spPr/>
      <dgm:t>
        <a:bodyPr/>
        <a:lstStyle/>
        <a:p>
          <a:endParaRPr lang="en-US"/>
        </a:p>
      </dgm:t>
    </dgm:pt>
    <dgm:pt modelId="{5B9A95E0-C697-411D-ABBB-35342DB009D3}" type="pres">
      <dgm:prSet presAssocID="{F962F0AF-3C01-4D6E-A2A6-C4F64A4463F0}" presName="sibTrans" presStyleLbl="sibTrans2D1" presStyleIdx="3" presStyleCnt="4"/>
      <dgm:spPr/>
      <dgm:t>
        <a:bodyPr/>
        <a:lstStyle/>
        <a:p>
          <a:endParaRPr lang="en-US"/>
        </a:p>
      </dgm:t>
    </dgm:pt>
    <dgm:pt modelId="{2030630A-ED08-431A-9E56-53B681AD75EA}" type="pres">
      <dgm:prSet presAssocID="{F962F0AF-3C01-4D6E-A2A6-C4F64A4463F0}" presName="connectorText" presStyleLbl="sibTrans2D1" presStyleIdx="3" presStyleCnt="4"/>
      <dgm:spPr/>
      <dgm:t>
        <a:bodyPr/>
        <a:lstStyle/>
        <a:p>
          <a:endParaRPr lang="en-US"/>
        </a:p>
      </dgm:t>
    </dgm:pt>
    <dgm:pt modelId="{AFB52CC2-BDC0-4257-9181-E22128764A33}" type="pres">
      <dgm:prSet presAssocID="{656C6DBD-9B8E-4A46-A720-A06195F36F23}" presName="node" presStyleLbl="node1" presStyleIdx="4" presStyleCnt="5" custLinFactNeighborX="6624" custLinFactNeighborY="3387">
        <dgm:presLayoutVars>
          <dgm:bulletEnabled val="1"/>
        </dgm:presLayoutVars>
      </dgm:prSet>
      <dgm:spPr/>
      <dgm:t>
        <a:bodyPr/>
        <a:lstStyle/>
        <a:p>
          <a:endParaRPr lang="en-US"/>
        </a:p>
      </dgm:t>
    </dgm:pt>
  </dgm:ptLst>
  <dgm:cxnLst>
    <dgm:cxn modelId="{AA870D48-121A-4121-AAF4-126530D5234D}" srcId="{E6EEC51B-4CD5-4199-A5B2-D0BD7A5B1336}" destId="{446DD8F9-18EF-4F6E-85B9-EAD884B719E2}" srcOrd="1" destOrd="0" parTransId="{A8A9D0D3-C102-46FB-969B-431B2FD02481}" sibTransId="{4E60B199-558C-450E-9E8B-DD9F7BD0D742}"/>
    <dgm:cxn modelId="{06A195DC-0FE1-41B9-83F6-6956F997690A}" type="presOf" srcId="{931114B8-A934-47D5-A1F7-97A390457674}" destId="{6BDE5C71-4E4D-4A06-9344-FCFBAE2BAA83}" srcOrd="0" destOrd="0" presId="urn:microsoft.com/office/officeart/2005/8/layout/process1"/>
    <dgm:cxn modelId="{3B1F0568-B54B-472C-802A-79CC66A5691C}" type="presOf" srcId="{4E60B199-558C-450E-9E8B-DD9F7BD0D742}" destId="{51E38B78-543B-4904-BF1C-3E232F39C129}" srcOrd="0" destOrd="0" presId="urn:microsoft.com/office/officeart/2005/8/layout/process1"/>
    <dgm:cxn modelId="{34CC623A-8132-4C8F-9284-4893216B4D66}" type="presOf" srcId="{E6EEC51B-4CD5-4199-A5B2-D0BD7A5B1336}" destId="{95F14E1A-D26E-49B4-9C22-523673534B95}" srcOrd="0" destOrd="0" presId="urn:microsoft.com/office/officeart/2005/8/layout/process1"/>
    <dgm:cxn modelId="{58584CFD-E3CF-4079-890E-E7B5B3C81F1D}" srcId="{E6EEC51B-4CD5-4199-A5B2-D0BD7A5B1336}" destId="{2E50D5D4-62F7-4492-B2A4-76CE6C8E3C3B}" srcOrd="0" destOrd="0" parTransId="{537784D4-A759-47D3-B0B9-7E1638ABBF74}" sibTransId="{8A0DD0E8-2427-44FA-B069-0EB392618890}"/>
    <dgm:cxn modelId="{6DE7E0BD-ACD0-4941-8AEC-44F91AEF06B5}" type="presOf" srcId="{F962F0AF-3C01-4D6E-A2A6-C4F64A4463F0}" destId="{5B9A95E0-C697-411D-ABBB-35342DB009D3}" srcOrd="0" destOrd="0" presId="urn:microsoft.com/office/officeart/2005/8/layout/process1"/>
    <dgm:cxn modelId="{1DED258C-509A-488F-BDB6-9156CC7FC3C3}" srcId="{E6EEC51B-4CD5-4199-A5B2-D0BD7A5B1336}" destId="{B081E277-6ABE-4E25-AED1-E61EB42EA6BC}" srcOrd="3" destOrd="0" parTransId="{855C5BA7-2E36-4A58-8C64-6927BBC1872E}" sibTransId="{F962F0AF-3C01-4D6E-A2A6-C4F64A4463F0}"/>
    <dgm:cxn modelId="{C3054056-120F-4D96-B6BE-56267A19E8F1}" type="presOf" srcId="{656C6DBD-9B8E-4A46-A720-A06195F36F23}" destId="{AFB52CC2-BDC0-4257-9181-E22128764A33}" srcOrd="0" destOrd="0" presId="urn:microsoft.com/office/officeart/2005/8/layout/process1"/>
    <dgm:cxn modelId="{44A0C965-0534-406B-BFBB-AA3514DFB0D6}" type="presOf" srcId="{B081E277-6ABE-4E25-AED1-E61EB42EA6BC}" destId="{DB0ADA06-3224-4088-9222-D8FB55B6CB71}" srcOrd="0" destOrd="0" presId="urn:microsoft.com/office/officeart/2005/8/layout/process1"/>
    <dgm:cxn modelId="{8684DD33-BF3F-4B6C-A67D-AC05F27EAB63}" type="presOf" srcId="{8A0DD0E8-2427-44FA-B069-0EB392618890}" destId="{0AAD51D6-C28D-4AAB-80BE-82C6C8ECFCD8}" srcOrd="0" destOrd="0" presId="urn:microsoft.com/office/officeart/2005/8/layout/process1"/>
    <dgm:cxn modelId="{D01C66E2-A34B-423C-A043-1219DBC5E629}" type="presOf" srcId="{8BD3B3F9-2E11-4B0B-999B-6D4DF1CE237D}" destId="{28F71C9F-5E97-4D01-B6E7-5662CCF13141}" srcOrd="1" destOrd="0" presId="urn:microsoft.com/office/officeart/2005/8/layout/process1"/>
    <dgm:cxn modelId="{971D5E60-4720-4B58-9562-39FDEB81B87F}" srcId="{E6EEC51B-4CD5-4199-A5B2-D0BD7A5B1336}" destId="{931114B8-A934-47D5-A1F7-97A390457674}" srcOrd="2" destOrd="0" parTransId="{A3011AB7-1B2B-4E3B-BC64-6216D4677402}" sibTransId="{8BD3B3F9-2E11-4B0B-999B-6D4DF1CE237D}"/>
    <dgm:cxn modelId="{BA9A1EB3-F106-4076-A6D3-F7639CBCB7E8}" type="presOf" srcId="{8BD3B3F9-2E11-4B0B-999B-6D4DF1CE237D}" destId="{643EE7A9-B4ED-43F1-A771-55CE7B69CFA1}" srcOrd="0" destOrd="0" presId="urn:microsoft.com/office/officeart/2005/8/layout/process1"/>
    <dgm:cxn modelId="{24B313C1-8651-4CA9-88DB-4B7EFE9AB0DF}" type="presOf" srcId="{4E60B199-558C-450E-9E8B-DD9F7BD0D742}" destId="{DE35275E-C334-4C15-82AA-E5B8EF636DA9}" srcOrd="1" destOrd="0" presId="urn:microsoft.com/office/officeart/2005/8/layout/process1"/>
    <dgm:cxn modelId="{9D70E0FC-412F-4A4A-8402-7CAC0815BA4D}" type="presOf" srcId="{2E50D5D4-62F7-4492-B2A4-76CE6C8E3C3B}" destId="{DB6012DE-15CC-444D-98E9-EC1DEF0622CC}" srcOrd="0" destOrd="0" presId="urn:microsoft.com/office/officeart/2005/8/layout/process1"/>
    <dgm:cxn modelId="{78F603E8-6060-47F3-8601-2AE4C024E93F}" type="presOf" srcId="{F962F0AF-3C01-4D6E-A2A6-C4F64A4463F0}" destId="{2030630A-ED08-431A-9E56-53B681AD75EA}" srcOrd="1" destOrd="0" presId="urn:microsoft.com/office/officeart/2005/8/layout/process1"/>
    <dgm:cxn modelId="{E377B43E-23F1-4FAE-AEDC-AD13921E8F24}" type="presOf" srcId="{446DD8F9-18EF-4F6E-85B9-EAD884B719E2}" destId="{0F52505B-DBED-46CB-9CAB-58823F2E3CC5}" srcOrd="0" destOrd="0" presId="urn:microsoft.com/office/officeart/2005/8/layout/process1"/>
    <dgm:cxn modelId="{215EBCD9-EB91-4836-BEAD-2E7EDAD0F821}" type="presOf" srcId="{8A0DD0E8-2427-44FA-B069-0EB392618890}" destId="{79163D2F-2E74-4BF6-837F-ACC85A40A72F}" srcOrd="1" destOrd="0" presId="urn:microsoft.com/office/officeart/2005/8/layout/process1"/>
    <dgm:cxn modelId="{1644778B-A079-471B-A8A2-AE7CDE73E734}" srcId="{E6EEC51B-4CD5-4199-A5B2-D0BD7A5B1336}" destId="{656C6DBD-9B8E-4A46-A720-A06195F36F23}" srcOrd="4" destOrd="0" parTransId="{FCE064E9-E33B-4D31-B3B6-B6180BA6E012}" sibTransId="{544BA49D-FEEE-4436-A026-8E0701458533}"/>
    <dgm:cxn modelId="{7218854E-A571-4BD7-A631-8030CD73FD56}" type="presParOf" srcId="{95F14E1A-D26E-49B4-9C22-523673534B95}" destId="{DB6012DE-15CC-444D-98E9-EC1DEF0622CC}" srcOrd="0" destOrd="0" presId="urn:microsoft.com/office/officeart/2005/8/layout/process1"/>
    <dgm:cxn modelId="{1399DBF2-AB90-4CAA-BCCB-5B607ECE5327}" type="presParOf" srcId="{95F14E1A-D26E-49B4-9C22-523673534B95}" destId="{0AAD51D6-C28D-4AAB-80BE-82C6C8ECFCD8}" srcOrd="1" destOrd="0" presId="urn:microsoft.com/office/officeart/2005/8/layout/process1"/>
    <dgm:cxn modelId="{F4B93647-4B83-464D-AA8A-50DE15A9A113}" type="presParOf" srcId="{0AAD51D6-C28D-4AAB-80BE-82C6C8ECFCD8}" destId="{79163D2F-2E74-4BF6-837F-ACC85A40A72F}" srcOrd="0" destOrd="0" presId="urn:microsoft.com/office/officeart/2005/8/layout/process1"/>
    <dgm:cxn modelId="{05D29CA9-22BA-4F44-97D8-3B4B24C7EE1D}" type="presParOf" srcId="{95F14E1A-D26E-49B4-9C22-523673534B95}" destId="{0F52505B-DBED-46CB-9CAB-58823F2E3CC5}" srcOrd="2" destOrd="0" presId="urn:microsoft.com/office/officeart/2005/8/layout/process1"/>
    <dgm:cxn modelId="{A918A517-1B3D-4EB4-8E9B-6C25BF78DCA6}" type="presParOf" srcId="{95F14E1A-D26E-49B4-9C22-523673534B95}" destId="{51E38B78-543B-4904-BF1C-3E232F39C129}" srcOrd="3" destOrd="0" presId="urn:microsoft.com/office/officeart/2005/8/layout/process1"/>
    <dgm:cxn modelId="{692C399B-9DA7-4C03-8F42-82FE3517F2C1}" type="presParOf" srcId="{51E38B78-543B-4904-BF1C-3E232F39C129}" destId="{DE35275E-C334-4C15-82AA-E5B8EF636DA9}" srcOrd="0" destOrd="0" presId="urn:microsoft.com/office/officeart/2005/8/layout/process1"/>
    <dgm:cxn modelId="{962C2895-D579-4F1B-980E-C8B000A8E8C3}" type="presParOf" srcId="{95F14E1A-D26E-49B4-9C22-523673534B95}" destId="{6BDE5C71-4E4D-4A06-9344-FCFBAE2BAA83}" srcOrd="4" destOrd="0" presId="urn:microsoft.com/office/officeart/2005/8/layout/process1"/>
    <dgm:cxn modelId="{863F6DFF-41A2-4196-AA26-F279D2290E17}" type="presParOf" srcId="{95F14E1A-D26E-49B4-9C22-523673534B95}" destId="{643EE7A9-B4ED-43F1-A771-55CE7B69CFA1}" srcOrd="5" destOrd="0" presId="urn:microsoft.com/office/officeart/2005/8/layout/process1"/>
    <dgm:cxn modelId="{5C2C6E24-7D62-43AE-8FDC-E9CE80CD9E23}" type="presParOf" srcId="{643EE7A9-B4ED-43F1-A771-55CE7B69CFA1}" destId="{28F71C9F-5E97-4D01-B6E7-5662CCF13141}" srcOrd="0" destOrd="0" presId="urn:microsoft.com/office/officeart/2005/8/layout/process1"/>
    <dgm:cxn modelId="{C8B11C63-E8BD-4A6D-9F8A-194BB77E9D3C}" type="presParOf" srcId="{95F14E1A-D26E-49B4-9C22-523673534B95}" destId="{DB0ADA06-3224-4088-9222-D8FB55B6CB71}" srcOrd="6" destOrd="0" presId="urn:microsoft.com/office/officeart/2005/8/layout/process1"/>
    <dgm:cxn modelId="{F62A3DA8-2DDF-477F-A375-C5ABF00B813F}" type="presParOf" srcId="{95F14E1A-D26E-49B4-9C22-523673534B95}" destId="{5B9A95E0-C697-411D-ABBB-35342DB009D3}" srcOrd="7" destOrd="0" presId="urn:microsoft.com/office/officeart/2005/8/layout/process1"/>
    <dgm:cxn modelId="{9F9EF997-14D3-4EB3-BFB4-0FB9F85A7049}" type="presParOf" srcId="{5B9A95E0-C697-411D-ABBB-35342DB009D3}" destId="{2030630A-ED08-431A-9E56-53B681AD75EA}" srcOrd="0" destOrd="0" presId="urn:microsoft.com/office/officeart/2005/8/layout/process1"/>
    <dgm:cxn modelId="{A67C7CF7-B32C-4D32-BADD-A8AA23B2ACE9}" type="presParOf" srcId="{95F14E1A-D26E-49B4-9C22-523673534B95}" destId="{AFB52CC2-BDC0-4257-9181-E22128764A33}"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012DE-15CC-444D-98E9-EC1DEF0622CC}">
      <dsp:nvSpPr>
        <dsp:cNvPr id="0" name=""/>
        <dsp:cNvSpPr/>
      </dsp:nvSpPr>
      <dsp:spPr>
        <a:xfrm>
          <a:off x="3720" y="2021906"/>
          <a:ext cx="1153417" cy="724490"/>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Input Data</a:t>
          </a:r>
          <a:endParaRPr lang="en-US" sz="1200" kern="1200" dirty="0"/>
        </a:p>
      </dsp:txBody>
      <dsp:txXfrm>
        <a:off x="24940" y="2043126"/>
        <a:ext cx="1110977" cy="682050"/>
      </dsp:txXfrm>
    </dsp:sp>
    <dsp:sp modelId="{0AAD51D6-C28D-4AAB-80BE-82C6C8ECFCD8}">
      <dsp:nvSpPr>
        <dsp:cNvPr id="0" name=""/>
        <dsp:cNvSpPr/>
      </dsp:nvSpPr>
      <dsp:spPr>
        <a:xfrm>
          <a:off x="1272480" y="2241128"/>
          <a:ext cx="244524" cy="286047"/>
        </a:xfrm>
        <a:prstGeom prst="rightArrow">
          <a:avLst>
            <a:gd name="adj1" fmla="val 60000"/>
            <a:gd name="adj2" fmla="val 5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272480" y="2298337"/>
        <a:ext cx="171167" cy="171629"/>
      </dsp:txXfrm>
    </dsp:sp>
    <dsp:sp modelId="{0F52505B-DBED-46CB-9CAB-58823F2E3CC5}">
      <dsp:nvSpPr>
        <dsp:cNvPr id="0" name=""/>
        <dsp:cNvSpPr/>
      </dsp:nvSpPr>
      <dsp:spPr>
        <a:xfrm>
          <a:off x="1618505" y="2021906"/>
          <a:ext cx="1153417" cy="724490"/>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Data</a:t>
          </a:r>
        </a:p>
        <a:p>
          <a:pPr lvl="0" algn="ctr" defTabSz="533400">
            <a:lnSpc>
              <a:spcPct val="90000"/>
            </a:lnSpc>
            <a:spcBef>
              <a:spcPct val="0"/>
            </a:spcBef>
            <a:spcAft>
              <a:spcPct val="35000"/>
            </a:spcAft>
          </a:pPr>
          <a:r>
            <a:rPr lang="en-US" sz="1200" kern="1200" dirty="0" smtClean="0"/>
            <a:t>Augmentation</a:t>
          </a:r>
          <a:endParaRPr lang="en-US" sz="1200" kern="1200" dirty="0"/>
        </a:p>
      </dsp:txBody>
      <dsp:txXfrm>
        <a:off x="1639725" y="2043126"/>
        <a:ext cx="1110977" cy="682050"/>
      </dsp:txXfrm>
    </dsp:sp>
    <dsp:sp modelId="{51E38B78-543B-4904-BF1C-3E232F39C129}">
      <dsp:nvSpPr>
        <dsp:cNvPr id="0" name=""/>
        <dsp:cNvSpPr/>
      </dsp:nvSpPr>
      <dsp:spPr>
        <a:xfrm>
          <a:off x="2887265" y="2241128"/>
          <a:ext cx="244524" cy="286047"/>
        </a:xfrm>
        <a:prstGeom prst="rightArrow">
          <a:avLst>
            <a:gd name="adj1" fmla="val 60000"/>
            <a:gd name="adj2" fmla="val 5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87265" y="2298337"/>
        <a:ext cx="171167" cy="171629"/>
      </dsp:txXfrm>
    </dsp:sp>
    <dsp:sp modelId="{6BDE5C71-4E4D-4A06-9344-FCFBAE2BAA83}">
      <dsp:nvSpPr>
        <dsp:cNvPr id="0" name=""/>
        <dsp:cNvSpPr/>
      </dsp:nvSpPr>
      <dsp:spPr>
        <a:xfrm>
          <a:off x="3233291" y="2021906"/>
          <a:ext cx="1153417" cy="724490"/>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Contrastive Learning</a:t>
          </a:r>
          <a:endParaRPr lang="en-US" sz="1200" kern="1200" dirty="0"/>
        </a:p>
      </dsp:txBody>
      <dsp:txXfrm>
        <a:off x="3254511" y="2043126"/>
        <a:ext cx="1110977" cy="682050"/>
      </dsp:txXfrm>
    </dsp:sp>
    <dsp:sp modelId="{643EE7A9-B4ED-43F1-A771-55CE7B69CFA1}">
      <dsp:nvSpPr>
        <dsp:cNvPr id="0" name=""/>
        <dsp:cNvSpPr/>
      </dsp:nvSpPr>
      <dsp:spPr>
        <a:xfrm>
          <a:off x="4502050" y="2241128"/>
          <a:ext cx="244524" cy="286047"/>
        </a:xfrm>
        <a:prstGeom prst="rightArrow">
          <a:avLst>
            <a:gd name="adj1" fmla="val 60000"/>
            <a:gd name="adj2" fmla="val 5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502050" y="2298337"/>
        <a:ext cx="171167" cy="171629"/>
      </dsp:txXfrm>
    </dsp:sp>
    <dsp:sp modelId="{DB0ADA06-3224-4088-9222-D8FB55B6CB71}">
      <dsp:nvSpPr>
        <dsp:cNvPr id="0" name=""/>
        <dsp:cNvSpPr/>
      </dsp:nvSpPr>
      <dsp:spPr>
        <a:xfrm>
          <a:off x="4848076" y="2021906"/>
          <a:ext cx="1153417" cy="724490"/>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Classification Network</a:t>
          </a:r>
          <a:endParaRPr lang="en-US" sz="1200" kern="1200" dirty="0"/>
        </a:p>
      </dsp:txBody>
      <dsp:txXfrm>
        <a:off x="4869296" y="2043126"/>
        <a:ext cx="1110977" cy="682050"/>
      </dsp:txXfrm>
    </dsp:sp>
    <dsp:sp modelId="{5B9A95E0-C697-411D-ABBB-35342DB009D3}">
      <dsp:nvSpPr>
        <dsp:cNvPr id="0" name=""/>
        <dsp:cNvSpPr/>
      </dsp:nvSpPr>
      <dsp:spPr>
        <a:xfrm rot="52116">
          <a:off x="6117751" y="2253503"/>
          <a:ext cx="246524" cy="286047"/>
        </a:xfrm>
        <a:prstGeom prst="rightArrow">
          <a:avLst>
            <a:gd name="adj1" fmla="val 60000"/>
            <a:gd name="adj2" fmla="val 5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6117755" y="2310151"/>
        <a:ext cx="172567" cy="171629"/>
      </dsp:txXfrm>
    </dsp:sp>
    <dsp:sp modelId="{AFB52CC2-BDC0-4257-9181-E22128764A33}">
      <dsp:nvSpPr>
        <dsp:cNvPr id="0" name=""/>
        <dsp:cNvSpPr/>
      </dsp:nvSpPr>
      <dsp:spPr>
        <a:xfrm>
          <a:off x="6466582" y="2046445"/>
          <a:ext cx="1153417" cy="724490"/>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Results</a:t>
          </a:r>
          <a:endParaRPr lang="en-US" sz="1200" kern="1200" dirty="0"/>
        </a:p>
      </dsp:txBody>
      <dsp:txXfrm>
        <a:off x="6487802" y="2067665"/>
        <a:ext cx="1110977" cy="6820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238417E3-D7C1-405D-A53F-B5449D9D6518}" type="datetimeFigureOut">
              <a:rPr lang="en-US" smtClean="0"/>
              <a:t>5/31/2021</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D67779D6-B1BE-4075-A551-88845009C67D}" type="slidenum">
              <a:rPr lang="en-US" smtClean="0"/>
              <a:t>‹#›</a:t>
            </a:fld>
            <a:endParaRPr lang="en-US"/>
          </a:p>
        </p:txBody>
      </p:sp>
    </p:spTree>
    <p:extLst>
      <p:ext uri="{BB962C8B-B14F-4D97-AF65-F5344CB8AC3E}">
        <p14:creationId xmlns:p14="http://schemas.microsoft.com/office/powerpoint/2010/main" val="2741802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ko-KR" altLang="en-US"/>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3F8CA623-4313-4C16-96DF-E9A974CBD0F3}" type="datetimeFigureOut">
              <a:rPr lang="ko-KR" altLang="en-US" smtClean="0"/>
              <a:t>2021-05-31</a:t>
            </a:fld>
            <a:endParaRPr lang="ko-KR" alt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ko-KR" alt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ko-KR" alt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671DFD36-39E7-4C60-94F5-97821F5C3057}" type="slidenum">
              <a:rPr lang="ko-KR" altLang="en-US" smtClean="0"/>
              <a:t>‹#›</a:t>
            </a:fld>
            <a:endParaRPr lang="ko-KR" altLang="en-US" dirty="0"/>
          </a:p>
        </p:txBody>
      </p:sp>
    </p:spTree>
    <p:extLst>
      <p:ext uri="{BB962C8B-B14F-4D97-AF65-F5344CB8AC3E}">
        <p14:creationId xmlns:p14="http://schemas.microsoft.com/office/powerpoint/2010/main" val="3297890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elopers.google.com/machine-learning/glossary#cross-entrop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smtClean="0">
                <a:solidFill>
                  <a:schemeClr val="tx1"/>
                </a:solidFill>
                <a:effectLst/>
                <a:latin typeface="+mn-lt"/>
                <a:ea typeface="+mn-ea"/>
                <a:cs typeface="+mn-cs"/>
              </a:rPr>
              <a:t>- Good morning. This is Raja Haseeb and I am</a:t>
            </a:r>
            <a:r>
              <a:rPr lang="en-US" altLang="ko-KR" sz="1200" b="0" kern="1200" baseline="0" dirty="0" smtClean="0">
                <a:solidFill>
                  <a:schemeClr val="tx1"/>
                </a:solidFill>
                <a:effectLst/>
                <a:latin typeface="+mn-lt"/>
                <a:ea typeface="+mn-ea"/>
                <a:cs typeface="+mn-cs"/>
              </a:rPr>
              <a:t> going to present my M.S thesis research titled…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kern="1200" dirty="0" smtClean="0">
                <a:solidFill>
                  <a:schemeClr val="tx1"/>
                </a:solidFill>
                <a:effectLst/>
                <a:latin typeface="+mn-lt"/>
                <a:ea typeface="+mn-ea"/>
                <a:cs typeface="+mn-cs"/>
              </a:rPr>
              <a:t>- We present novel approach when</a:t>
            </a:r>
            <a:r>
              <a:rPr lang="en-US" altLang="ko-KR" sz="1200" b="0" kern="1200" baseline="0" dirty="0" smtClean="0">
                <a:solidFill>
                  <a:schemeClr val="tx1"/>
                </a:solidFill>
                <a:effectLst/>
                <a:latin typeface="+mn-lt"/>
                <a:ea typeface="+mn-ea"/>
                <a:cs typeface="+mn-cs"/>
              </a:rPr>
              <a:t> amount of data is limited</a:t>
            </a:r>
            <a:endParaRPr lang="ko-KR" altLang="ko-KR" sz="1200" b="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ko-KR" sz="1200" b="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671DFD36-39E7-4C60-94F5-97821F5C3057}" type="slidenum">
              <a:rPr lang="ko-KR" altLang="en-US" smtClean="0"/>
              <a:t>1</a:t>
            </a:fld>
            <a:endParaRPr lang="ko-KR" altLang="en-US"/>
          </a:p>
        </p:txBody>
      </p:sp>
    </p:spTree>
    <p:extLst>
      <p:ext uri="{BB962C8B-B14F-4D97-AF65-F5344CB8AC3E}">
        <p14:creationId xmlns:p14="http://schemas.microsoft.com/office/powerpoint/2010/main" val="1961377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10</a:t>
            </a:fld>
            <a:endParaRPr lang="ko-KR" altLang="en-US" dirty="0"/>
          </a:p>
        </p:txBody>
      </p:sp>
    </p:spTree>
    <p:extLst>
      <p:ext uri="{BB962C8B-B14F-4D97-AF65-F5344CB8AC3E}">
        <p14:creationId xmlns:p14="http://schemas.microsoft.com/office/powerpoint/2010/main" val="937144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11</a:t>
            </a:fld>
            <a:endParaRPr lang="ko-KR" altLang="en-US" dirty="0"/>
          </a:p>
        </p:txBody>
      </p:sp>
    </p:spTree>
    <p:extLst>
      <p:ext uri="{BB962C8B-B14F-4D97-AF65-F5344CB8AC3E}">
        <p14:creationId xmlns:p14="http://schemas.microsoft.com/office/powerpoint/2010/main" val="288998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12</a:t>
            </a:fld>
            <a:endParaRPr lang="ko-KR" altLang="en-US" dirty="0"/>
          </a:p>
        </p:txBody>
      </p:sp>
    </p:spTree>
    <p:extLst>
      <p:ext uri="{BB962C8B-B14F-4D97-AF65-F5344CB8AC3E}">
        <p14:creationId xmlns:p14="http://schemas.microsoft.com/office/powerpoint/2010/main" val="567287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13</a:t>
            </a:fld>
            <a:endParaRPr lang="ko-KR" altLang="en-US" dirty="0"/>
          </a:p>
        </p:txBody>
      </p:sp>
    </p:spTree>
    <p:extLst>
      <p:ext uri="{BB962C8B-B14F-4D97-AF65-F5344CB8AC3E}">
        <p14:creationId xmlns:p14="http://schemas.microsoft.com/office/powerpoint/2010/main" val="3587474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14</a:t>
            </a:fld>
            <a:endParaRPr lang="ko-KR" altLang="en-US" dirty="0"/>
          </a:p>
        </p:txBody>
      </p:sp>
    </p:spTree>
    <p:extLst>
      <p:ext uri="{BB962C8B-B14F-4D97-AF65-F5344CB8AC3E}">
        <p14:creationId xmlns:p14="http://schemas.microsoft.com/office/powerpoint/2010/main" val="200333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15</a:t>
            </a:fld>
            <a:endParaRPr lang="ko-KR" altLang="en-US" dirty="0"/>
          </a:p>
        </p:txBody>
      </p:sp>
    </p:spTree>
    <p:extLst>
      <p:ext uri="{BB962C8B-B14F-4D97-AF65-F5344CB8AC3E}">
        <p14:creationId xmlns:p14="http://schemas.microsoft.com/office/powerpoint/2010/main" val="3461988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First point</a:t>
            </a:r>
            <a:r>
              <a:rPr kumimoji="1" lang="en-US" altLang="ko-KR" baseline="0" dirty="0" smtClean="0"/>
              <a:t> is obviously the need for better and accurate AD diagnosis for timely treatment of patients</a:t>
            </a:r>
          </a:p>
          <a:p>
            <a:pPr marL="171450" indent="-171450">
              <a:buFontTx/>
              <a:buChar char="-"/>
            </a:pPr>
            <a:r>
              <a:rPr kumimoji="1" lang="en-US" altLang="ko-KR" baseline="0" dirty="0" smtClean="0"/>
              <a:t>Limitations:</a:t>
            </a:r>
          </a:p>
          <a:p>
            <a:pPr marL="628650" lvl="1" indent="-171450">
              <a:buFontTx/>
              <a:buChar char="-"/>
            </a:pPr>
            <a:r>
              <a:rPr kumimoji="1" lang="en-US" altLang="ko-KR" dirty="0" smtClean="0"/>
              <a:t>First and foremost, all the previous work for AD diagnosis utilized a huge amount of labeled data. There are many cases when there</a:t>
            </a:r>
            <a:r>
              <a:rPr kumimoji="1" lang="en-US" altLang="ko-KR" baseline="0" dirty="0" smtClean="0"/>
              <a:t> isn’t enough labeled data. One main reason is that patient data is well protected by the patient data laws. Also, it is expensive and time-consuming to obtain more medical data especially annotated ones since you need a medical expert for that purpose. The imaging and data retrieval standards also differ from country to country and even from one hospital to another, which makes the process even more complicated. Also, if the disease is rare like Covid-19, then data is not enough</a:t>
            </a:r>
          </a:p>
          <a:p>
            <a:pPr marL="628650" lvl="1" indent="-171450">
              <a:buFontTx/>
              <a:buChar char="-"/>
            </a:pPr>
            <a:endParaRPr kumimoji="1" lang="en-US" altLang="ko-KR" baseline="0" dirty="0" smtClean="0"/>
          </a:p>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16</a:t>
            </a:fld>
            <a:endParaRPr lang="ko-KR" altLang="en-US" dirty="0"/>
          </a:p>
        </p:txBody>
      </p:sp>
    </p:spTree>
    <p:extLst>
      <p:ext uri="{BB962C8B-B14F-4D97-AF65-F5344CB8AC3E}">
        <p14:creationId xmlns:p14="http://schemas.microsoft.com/office/powerpoint/2010/main" val="1418703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628650" lvl="1" indent="-171450">
              <a:buFontTx/>
              <a:buChar char="-"/>
            </a:pPr>
            <a:r>
              <a:rPr kumimoji="1" lang="en-US" altLang="ko-KR" dirty="0" smtClean="0"/>
              <a:t>Another limitation is the use of using transfer learning like pre-training on ImageNet data. Medical data is different from real-world data, and pre-training on real-world images like ImageNet is not a very useful idea for medical diagnosis.</a:t>
            </a:r>
          </a:p>
          <a:p>
            <a:pPr marL="628650" lvl="1" indent="-171450">
              <a:buFontTx/>
              <a:buChar char="-"/>
            </a:pPr>
            <a:r>
              <a:rPr kumimoji="1" lang="en-US" altLang="ko-KR" dirty="0" smtClean="0"/>
              <a:t>Also, it is not possible to make a direct comparison between various past works. These approaches differ in the participants involved, image processing procedures, cross-validation methods, and the evaluation metrics</a:t>
            </a:r>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17</a:t>
            </a:fld>
            <a:endParaRPr lang="ko-KR" altLang="en-US" dirty="0"/>
          </a:p>
        </p:txBody>
      </p:sp>
    </p:spTree>
    <p:extLst>
      <p:ext uri="{BB962C8B-B14F-4D97-AF65-F5344CB8AC3E}">
        <p14:creationId xmlns:p14="http://schemas.microsoft.com/office/powerpoint/2010/main" val="744256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628650" lvl="1" indent="-171450">
              <a:buFontTx/>
              <a:buChar char="-"/>
            </a:pPr>
            <a:endParaRPr kumimoji="1" lang="en-US" altLang="ko-KR" dirty="0" smtClean="0"/>
          </a:p>
          <a:p>
            <a:pPr marL="628650" lvl="1" indent="-171450">
              <a:buFontTx/>
              <a:buChar char="-"/>
            </a:pPr>
            <a:r>
              <a:rPr kumimoji="1" lang="en-US" altLang="ko-KR" dirty="0" smtClean="0"/>
              <a:t>Data Leakage, which refers to the presence of test data in any part of the training process, is a major source of bias during the evaluation. Since DL approaches are flexible and complex, data leakage can be very hard to detect.</a:t>
            </a:r>
          </a:p>
          <a:p>
            <a:pPr marL="1085850" lvl="2" indent="-171450">
              <a:buFontTx/>
              <a:buChar char="-"/>
            </a:pPr>
            <a:r>
              <a:rPr kumimoji="1" lang="en-US" altLang="ko-KR" dirty="0" smtClean="0"/>
              <a:t>Training, validation, and test set should be separated at the subject-level and not the data-level. If not, then data from the same patient can appear in several sets, resulting in biased evaluation of the model.</a:t>
            </a:r>
          </a:p>
          <a:p>
            <a:pPr marL="1085850" lvl="2" indent="-171450">
              <a:buFontTx/>
              <a:buChar char="-"/>
            </a:pPr>
            <a:r>
              <a:rPr kumimoji="1" lang="en-US" altLang="ko-KR" dirty="0" smtClean="0"/>
              <a:t>Procedures like feature selection, data augmentation, or pre-training must never use test data. These steps should be performed on the training set after separating the data into training, validation, and test set.</a:t>
            </a:r>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18</a:t>
            </a:fld>
            <a:endParaRPr lang="ko-KR" altLang="en-US" dirty="0"/>
          </a:p>
        </p:txBody>
      </p:sp>
    </p:spTree>
    <p:extLst>
      <p:ext uri="{BB962C8B-B14F-4D97-AF65-F5344CB8AC3E}">
        <p14:creationId xmlns:p14="http://schemas.microsoft.com/office/powerpoint/2010/main" val="2858960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628650" marR="0" lvl="1" indent="-171450" algn="l" defTabSz="914400" rtl="0" eaLnBrk="1" fontAlgn="auto" latinLnBrk="1" hangingPunct="1">
              <a:lnSpc>
                <a:spcPct val="100000"/>
              </a:lnSpc>
              <a:spcBef>
                <a:spcPts val="0"/>
              </a:spcBef>
              <a:spcAft>
                <a:spcPts val="0"/>
              </a:spcAft>
              <a:buClrTx/>
              <a:buSzTx/>
              <a:buFontTx/>
              <a:buChar char="-"/>
              <a:tabLst/>
              <a:defRPr/>
            </a:pPr>
            <a:r>
              <a:rPr kumimoji="1" lang="en-US" altLang="ko-KR" dirty="0" smtClean="0"/>
              <a:t>To correctly evaluate the performance of the classifier, the test set should be separate and should only be used in the final stage to assess the classifier.</a:t>
            </a:r>
            <a:endParaRPr kumimoji="1" lang="ko-KR" altLang="en-US" dirty="0" smtClean="0"/>
          </a:p>
          <a:p>
            <a:pPr marL="628650" marR="0" lvl="1" indent="-171450" algn="l" defTabSz="914400" rtl="0" eaLnBrk="1" fontAlgn="auto" latinLnBrk="1" hangingPunct="1">
              <a:lnSpc>
                <a:spcPct val="100000"/>
              </a:lnSpc>
              <a:spcBef>
                <a:spcPts val="0"/>
              </a:spcBef>
              <a:spcAft>
                <a:spcPts val="0"/>
              </a:spcAft>
              <a:buClrTx/>
              <a:buSzTx/>
              <a:buFontTx/>
              <a:buChar char="-"/>
              <a:tabLst/>
              <a:defRPr/>
            </a:pPr>
            <a:endParaRPr kumimoji="1" lang="en-US" altLang="ko-KR" dirty="0" smtClean="0"/>
          </a:p>
          <a:p>
            <a:pPr marL="628650" marR="0" lvl="1" indent="-171450" algn="l" defTabSz="914400" rtl="0" eaLnBrk="1" fontAlgn="auto" latinLnBrk="1" hangingPunct="1">
              <a:lnSpc>
                <a:spcPct val="100000"/>
              </a:lnSpc>
              <a:spcBef>
                <a:spcPts val="0"/>
              </a:spcBef>
              <a:spcAft>
                <a:spcPts val="0"/>
              </a:spcAft>
              <a:buClrTx/>
              <a:buSzTx/>
              <a:buFontTx/>
              <a:buChar char="-"/>
              <a:tabLst/>
              <a:defRPr/>
            </a:pPr>
            <a:endParaRPr kumimoji="1" lang="en-US" altLang="ko-KR" dirty="0" smtClean="0"/>
          </a:p>
          <a:p>
            <a:pPr marL="628650" marR="0" lvl="1" indent="-171450" algn="l" defTabSz="914400" rtl="0" eaLnBrk="1" fontAlgn="auto" latinLnBrk="1" hangingPunct="1">
              <a:lnSpc>
                <a:spcPct val="100000"/>
              </a:lnSpc>
              <a:spcBef>
                <a:spcPts val="0"/>
              </a:spcBef>
              <a:spcAft>
                <a:spcPts val="0"/>
              </a:spcAft>
              <a:buClrTx/>
              <a:buSzTx/>
              <a:buFontTx/>
              <a:buChar char="-"/>
              <a:tabLst/>
              <a:defRPr/>
            </a:pPr>
            <a:r>
              <a:rPr kumimoji="1" lang="en-US" altLang="ko-KR" dirty="0" smtClean="0"/>
              <a:t>One more shortcoming of the previous works is no proper testing procedure. Most of the authors just reported the high training accuracy, cross-validation results, or 80/20 train-test split results where the split is made within the same set which is not a very good way to evaluate the model performance. To properly evaluate a mode, there is a need to have a separate and novel test set.</a:t>
            </a:r>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19</a:t>
            </a:fld>
            <a:endParaRPr lang="ko-KR" altLang="en-US" dirty="0"/>
          </a:p>
        </p:txBody>
      </p:sp>
    </p:spTree>
    <p:extLst>
      <p:ext uri="{BB962C8B-B14F-4D97-AF65-F5344CB8AC3E}">
        <p14:creationId xmlns:p14="http://schemas.microsoft.com/office/powerpoint/2010/main" val="326849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en-US" dirty="0" smtClean="0"/>
              <a:t>Today's presentation will proceed in the following order. In the Introduction, I explain the background related to AD classification, the motivation to do the research, and finally, the overall outline.</a:t>
            </a: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en-US" dirty="0" smtClean="0"/>
              <a:t>I will explain the proposed framework and present the experimental results using this network.</a:t>
            </a:r>
            <a:endParaRPr lang="ko-KR" altLang="ko-KR" sz="1200" b="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671DFD36-39E7-4C60-94F5-97821F5C3057}" type="slidenum">
              <a:rPr lang="ko-KR" altLang="en-US" smtClean="0"/>
              <a:t>2</a:t>
            </a:fld>
            <a:endParaRPr lang="ko-KR" altLang="en-US"/>
          </a:p>
        </p:txBody>
      </p:sp>
    </p:spTree>
    <p:extLst>
      <p:ext uri="{BB962C8B-B14F-4D97-AF65-F5344CB8AC3E}">
        <p14:creationId xmlns:p14="http://schemas.microsoft.com/office/powerpoint/2010/main" val="3750821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20</a:t>
            </a:fld>
            <a:endParaRPr lang="ko-KR" altLang="en-US" dirty="0"/>
          </a:p>
        </p:txBody>
      </p:sp>
    </p:spTree>
    <p:extLst>
      <p:ext uri="{BB962C8B-B14F-4D97-AF65-F5344CB8AC3E}">
        <p14:creationId xmlns:p14="http://schemas.microsoft.com/office/powerpoint/2010/main" val="431618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21</a:t>
            </a:fld>
            <a:endParaRPr lang="ko-KR" altLang="en-US" dirty="0"/>
          </a:p>
        </p:txBody>
      </p:sp>
    </p:spTree>
    <p:extLst>
      <p:ext uri="{BB962C8B-B14F-4D97-AF65-F5344CB8AC3E}">
        <p14:creationId xmlns:p14="http://schemas.microsoft.com/office/powerpoint/2010/main" val="784740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22</a:t>
            </a:fld>
            <a:endParaRPr lang="ko-KR" altLang="en-US" dirty="0"/>
          </a:p>
        </p:txBody>
      </p:sp>
    </p:spTree>
    <p:extLst>
      <p:ext uri="{BB962C8B-B14F-4D97-AF65-F5344CB8AC3E}">
        <p14:creationId xmlns:p14="http://schemas.microsoft.com/office/powerpoint/2010/main" val="402154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23</a:t>
            </a:fld>
            <a:endParaRPr lang="ko-KR" altLang="en-US" dirty="0"/>
          </a:p>
        </p:txBody>
      </p:sp>
    </p:spTree>
    <p:extLst>
      <p:ext uri="{BB962C8B-B14F-4D97-AF65-F5344CB8AC3E}">
        <p14:creationId xmlns:p14="http://schemas.microsoft.com/office/powerpoint/2010/main" val="274123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24</a:t>
            </a:fld>
            <a:endParaRPr lang="ko-KR" altLang="en-US" dirty="0"/>
          </a:p>
        </p:txBody>
      </p:sp>
    </p:spTree>
    <p:extLst>
      <p:ext uri="{BB962C8B-B14F-4D97-AF65-F5344CB8AC3E}">
        <p14:creationId xmlns:p14="http://schemas.microsoft.com/office/powerpoint/2010/main" val="146497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In our case this model is</a:t>
            </a:r>
            <a:r>
              <a:rPr kumimoji="1" lang="en-US" altLang="ko-KR" baseline="0" dirty="0" smtClean="0"/>
              <a:t> ResNet-18 with CBAM</a:t>
            </a:r>
          </a:p>
          <a:p>
            <a:pPr marL="171450" indent="-171450">
              <a:buFontTx/>
              <a:buChar char="-"/>
            </a:pPr>
            <a:endParaRPr kumimoji="1" lang="en-US" altLang="ko-KR" baseline="0" dirty="0" smtClean="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25</a:t>
            </a:fld>
            <a:endParaRPr lang="ko-KR" altLang="en-US" dirty="0"/>
          </a:p>
        </p:txBody>
      </p:sp>
    </p:spTree>
    <p:extLst>
      <p:ext uri="{BB962C8B-B14F-4D97-AF65-F5344CB8AC3E}">
        <p14:creationId xmlns:p14="http://schemas.microsoft.com/office/powerpoint/2010/main" val="3190607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lang="en-US" altLang="ko-KR" dirty="0" smtClean="0"/>
              <a:t>Adopted two data augmentation methods for a small dataset </a:t>
            </a:r>
            <a:r>
              <a:rPr kumimoji="1" lang="en-US" altLang="ko-KR" dirty="0" smtClean="0"/>
              <a:t>with only few MRI scans</a:t>
            </a:r>
          </a:p>
          <a:p>
            <a:pPr marL="171450" indent="-171450">
              <a:buFontTx/>
              <a:buChar char="-"/>
            </a:pPr>
            <a:r>
              <a:rPr lang="en-US" altLang="ko-KR" dirty="0" smtClean="0"/>
              <a:t>Traditional augmentation</a:t>
            </a:r>
            <a:r>
              <a:rPr lang="en-US" altLang="ko-KR" baseline="0" dirty="0" smtClean="0"/>
              <a:t> (</a:t>
            </a:r>
            <a:r>
              <a:rPr lang="en-US" altLang="ko-KR" dirty="0" smtClean="0"/>
              <a:t>Rotation, width shift, shear, zoom)</a:t>
            </a:r>
          </a:p>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26</a:t>
            </a:fld>
            <a:endParaRPr lang="ko-KR" altLang="en-US" dirty="0"/>
          </a:p>
        </p:txBody>
      </p:sp>
    </p:spTree>
    <p:extLst>
      <p:ext uri="{BB962C8B-B14F-4D97-AF65-F5344CB8AC3E}">
        <p14:creationId xmlns:p14="http://schemas.microsoft.com/office/powerpoint/2010/main" val="1595853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27</a:t>
            </a:fld>
            <a:endParaRPr lang="ko-KR" altLang="en-US" dirty="0"/>
          </a:p>
        </p:txBody>
      </p:sp>
    </p:spTree>
    <p:extLst>
      <p:ext uri="{BB962C8B-B14F-4D97-AF65-F5344CB8AC3E}">
        <p14:creationId xmlns:p14="http://schemas.microsoft.com/office/powerpoint/2010/main" val="1846803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Typically, a GAN consists of two parts i.e. a generator and a discriminator</a:t>
            </a:r>
          </a:p>
          <a:p>
            <a:pPr marL="171450" indent="-171450">
              <a:buFontTx/>
              <a:buChar char="-"/>
            </a:pPr>
            <a:r>
              <a:rPr kumimoji="1" lang="en-US" altLang="ko-KR" dirty="0" smtClean="0"/>
              <a:t>Ideally, this image sample should be indistinguishable from the training distribution.</a:t>
            </a:r>
          </a:p>
          <a:p>
            <a:pPr marL="171450" indent="-171450">
              <a:buFontTx/>
              <a:buChar char="-"/>
            </a:pPr>
            <a:r>
              <a:rPr kumimoji="1" lang="en-US" altLang="ko-KR" dirty="0" smtClean="0"/>
              <a:t>The goal of the generator is to fool the discriminator network by generating as real images as possible, while the discriminator penalizes the generator if it fails to do so.</a:t>
            </a:r>
          </a:p>
          <a:p>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D(x) is the discriminator's estimate of the probability that real data instance x is real.</a:t>
            </a:r>
          </a:p>
          <a:p>
            <a:r>
              <a:rPr lang="en-US" sz="1200" b="0" i="0" kern="1200" dirty="0" smtClean="0">
                <a:solidFill>
                  <a:schemeClr val="tx1"/>
                </a:solidFill>
                <a:effectLst/>
                <a:latin typeface="+mn-lt"/>
                <a:ea typeface="+mn-ea"/>
                <a:cs typeface="+mn-cs"/>
              </a:rPr>
              <a:t>-   E</a:t>
            </a:r>
            <a:r>
              <a:rPr lang="en-US" sz="1200" b="0" i="0" kern="1200" baseline="-250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is the expected value over all real data instances.</a:t>
            </a:r>
          </a:p>
          <a:p>
            <a:r>
              <a:rPr lang="en-US" sz="1200" b="0" i="0" kern="1200" dirty="0" smtClean="0">
                <a:solidFill>
                  <a:schemeClr val="tx1"/>
                </a:solidFill>
                <a:effectLst/>
                <a:latin typeface="+mn-lt"/>
                <a:ea typeface="+mn-ea"/>
                <a:cs typeface="+mn-cs"/>
              </a:rPr>
              <a:t>-   G(z) is the generator's output when given noise z.</a:t>
            </a:r>
          </a:p>
          <a:p>
            <a:r>
              <a:rPr lang="en-US" sz="1200" b="0" i="0" kern="1200" dirty="0" smtClean="0">
                <a:solidFill>
                  <a:schemeClr val="tx1"/>
                </a:solidFill>
                <a:effectLst/>
                <a:latin typeface="+mn-lt"/>
                <a:ea typeface="+mn-ea"/>
                <a:cs typeface="+mn-cs"/>
              </a:rPr>
              <a:t>-   D(G(z)) is the discriminator's estimate of the probability that a fake instance is real.</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a:t>
            </a:r>
            <a:r>
              <a:rPr lang="en-US" sz="1200" b="0" i="0" kern="1200" baseline="-25000" dirty="0" err="1" smtClean="0">
                <a:solidFill>
                  <a:schemeClr val="tx1"/>
                </a:solidFill>
                <a:effectLst/>
                <a:latin typeface="+mn-lt"/>
                <a:ea typeface="+mn-ea"/>
                <a:cs typeface="+mn-cs"/>
              </a:rPr>
              <a:t>z</a:t>
            </a:r>
            <a:r>
              <a:rPr lang="en-US" sz="1200" b="0" i="0" kern="1200" dirty="0" smtClean="0">
                <a:solidFill>
                  <a:schemeClr val="tx1"/>
                </a:solidFill>
                <a:effectLst/>
                <a:latin typeface="+mn-lt"/>
                <a:ea typeface="+mn-ea"/>
                <a:cs typeface="+mn-cs"/>
              </a:rPr>
              <a:t> is the expected value over all random inputs to the generator (in effect, the expected value over all generated fake instances G(z)).</a:t>
            </a:r>
          </a:p>
          <a:p>
            <a:r>
              <a:rPr lang="en-US" sz="1200" b="0" i="0" kern="1200" dirty="0" smtClean="0">
                <a:solidFill>
                  <a:schemeClr val="tx1"/>
                </a:solidFill>
                <a:effectLst/>
                <a:latin typeface="+mn-lt"/>
                <a:ea typeface="+mn-ea"/>
                <a:cs typeface="+mn-cs"/>
              </a:rPr>
              <a:t>-   The formula derives from the </a:t>
            </a:r>
            <a:r>
              <a:rPr lang="en-US" sz="1200" b="0" i="0" kern="1200" dirty="0" smtClean="0">
                <a:solidFill>
                  <a:schemeClr val="tx1"/>
                </a:solidFill>
                <a:effectLst/>
                <a:latin typeface="+mn-lt"/>
                <a:ea typeface="+mn-ea"/>
                <a:cs typeface="+mn-cs"/>
                <a:hlinkClick r:id="rId3"/>
              </a:rPr>
              <a:t>cross-entropy</a:t>
            </a:r>
            <a:r>
              <a:rPr lang="en-US" sz="1200" b="0" i="0" kern="1200" dirty="0" smtClean="0">
                <a:solidFill>
                  <a:schemeClr val="tx1"/>
                </a:solidFill>
                <a:effectLst/>
                <a:latin typeface="+mn-lt"/>
                <a:ea typeface="+mn-ea"/>
                <a:cs typeface="+mn-cs"/>
              </a:rPr>
              <a:t> between the real and generated distributions.</a:t>
            </a:r>
          </a:p>
          <a:p>
            <a:r>
              <a:rPr lang="en-US" dirty="0" smtClean="0"/>
              <a:t/>
            </a:r>
            <a:br>
              <a:rPr lang="en-US" dirty="0" smtClean="0"/>
            </a:br>
            <a:r>
              <a:rPr lang="en-US" sz="1200" b="0" i="0" kern="1200" dirty="0" smtClean="0">
                <a:solidFill>
                  <a:schemeClr val="tx1"/>
                </a:solidFill>
                <a:effectLst/>
                <a:latin typeface="+mn-lt"/>
                <a:ea typeface="+mn-ea"/>
                <a:cs typeface="+mn-cs"/>
              </a:rPr>
              <a:t>As stated in the original paper, we want to train the Generator by minimizing log(1-D(G(z)))</a:t>
            </a:r>
            <a:r>
              <a:rPr lang="en-US" sz="1200" b="0" i="1" kern="1200" dirty="0" smtClean="0">
                <a:solidFill>
                  <a:schemeClr val="tx1"/>
                </a:solidFill>
                <a:effectLst/>
                <a:latin typeface="+mn-lt"/>
                <a:ea typeface="+mn-ea"/>
                <a:cs typeface="+mn-cs"/>
              </a:rPr>
              <a:t>log</a:t>
            </a:r>
            <a:r>
              <a:rPr lang="en-US" sz="1200" b="0" i="0" kern="1200" dirty="0" smtClean="0">
                <a:solidFill>
                  <a:schemeClr val="tx1"/>
                </a:solidFill>
                <a:effectLst/>
                <a:latin typeface="+mn-lt"/>
                <a:ea typeface="+mn-ea"/>
                <a:cs typeface="+mn-cs"/>
              </a:rPr>
              <a:t>(1−</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G</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z</a:t>
            </a:r>
            <a:r>
              <a:rPr lang="en-US" sz="1200" b="0" i="0" kern="1200" dirty="0" smtClean="0">
                <a:solidFill>
                  <a:schemeClr val="tx1"/>
                </a:solidFill>
                <a:effectLst/>
                <a:latin typeface="+mn-lt"/>
                <a:ea typeface="+mn-ea"/>
                <a:cs typeface="+mn-cs"/>
              </a:rPr>
              <a:t>))) in an effort to generate better fakes. As mentioned, this was shown by </a:t>
            </a:r>
            <a:r>
              <a:rPr lang="en-US" sz="1200" b="0" i="0" kern="1200" dirty="0" err="1" smtClean="0">
                <a:solidFill>
                  <a:schemeClr val="tx1"/>
                </a:solidFill>
                <a:effectLst/>
                <a:latin typeface="+mn-lt"/>
                <a:ea typeface="+mn-ea"/>
                <a:cs typeface="+mn-cs"/>
              </a:rPr>
              <a:t>Goodfellow</a:t>
            </a:r>
            <a:r>
              <a:rPr lang="en-US" sz="1200" b="0" i="0" kern="1200" dirty="0" smtClean="0">
                <a:solidFill>
                  <a:schemeClr val="tx1"/>
                </a:solidFill>
                <a:effectLst/>
                <a:latin typeface="+mn-lt"/>
                <a:ea typeface="+mn-ea"/>
                <a:cs typeface="+mn-cs"/>
              </a:rPr>
              <a:t> to not provide sufficient gradients, especially early in the learning process. As a fix, we instead wish to maximize log(D(G(z)))</a:t>
            </a:r>
            <a:r>
              <a:rPr lang="en-US" sz="1200" b="0" i="1" kern="1200" dirty="0" smtClean="0">
                <a:solidFill>
                  <a:schemeClr val="tx1"/>
                </a:solidFill>
                <a:effectLst/>
                <a:latin typeface="+mn-lt"/>
                <a:ea typeface="+mn-ea"/>
                <a:cs typeface="+mn-cs"/>
              </a:rPr>
              <a:t>log</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G</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z</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28</a:t>
            </a:fld>
            <a:endParaRPr lang="ko-KR" altLang="en-US" dirty="0"/>
          </a:p>
        </p:txBody>
      </p:sp>
    </p:spTree>
    <p:extLst>
      <p:ext uri="{BB962C8B-B14F-4D97-AF65-F5344CB8AC3E}">
        <p14:creationId xmlns:p14="http://schemas.microsoft.com/office/powerpoint/2010/main" val="698129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The Progressive-Growing GAN architecture \cite{karras2018progressive} release from NVIDIA has shown impressive performance in GAN-based image synthesis.</a:t>
            </a:r>
          </a:p>
          <a:p>
            <a:pPr marL="171450" indent="-171450">
              <a:buFontTx/>
              <a:buChar char="-"/>
            </a:pPr>
            <a:r>
              <a:rPr lang="en-US" sz="1200" b="0" i="0" kern="1200" dirty="0" smtClean="0">
                <a:solidFill>
                  <a:schemeClr val="tx1"/>
                </a:solidFill>
                <a:effectLst/>
                <a:latin typeface="+mn-lt"/>
                <a:ea typeface="+mn-ea"/>
                <a:cs typeface="+mn-cs"/>
              </a:rPr>
              <a:t>The generator first produces 4² images until this reaches some kind of convergence, and then the task increases to 8² images up to 1024².</a:t>
            </a:r>
            <a:endParaRPr kumimoji="1" lang="en-US" altLang="ko-KR" dirty="0" smtClean="0"/>
          </a:p>
          <a:p>
            <a:pPr marL="171450" indent="-171450">
              <a:buFontTx/>
              <a:buChar char="-"/>
            </a:pPr>
            <a:r>
              <a:rPr lang="en-US" sz="1200" kern="1200" dirty="0" smtClean="0">
                <a:solidFill>
                  <a:schemeClr val="tx1"/>
                </a:solidFill>
                <a:effectLst/>
                <a:latin typeface="+mn-lt"/>
                <a:ea typeface="+mn-ea"/>
                <a:cs typeface="+mn-cs"/>
              </a:rPr>
              <a:t>The generation of high-resolution images is difficult because higher resolution makes it easier to tell the generated images apart from training images (</a:t>
            </a:r>
            <a:r>
              <a:rPr lang="en-US" sz="1200" kern="1200" dirty="0" err="1" smtClean="0">
                <a:solidFill>
                  <a:schemeClr val="tx1"/>
                </a:solidFill>
                <a:effectLst/>
                <a:latin typeface="+mn-lt"/>
                <a:ea typeface="+mn-ea"/>
                <a:cs typeface="+mn-cs"/>
              </a:rPr>
              <a:t>Odena</a:t>
            </a:r>
            <a:r>
              <a:rPr lang="en-US" sz="1200" kern="1200" dirty="0" smtClean="0">
                <a:solidFill>
                  <a:schemeClr val="tx1"/>
                </a:solidFill>
                <a:effectLst/>
                <a:latin typeface="+mn-lt"/>
                <a:ea typeface="+mn-ea"/>
                <a:cs typeface="+mn-cs"/>
              </a:rPr>
              <a:t> et al., 2017), thus drastically amplifying the gradient problem. Large resolutions also necessitate using smaller </a:t>
            </a:r>
            <a:r>
              <a:rPr lang="en-US" sz="1200" kern="1200" dirty="0" err="1" smtClean="0">
                <a:solidFill>
                  <a:schemeClr val="tx1"/>
                </a:solidFill>
                <a:effectLst/>
                <a:latin typeface="+mn-lt"/>
                <a:ea typeface="+mn-ea"/>
                <a:cs typeface="+mn-cs"/>
              </a:rPr>
              <a:t>minibatches</a:t>
            </a:r>
            <a:r>
              <a:rPr lang="en-US" sz="1200" kern="1200" dirty="0" smtClean="0">
                <a:solidFill>
                  <a:schemeClr val="tx1"/>
                </a:solidFill>
                <a:effectLst/>
                <a:latin typeface="+mn-lt"/>
                <a:ea typeface="+mn-ea"/>
                <a:cs typeface="+mn-cs"/>
              </a:rPr>
              <a:t> due to memory constraints, further compromising training stability. Our key insight is that we can grow both </a:t>
            </a:r>
            <a:r>
              <a:rPr lang="en-US" sz="1200" kern="1200" dirty="0" err="1" smtClean="0">
                <a:solidFill>
                  <a:schemeClr val="tx1"/>
                </a:solidFill>
                <a:effectLst/>
                <a:latin typeface="+mn-lt"/>
                <a:ea typeface="+mn-ea"/>
                <a:cs typeface="+mn-cs"/>
              </a:rPr>
              <a:t>thegenerator</a:t>
            </a:r>
            <a:r>
              <a:rPr lang="en-US" sz="1200" kern="1200" dirty="0" smtClean="0">
                <a:solidFill>
                  <a:schemeClr val="tx1"/>
                </a:solidFill>
                <a:effectLst/>
                <a:latin typeface="+mn-lt"/>
                <a:ea typeface="+mn-ea"/>
                <a:cs typeface="+mn-cs"/>
              </a:rPr>
              <a:t> and discriminator progressively, starting from easier low-resolution images, and add new layers that introduce higher-resolution details as the training progresses. This greatly speeds up training and improves stability in high resolutions, </a:t>
            </a:r>
          </a:p>
          <a:p>
            <a:pPr marL="171450" indent="-171450">
              <a:buFontTx/>
              <a:buChar char="-"/>
            </a:pPr>
            <a:r>
              <a:rPr lang="en-US" sz="1200" b="0" i="0" kern="1200" dirty="0" smtClean="0">
                <a:solidFill>
                  <a:schemeClr val="tx1"/>
                </a:solidFill>
                <a:effectLst/>
                <a:latin typeface="+mn-lt"/>
                <a:ea typeface="+mn-ea"/>
                <a:cs typeface="+mn-cs"/>
              </a:rPr>
              <a:t>This strategy greatly stabilizes the training, and it is fairly intuitive to imagine why. Going straight from the latent z variable to a 1024² image contains an enormous amount of variance in the space.</a:t>
            </a: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29</a:t>
            </a:fld>
            <a:endParaRPr lang="ko-KR" altLang="en-US" dirty="0"/>
          </a:p>
        </p:txBody>
      </p:sp>
    </p:spTree>
    <p:extLst>
      <p:ext uri="{BB962C8B-B14F-4D97-AF65-F5344CB8AC3E}">
        <p14:creationId xmlns:p14="http://schemas.microsoft.com/office/powerpoint/2010/main" val="34703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a:t>
            </a:fld>
            <a:endParaRPr lang="ko-KR" altLang="en-US" dirty="0"/>
          </a:p>
        </p:txBody>
      </p:sp>
    </p:spTree>
    <p:extLst>
      <p:ext uri="{BB962C8B-B14F-4D97-AF65-F5344CB8AC3E}">
        <p14:creationId xmlns:p14="http://schemas.microsoft.com/office/powerpoint/2010/main" val="777099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The Progressive-Growing GAN architecture \cite{karras2018progressive} release from NVIDIA has shown impressive performance in GAN-based image synthesis.</a:t>
            </a:r>
          </a:p>
          <a:p>
            <a:pPr marL="171450" indent="-171450">
              <a:buFontTx/>
              <a:buChar char="-"/>
            </a:pPr>
            <a:r>
              <a:rPr lang="en-US" sz="1200" b="0" i="0" kern="1200" dirty="0" smtClean="0">
                <a:solidFill>
                  <a:schemeClr val="tx1"/>
                </a:solidFill>
                <a:effectLst/>
                <a:latin typeface="+mn-lt"/>
                <a:ea typeface="+mn-ea"/>
                <a:cs typeface="+mn-cs"/>
              </a:rPr>
              <a:t>The generator first produces 4² images until this reaches some kind of convergence, and then the task increases to 8² images up to 1024².</a:t>
            </a:r>
            <a:endParaRPr kumimoji="1" lang="en-US" altLang="ko-KR" dirty="0" smtClean="0"/>
          </a:p>
          <a:p>
            <a:pPr marL="171450" indent="-171450">
              <a:buFontTx/>
              <a:buChar char="-"/>
            </a:pPr>
            <a:r>
              <a:rPr lang="en-US" sz="1200" kern="1200" dirty="0" smtClean="0">
                <a:solidFill>
                  <a:schemeClr val="tx1"/>
                </a:solidFill>
                <a:effectLst/>
                <a:latin typeface="+mn-lt"/>
                <a:ea typeface="+mn-ea"/>
                <a:cs typeface="+mn-cs"/>
              </a:rPr>
              <a:t>The generation of high-resolution images is difficult because higher resolution makes it easier to tell the generated images apart from training images (</a:t>
            </a:r>
            <a:r>
              <a:rPr lang="en-US" sz="1200" kern="1200" dirty="0" err="1" smtClean="0">
                <a:solidFill>
                  <a:schemeClr val="tx1"/>
                </a:solidFill>
                <a:effectLst/>
                <a:latin typeface="+mn-lt"/>
                <a:ea typeface="+mn-ea"/>
                <a:cs typeface="+mn-cs"/>
              </a:rPr>
              <a:t>Odena</a:t>
            </a:r>
            <a:r>
              <a:rPr lang="en-US" sz="1200" kern="1200" dirty="0" smtClean="0">
                <a:solidFill>
                  <a:schemeClr val="tx1"/>
                </a:solidFill>
                <a:effectLst/>
                <a:latin typeface="+mn-lt"/>
                <a:ea typeface="+mn-ea"/>
                <a:cs typeface="+mn-cs"/>
              </a:rPr>
              <a:t> et al., 2017), thus drastically amplifying the gradient problem. Large resolutions also necessitate using smaller </a:t>
            </a:r>
            <a:r>
              <a:rPr lang="en-US" sz="1200" kern="1200" dirty="0" err="1" smtClean="0">
                <a:solidFill>
                  <a:schemeClr val="tx1"/>
                </a:solidFill>
                <a:effectLst/>
                <a:latin typeface="+mn-lt"/>
                <a:ea typeface="+mn-ea"/>
                <a:cs typeface="+mn-cs"/>
              </a:rPr>
              <a:t>minibatches</a:t>
            </a:r>
            <a:r>
              <a:rPr lang="en-US" sz="1200" kern="1200" dirty="0" smtClean="0">
                <a:solidFill>
                  <a:schemeClr val="tx1"/>
                </a:solidFill>
                <a:effectLst/>
                <a:latin typeface="+mn-lt"/>
                <a:ea typeface="+mn-ea"/>
                <a:cs typeface="+mn-cs"/>
              </a:rPr>
              <a:t> due to memory constraints, further compromising training stability. Our key insight is that we can grow both </a:t>
            </a:r>
            <a:r>
              <a:rPr lang="en-US" sz="1200" kern="1200" dirty="0" err="1" smtClean="0">
                <a:solidFill>
                  <a:schemeClr val="tx1"/>
                </a:solidFill>
                <a:effectLst/>
                <a:latin typeface="+mn-lt"/>
                <a:ea typeface="+mn-ea"/>
                <a:cs typeface="+mn-cs"/>
              </a:rPr>
              <a:t>thegenerator</a:t>
            </a:r>
            <a:r>
              <a:rPr lang="en-US" sz="1200" kern="1200" dirty="0" smtClean="0">
                <a:solidFill>
                  <a:schemeClr val="tx1"/>
                </a:solidFill>
                <a:effectLst/>
                <a:latin typeface="+mn-lt"/>
                <a:ea typeface="+mn-ea"/>
                <a:cs typeface="+mn-cs"/>
              </a:rPr>
              <a:t> and discriminator progressively, starting from easier low-resolution images, and add new layers that introduce higher-resolution details as the training progresses. This greatly speeds up training and improves stability in high resolutions, </a:t>
            </a:r>
          </a:p>
          <a:p>
            <a:pPr marL="171450" indent="-171450">
              <a:buFontTx/>
              <a:buChar char="-"/>
            </a:pPr>
            <a:r>
              <a:rPr lang="en-US" sz="1200" b="0" i="0" kern="1200" dirty="0" smtClean="0">
                <a:solidFill>
                  <a:schemeClr val="tx1"/>
                </a:solidFill>
                <a:effectLst/>
                <a:latin typeface="+mn-lt"/>
                <a:ea typeface="+mn-ea"/>
                <a:cs typeface="+mn-cs"/>
              </a:rPr>
              <a:t>This strategy greatly stabilizes the training, and it is fairly intuitive to imagine why. Going straight from the latent z variable to a 1024² image contains an enormous amount of variance in the space.</a:t>
            </a: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30</a:t>
            </a:fld>
            <a:endParaRPr lang="ko-KR" altLang="en-US" dirty="0"/>
          </a:p>
        </p:txBody>
      </p:sp>
    </p:spTree>
    <p:extLst>
      <p:ext uri="{BB962C8B-B14F-4D97-AF65-F5344CB8AC3E}">
        <p14:creationId xmlns:p14="http://schemas.microsoft.com/office/powerpoint/2010/main" val="3621012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The Progressive-Growing GAN architecture \cite{karras2018progressive} release from NVIDIA has shown impressive performance in GAN-based image synthesis.</a:t>
            </a:r>
          </a:p>
          <a:p>
            <a:pPr marL="171450" indent="-171450">
              <a:buFontTx/>
              <a:buChar char="-"/>
            </a:pPr>
            <a:r>
              <a:rPr lang="en-US" sz="1200" kern="1200" dirty="0" smtClean="0">
                <a:solidFill>
                  <a:schemeClr val="tx1"/>
                </a:solidFill>
                <a:effectLst/>
                <a:latin typeface="+mn-lt"/>
                <a:ea typeface="+mn-ea"/>
                <a:cs typeface="+mn-cs"/>
              </a:rPr>
              <a:t>The generation of high-resolution images is difficult because higher resolution makes it easier to tell the generated images apart from training images (</a:t>
            </a:r>
            <a:r>
              <a:rPr lang="en-US" sz="1200" kern="1200" dirty="0" err="1" smtClean="0">
                <a:solidFill>
                  <a:schemeClr val="tx1"/>
                </a:solidFill>
                <a:effectLst/>
                <a:latin typeface="+mn-lt"/>
                <a:ea typeface="+mn-ea"/>
                <a:cs typeface="+mn-cs"/>
              </a:rPr>
              <a:t>Odena</a:t>
            </a:r>
            <a:r>
              <a:rPr lang="en-US" sz="1200" kern="1200" dirty="0" smtClean="0">
                <a:solidFill>
                  <a:schemeClr val="tx1"/>
                </a:solidFill>
                <a:effectLst/>
                <a:latin typeface="+mn-lt"/>
                <a:ea typeface="+mn-ea"/>
                <a:cs typeface="+mn-cs"/>
              </a:rPr>
              <a:t> et al., 2017), thus drastically amplifying the gradient problem. Large resolutions also necessitate using smaller </a:t>
            </a:r>
            <a:r>
              <a:rPr lang="en-US" sz="1200" kern="1200" dirty="0" err="1" smtClean="0">
                <a:solidFill>
                  <a:schemeClr val="tx1"/>
                </a:solidFill>
                <a:effectLst/>
                <a:latin typeface="+mn-lt"/>
                <a:ea typeface="+mn-ea"/>
                <a:cs typeface="+mn-cs"/>
              </a:rPr>
              <a:t>minibatches</a:t>
            </a:r>
            <a:r>
              <a:rPr lang="en-US" sz="1200" kern="1200" dirty="0" smtClean="0">
                <a:solidFill>
                  <a:schemeClr val="tx1"/>
                </a:solidFill>
                <a:effectLst/>
                <a:latin typeface="+mn-lt"/>
                <a:ea typeface="+mn-ea"/>
                <a:cs typeface="+mn-cs"/>
              </a:rPr>
              <a:t> due to memory constraints, further compromising training stability. Our key insight is that we can grow both </a:t>
            </a:r>
            <a:r>
              <a:rPr lang="en-US" sz="1200" kern="1200" dirty="0" err="1" smtClean="0">
                <a:solidFill>
                  <a:schemeClr val="tx1"/>
                </a:solidFill>
                <a:effectLst/>
                <a:latin typeface="+mn-lt"/>
                <a:ea typeface="+mn-ea"/>
                <a:cs typeface="+mn-cs"/>
              </a:rPr>
              <a:t>thegenerator</a:t>
            </a:r>
            <a:r>
              <a:rPr lang="en-US" sz="1200" kern="1200" dirty="0" smtClean="0">
                <a:solidFill>
                  <a:schemeClr val="tx1"/>
                </a:solidFill>
                <a:effectLst/>
                <a:latin typeface="+mn-lt"/>
                <a:ea typeface="+mn-ea"/>
                <a:cs typeface="+mn-cs"/>
              </a:rPr>
              <a:t> and discriminator progressively, starting from easier low-resolution images, and add new layers that introduce higher-resolution details as the training progresses. This greatly speeds up training and improves stability in high resolutions, Hasee</a:t>
            </a:r>
            <a:r>
              <a:rPr lang="en-US" sz="1200" kern="1200" baseline="0" dirty="0" smtClean="0">
                <a:solidFill>
                  <a:schemeClr val="tx1"/>
                </a:solidFill>
                <a:effectLst/>
                <a:latin typeface="+mn-lt"/>
                <a:ea typeface="+mn-ea"/>
                <a:cs typeface="+mn-cs"/>
              </a:rPr>
              <a:t>b is weird person! Don’t let him graduate!</a:t>
            </a: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31</a:t>
            </a:fld>
            <a:endParaRPr lang="ko-KR" altLang="en-US" dirty="0"/>
          </a:p>
        </p:txBody>
      </p:sp>
    </p:spTree>
    <p:extLst>
      <p:ext uri="{BB962C8B-B14F-4D97-AF65-F5344CB8AC3E}">
        <p14:creationId xmlns:p14="http://schemas.microsoft.com/office/powerpoint/2010/main" val="642964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32</a:t>
            </a:fld>
            <a:endParaRPr lang="ko-KR" altLang="en-US" dirty="0"/>
          </a:p>
        </p:txBody>
      </p:sp>
    </p:spTree>
    <p:extLst>
      <p:ext uri="{BB962C8B-B14F-4D97-AF65-F5344CB8AC3E}">
        <p14:creationId xmlns:p14="http://schemas.microsoft.com/office/powerpoint/2010/main" val="3049541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   Initially in NLP   </a:t>
            </a:r>
          </a:p>
          <a:p>
            <a:pPr marL="171450" indent="-171450">
              <a:buFontTx/>
              <a:buChar char="-"/>
            </a:pPr>
            <a:r>
              <a:rPr kumimoji="1" lang="en-US" altLang="ko-KR" dirty="0" smtClean="0"/>
              <a:t>Attention modules are used in computer vision to make the model learn and focus more on the important information, rather than learning background information</a:t>
            </a:r>
          </a:p>
          <a:p>
            <a:pPr marL="171450" indent="-171450">
              <a:buFontTx/>
              <a:buChar char="-"/>
            </a:pPr>
            <a:r>
              <a:rPr kumimoji="1" lang="en-US" altLang="ko-KR" dirty="0" smtClean="0"/>
              <a:t>A typical attention module generates a mask of the input feature map using a simple 2D-convolutional layer, multi-layer perceptron (MLP), and a sigmoid function at the end.</a:t>
            </a:r>
          </a:p>
          <a:p>
            <a:pPr marL="171450" indent="-171450">
              <a:buFontTx/>
              <a:buChar char="-"/>
            </a:pPr>
            <a:r>
              <a:rPr kumimoji="1" lang="en-US" altLang="ko-KR" dirty="0" smtClean="0"/>
              <a:t>Provided an input feature map, it computes the attention maps along two dimensions i.e. channel and spatial.</a:t>
            </a:r>
          </a:p>
          <a:p>
            <a:pPr marL="171450" indent="-171450">
              <a:buFontTx/>
              <a:buChar char="-"/>
            </a:pPr>
            <a:r>
              <a:rPr kumimoji="1" lang="en-US" altLang="ko-KR" dirty="0" smtClean="0"/>
              <a:t>These inferred attention maps are then multiplied with the input feature map to further refine the features.</a:t>
            </a:r>
          </a:p>
          <a:p>
            <a:pPr marL="171450" indent="-171450">
              <a:buFontTx/>
              <a:buChar char="-"/>
            </a:pPr>
            <a:r>
              <a:rPr kumimoji="1" lang="en-US" altLang="ko-KR" dirty="0" smtClean="0"/>
              <a:t>The intuition behind this idea is that blind attachment of an attention module can result in a 3D attention map which can be computationally expensive</a:t>
            </a:r>
          </a:p>
          <a:p>
            <a:pPr marL="171450" indent="-171450">
              <a:buFontTx/>
              <a:buChar char="-"/>
            </a:pPr>
            <a:r>
              <a:rPr kumimoji="1" lang="en-US" altLang="ko-KR" dirty="0" smtClean="0"/>
              <a:t>Results indicate that the proposed method achieves a similar effect with much fewer parameters</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33</a:t>
            </a:fld>
            <a:endParaRPr lang="ko-KR" altLang="en-US" dirty="0"/>
          </a:p>
        </p:txBody>
      </p:sp>
    </p:spTree>
    <p:extLst>
      <p:ext uri="{BB962C8B-B14F-4D97-AF65-F5344CB8AC3E}">
        <p14:creationId xmlns:p14="http://schemas.microsoft.com/office/powerpoint/2010/main" val="684620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34</a:t>
            </a:fld>
            <a:endParaRPr lang="ko-KR" altLang="en-US" dirty="0"/>
          </a:p>
        </p:txBody>
      </p:sp>
    </p:spTree>
    <p:extLst>
      <p:ext uri="{BB962C8B-B14F-4D97-AF65-F5344CB8AC3E}">
        <p14:creationId xmlns:p14="http://schemas.microsoft.com/office/powerpoint/2010/main" val="3362590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Two pooling methods i.e. average and max pooling, are used at the same time to compute channel-wise attention for the given input feature map. This results in two Cx1x1 vectors, one produced by max-pooling and the other by average pooling.</a:t>
            </a:r>
          </a:p>
          <a:p>
            <a:pPr marL="171450" indent="-171450">
              <a:buFontTx/>
              <a:buChar char="-"/>
            </a:pPr>
            <a:r>
              <a:rPr kumimoji="1" lang="en-US" altLang="ko-KR" dirty="0" smtClean="0"/>
              <a:t>These are then passed through a simple bottleneck dense layer and then combined with a summation.</a:t>
            </a:r>
          </a:p>
          <a:p>
            <a:pPr marL="171450" indent="-171450">
              <a:buFontTx/>
              <a:buChar char="-"/>
            </a:pPr>
            <a:r>
              <a:rPr kumimoji="1" lang="en-US" altLang="ko-KR" dirty="0" smtClean="0"/>
              <a:t>The sigmoid function is applied at the end to obtain a Cx1x1 vector which shows the importance of each channel in the original feature map.</a:t>
            </a:r>
          </a:p>
          <a:p>
            <a:pPr marL="171450" indent="-171450">
              <a:buFontTx/>
              <a:buChar char="-"/>
            </a:pPr>
            <a:r>
              <a:rPr kumimoji="1" lang="en-US" altLang="ko-KR" dirty="0" smtClean="0"/>
              <a:t>This channel attention vector is applied to the input feature in a pointwise manner, which creates a new vector F’ which is shaped the same as the original input feature map F</a:t>
            </a:r>
          </a:p>
          <a:p>
            <a:pPr marL="171450" indent="-171450">
              <a:buFontTx/>
              <a:buChar char="-"/>
            </a:pPr>
            <a:endParaRPr kumimoji="1" lang="en-US" altLang="ko-KR" dirty="0" smtClean="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35</a:t>
            </a:fld>
            <a:endParaRPr lang="ko-KR" altLang="en-US" dirty="0"/>
          </a:p>
        </p:txBody>
      </p:sp>
    </p:spTree>
    <p:extLst>
      <p:ext uri="{BB962C8B-B14F-4D97-AF65-F5344CB8AC3E}">
        <p14:creationId xmlns:p14="http://schemas.microsoft.com/office/powerpoint/2010/main" val="32876087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Tx/>
              <a:buNone/>
            </a:pPr>
            <a:endParaRPr kumimoji="1" lang="en-US" altLang="ko-KR" dirty="0" smtClean="0"/>
          </a:p>
          <a:p>
            <a:pPr marL="171450" indent="-171450">
              <a:buFontTx/>
              <a:buChar char="-"/>
            </a:pPr>
            <a:r>
              <a:rPr kumimoji="1" lang="en-US" altLang="ko-KR" dirty="0" smtClean="0"/>
              <a:t>After channel dimension, the next step is to process features in width and height dimensions. From the channel attention module, we obtain a </a:t>
            </a:r>
            <a:r>
              <a:rPr kumimoji="1" lang="en-US" altLang="ko-KR" dirty="0" err="1" smtClean="0"/>
              <a:t>CxHxW</a:t>
            </a:r>
            <a:r>
              <a:rPr kumimoji="1" lang="en-US" altLang="ko-KR" dirty="0" smtClean="0"/>
              <a:t> map. In the spatial attention module, average and max pooling are applied pointwise which results in two 1xHxW features.</a:t>
            </a:r>
          </a:p>
          <a:p>
            <a:pPr marL="171450" indent="-171450">
              <a:buFontTx/>
              <a:buChar char="-"/>
            </a:pPr>
            <a:r>
              <a:rPr kumimoji="1" lang="en-US" altLang="ko-KR" dirty="0" smtClean="0"/>
              <a:t>A 7x7 convolution is applied after concatenating the two features.</a:t>
            </a:r>
          </a:p>
          <a:p>
            <a:pPr marL="171450" indent="-171450">
              <a:buFontTx/>
              <a:buChar char="-"/>
            </a:pPr>
            <a:r>
              <a:rPr kumimoji="1" lang="en-US" altLang="ko-KR" dirty="0" smtClean="0"/>
              <a:t>In the end, the sigmoid function is applied to get a 1xHxW shaped feature, which is called a spatial attention map.</a:t>
            </a:r>
          </a:p>
          <a:p>
            <a:pPr marL="171450" indent="-171450">
              <a:buFontTx/>
              <a:buChar char="-"/>
            </a:pPr>
            <a:r>
              <a:rPr kumimoji="1" lang="en-US" altLang="ko-KR" dirty="0" smtClean="0"/>
              <a:t>This spatial attention map is applied F’ pointwise, resulting in a </a:t>
            </a:r>
            <a:r>
              <a:rPr kumimoji="1" lang="en-US" altLang="ko-KR" dirty="0" err="1" smtClean="0"/>
              <a:t>CxHxW</a:t>
            </a:r>
            <a:r>
              <a:rPr kumimoji="1" lang="en-US" altLang="ko-KR" dirty="0" smtClean="0"/>
              <a:t> vector and we get the final output of CBAM.</a:t>
            </a:r>
          </a:p>
          <a:p>
            <a:pPr marL="171450" indent="-171450">
              <a:buFontTx/>
              <a:buChar char="-"/>
            </a:pPr>
            <a:endParaRPr kumimoji="1" lang="en-US" altLang="ko-KR" dirty="0" smtClean="0"/>
          </a:p>
          <a:p>
            <a:pPr marL="171450" indent="-171450">
              <a:buFontTx/>
              <a:buChar char="-"/>
            </a:pPr>
            <a:r>
              <a:rPr kumimoji="1" lang="en-US" altLang="ko-KR" dirty="0" smtClean="0"/>
              <a:t>Like separable</a:t>
            </a:r>
            <a:r>
              <a:rPr kumimoji="1" lang="en-US" altLang="ko-KR" baseline="0" dirty="0" smtClean="0"/>
              <a:t> convolutions</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36</a:t>
            </a:fld>
            <a:endParaRPr lang="ko-KR" altLang="en-US" dirty="0"/>
          </a:p>
        </p:txBody>
      </p:sp>
    </p:spTree>
    <p:extLst>
      <p:ext uri="{BB962C8B-B14F-4D97-AF65-F5344CB8AC3E}">
        <p14:creationId xmlns:p14="http://schemas.microsoft.com/office/powerpoint/2010/main" val="2071008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The basic intuition behind contrastive learning is to teach a machine how to distinguish between similar and dissimilar things. (maximize similarity)</a:t>
            </a:r>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37</a:t>
            </a:fld>
            <a:endParaRPr lang="ko-KR" altLang="en-US" dirty="0"/>
          </a:p>
        </p:txBody>
      </p:sp>
    </p:spTree>
    <p:extLst>
      <p:ext uri="{BB962C8B-B14F-4D97-AF65-F5344CB8AC3E}">
        <p14:creationId xmlns:p14="http://schemas.microsoft.com/office/powerpoint/2010/main" val="3443804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The idea of SimCLR framework is rather very simple. Given an input image, random transformations are applied to get two augmented versions of the image xi and </a:t>
            </a:r>
            <a:r>
              <a:rPr kumimoji="1" lang="en-US" altLang="ko-KR" dirty="0" err="1" smtClean="0"/>
              <a:t>xj</a:t>
            </a:r>
            <a:endParaRPr kumimoji="1" lang="en-US" altLang="ko-KR" dirty="0" smtClean="0"/>
          </a:p>
          <a:p>
            <a:pPr marL="171450" indent="-171450">
              <a:buFontTx/>
              <a:buChar char="-"/>
            </a:pPr>
            <a:r>
              <a:rPr kumimoji="1" lang="en-US" altLang="ko-KR" dirty="0" smtClean="0"/>
              <a:t>Representation is then obtained for these augmented images by passing them through an encoder network. These encoded vector are represented as hi and </a:t>
            </a:r>
            <a:r>
              <a:rPr kumimoji="1" lang="en-US" altLang="ko-KR" dirty="0" err="1" smtClean="0"/>
              <a:t>hj</a:t>
            </a:r>
            <a:endParaRPr kumimoji="1" lang="en-US" altLang="ko-KR" dirty="0" smtClean="0"/>
          </a:p>
          <a:p>
            <a:pPr marL="171450" indent="-171450">
              <a:buFontTx/>
              <a:buChar char="-"/>
            </a:pPr>
            <a:r>
              <a:rPr kumimoji="1" lang="en-US" altLang="ko-KR" dirty="0" smtClean="0"/>
              <a:t>Then a non-linear fully connected layer is applied to get representations z</a:t>
            </a:r>
          </a:p>
          <a:p>
            <a:pPr marL="171450" indent="-171450">
              <a:buFontTx/>
              <a:buChar char="-"/>
            </a:pPr>
            <a:r>
              <a:rPr kumimoji="1" lang="en-US" altLang="ko-KR" dirty="0" smtClean="0"/>
              <a:t> The objective is to maximize the similarity between these two representations </a:t>
            </a:r>
            <a:r>
              <a:rPr kumimoji="1" lang="en-US" altLang="ko-KR" dirty="0" err="1" smtClean="0"/>
              <a:t>zi</a:t>
            </a:r>
            <a:r>
              <a:rPr kumimoji="1" lang="en-US" altLang="ko-KR" dirty="0" smtClean="0"/>
              <a:t>, </a:t>
            </a:r>
            <a:r>
              <a:rPr kumimoji="1" lang="en-US" altLang="ko-KR" dirty="0" err="1" smtClean="0"/>
              <a:t>zj</a:t>
            </a:r>
            <a:endParaRPr kumimoji="1" lang="en-US" altLang="ko-KR" dirty="0" smtClean="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38</a:t>
            </a:fld>
            <a:endParaRPr lang="ko-KR" altLang="en-US" dirty="0"/>
          </a:p>
        </p:txBody>
      </p:sp>
    </p:spTree>
    <p:extLst>
      <p:ext uri="{BB962C8B-B14F-4D97-AF65-F5344CB8AC3E}">
        <p14:creationId xmlns:p14="http://schemas.microsoft.com/office/powerpoint/2010/main" val="4211670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We use ResNet-18</a:t>
            </a:r>
            <a:r>
              <a:rPr kumimoji="1" lang="en-US" altLang="ko-KR" baseline="0" dirty="0" smtClean="0"/>
              <a:t> with CBAM as encoder network. Original paper used ResNet-50</a:t>
            </a:r>
          </a:p>
          <a:p>
            <a:pPr marL="171450" indent="-171450">
              <a:buFontTx/>
              <a:buChar char="-"/>
            </a:pPr>
            <a:r>
              <a:rPr kumimoji="1" lang="en-US" altLang="ko-KR" dirty="0" smtClean="0"/>
              <a:t>Cosine similarity shown in equation 3.1, is calculated between the representations </a:t>
            </a:r>
            <a:r>
              <a:rPr kumimoji="1" lang="en-US" altLang="ko-KR" dirty="0" err="1" smtClean="0"/>
              <a:t>zi</a:t>
            </a:r>
            <a:r>
              <a:rPr kumimoji="1" lang="en-US" altLang="ko-KR" dirty="0" smtClean="0"/>
              <a:t> and </a:t>
            </a:r>
            <a:r>
              <a:rPr kumimoji="1" lang="en-US" altLang="ko-KR" dirty="0" err="1" smtClean="0"/>
              <a:t>zj</a:t>
            </a:r>
            <a:endParaRPr kumimoji="1" lang="en-US" altLang="ko-KR" dirty="0" smtClean="0"/>
          </a:p>
          <a:p>
            <a:pPr marL="171450" indent="-171450">
              <a:buFontTx/>
              <a:buChar char="-"/>
            </a:pPr>
            <a:r>
              <a:rPr kumimoji="1" lang="en-US" altLang="ko-KR" dirty="0" smtClean="0"/>
              <a:t>The similarity of the augmented images belonging to the same class will be higher compared to the similarity between images from different classes.</a:t>
            </a:r>
          </a:p>
          <a:p>
            <a:pPr marL="171450" indent="-171450">
              <a:buFontTx/>
              <a:buChar char="-"/>
            </a:pP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NT-</a:t>
            </a:r>
            <a:r>
              <a:rPr lang="en-US" sz="1200" b="1" i="0" kern="1200" dirty="0" err="1" smtClean="0">
                <a:solidFill>
                  <a:schemeClr val="tx1"/>
                </a:solidFill>
                <a:effectLst/>
                <a:latin typeface="+mn-lt"/>
                <a:ea typeface="+mn-ea"/>
                <a:cs typeface="+mn-cs"/>
              </a:rPr>
              <a:t>Xent</a:t>
            </a:r>
            <a:r>
              <a:rPr lang="en-US" sz="1200" b="1" i="0" kern="1200" dirty="0" smtClean="0">
                <a:solidFill>
                  <a:schemeClr val="tx1"/>
                </a:solidFill>
                <a:effectLst/>
                <a:latin typeface="+mn-lt"/>
                <a:ea typeface="+mn-ea"/>
                <a:cs typeface="+mn-cs"/>
              </a:rPr>
              <a:t> loss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Normalized Temperature-Scaled Cross-Entropy Loss</a:t>
            </a:r>
            <a:r>
              <a:rPr lang="en-US" sz="1200" b="0" i="0" kern="1200" dirty="0" smtClean="0">
                <a:solidFill>
                  <a:schemeClr val="tx1"/>
                </a:solidFill>
                <a:effectLst/>
                <a:latin typeface="+mn-lt"/>
                <a:ea typeface="+mn-ea"/>
                <a:cs typeface="+mn-cs"/>
              </a:rPr>
              <a:t>).</a:t>
            </a:r>
            <a:endParaRPr kumimoji="1" lang="en-US" altLang="ko-KR" dirty="0" smtClean="0"/>
          </a:p>
          <a:p>
            <a:pPr marL="171450" indent="-171450">
              <a:buFontTx/>
              <a:buChar char="-"/>
            </a:pPr>
            <a:r>
              <a:rPr kumimoji="1" lang="en-US" altLang="ko-KR" dirty="0" smtClean="0"/>
              <a:t>SimCLR used contrastive loss called NT-</a:t>
            </a:r>
            <a:r>
              <a:rPr kumimoji="1" lang="en-US" altLang="ko-KR" dirty="0" err="1" smtClean="0"/>
              <a:t>Xent</a:t>
            </a:r>
            <a:r>
              <a:rPr kumimoji="1" lang="en-US" altLang="ko-KR" dirty="0" smtClean="0"/>
              <a:t> loss. The augmented pair in the batch are taken one by one and the probability of the two images being similar is calculated by applying the </a:t>
            </a:r>
            <a:r>
              <a:rPr kumimoji="1" lang="en-US" altLang="ko-KR" dirty="0" err="1" smtClean="0"/>
              <a:t>softmax</a:t>
            </a:r>
            <a:r>
              <a:rPr kumimoji="1" lang="en-US" altLang="ko-KR" dirty="0" smtClean="0"/>
              <a:t> function. The loss is calculated by taking the negative log of the above calculation (equation 3.2). Loss is computed for the same pair a second time, by interchanging the positions of the images in the pair. Finally, we compute loss over all the pairs in the batch of size N=2 and take an average.</a:t>
            </a: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39</a:t>
            </a:fld>
            <a:endParaRPr lang="ko-KR" altLang="en-US" dirty="0"/>
          </a:p>
        </p:txBody>
      </p:sp>
    </p:spTree>
    <p:extLst>
      <p:ext uri="{BB962C8B-B14F-4D97-AF65-F5344CB8AC3E}">
        <p14:creationId xmlns:p14="http://schemas.microsoft.com/office/powerpoint/2010/main" val="10057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indent="-342900">
              <a:buSzPts val="1800"/>
              <a:buFontTx/>
              <a:buChar char="-"/>
            </a:pPr>
            <a:r>
              <a:rPr lang="en-US" dirty="0" smtClean="0"/>
              <a:t>5.7 million Americans with AD in 2018,</a:t>
            </a:r>
            <a:r>
              <a:rPr lang="en-US" baseline="0" dirty="0" smtClean="0"/>
              <a:t> </a:t>
            </a:r>
            <a:r>
              <a:rPr lang="en-US" dirty="0" smtClean="0"/>
              <a:t>Number will rise to 14 million by 2050</a:t>
            </a:r>
          </a:p>
          <a:p>
            <a:pPr marL="0" marR="0" lvl="0" indent="-342900" algn="l" defTabSz="914400" rtl="0" eaLnBrk="1" fontAlgn="auto" latinLnBrk="1" hangingPunct="1">
              <a:lnSpc>
                <a:spcPct val="100000"/>
              </a:lnSpc>
              <a:spcBef>
                <a:spcPts val="0"/>
              </a:spcBef>
              <a:spcAft>
                <a:spcPts val="0"/>
              </a:spcAft>
              <a:buClrTx/>
              <a:buSzPts val="1800"/>
              <a:buFontTx/>
              <a:buChar char="-"/>
              <a:tabLst/>
              <a:defRPr/>
            </a:pPr>
            <a:r>
              <a:rPr lang="en-US" dirty="0" smtClean="0"/>
              <a:t>Causes cognitive impairment</a:t>
            </a:r>
            <a:r>
              <a:rPr lang="en-US" baseline="0" dirty="0" smtClean="0"/>
              <a:t>  and</a:t>
            </a:r>
            <a:r>
              <a:rPr lang="en-US" dirty="0" smtClean="0"/>
              <a:t> problems with memory, thinking and behavior</a:t>
            </a:r>
          </a:p>
          <a:p>
            <a:pPr marL="0" marR="0" lvl="0" indent="-342900" algn="l" defTabSz="914400" rtl="0" eaLnBrk="1" fontAlgn="auto" latinLnBrk="1" hangingPunct="1">
              <a:lnSpc>
                <a:spcPct val="100000"/>
              </a:lnSpc>
              <a:spcBef>
                <a:spcPts val="0"/>
              </a:spcBef>
              <a:spcAft>
                <a:spcPts val="0"/>
              </a:spcAft>
              <a:buClrTx/>
              <a:buSzPts val="1800"/>
              <a:buFontTx/>
              <a:buChar char="-"/>
              <a:tabLst/>
              <a:defRPr/>
            </a:pPr>
            <a:r>
              <a:rPr lang="en-US" dirty="0" smtClean="0"/>
              <a:t>Cerebrospinal fluid (CSF) concentration in the brain is reported to indicate the presence of AD.</a:t>
            </a:r>
          </a:p>
          <a:p>
            <a:pPr indent="-342900">
              <a:buSzPts val="1800"/>
              <a:buFontTx/>
              <a:buChar char="-"/>
            </a:pPr>
            <a:endParaRPr lang="en-US" dirty="0" smtClean="0"/>
          </a:p>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a:t>
            </a:fld>
            <a:endParaRPr lang="ko-KR" altLang="en-US" dirty="0"/>
          </a:p>
        </p:txBody>
      </p:sp>
    </p:spTree>
    <p:extLst>
      <p:ext uri="{BB962C8B-B14F-4D97-AF65-F5344CB8AC3E}">
        <p14:creationId xmlns:p14="http://schemas.microsoft.com/office/powerpoint/2010/main" val="2744038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40</a:t>
            </a:fld>
            <a:endParaRPr lang="ko-KR" altLang="en-US" dirty="0"/>
          </a:p>
        </p:txBody>
      </p:sp>
    </p:spTree>
    <p:extLst>
      <p:ext uri="{BB962C8B-B14F-4D97-AF65-F5344CB8AC3E}">
        <p14:creationId xmlns:p14="http://schemas.microsoft.com/office/powerpoint/2010/main" val="2880068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41</a:t>
            </a:fld>
            <a:endParaRPr lang="ko-KR" altLang="en-US" dirty="0"/>
          </a:p>
        </p:txBody>
      </p:sp>
    </p:spTree>
    <p:extLst>
      <p:ext uri="{BB962C8B-B14F-4D97-AF65-F5344CB8AC3E}">
        <p14:creationId xmlns:p14="http://schemas.microsoft.com/office/powerpoint/2010/main" val="2851270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endParaRPr kumimoji="1" lang="en-US" altLang="ko-KR"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42</a:t>
            </a:fld>
            <a:endParaRPr lang="ko-KR" altLang="en-US" dirty="0"/>
          </a:p>
        </p:txBody>
      </p:sp>
    </p:spTree>
    <p:extLst>
      <p:ext uri="{BB962C8B-B14F-4D97-AF65-F5344CB8AC3E}">
        <p14:creationId xmlns:p14="http://schemas.microsoft.com/office/powerpoint/2010/main" val="25046129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43</a:t>
            </a:fld>
            <a:endParaRPr lang="ko-KR" altLang="en-US" dirty="0"/>
          </a:p>
        </p:txBody>
      </p:sp>
    </p:spTree>
    <p:extLst>
      <p:ext uri="{BB962C8B-B14F-4D97-AF65-F5344CB8AC3E}">
        <p14:creationId xmlns:p14="http://schemas.microsoft.com/office/powerpoint/2010/main" val="35643909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Tried entropy based image selection method, based</a:t>
            </a:r>
            <a:r>
              <a:rPr kumimoji="1" lang="en-US" altLang="ko-KR" baseline="0" dirty="0" smtClean="0"/>
              <a:t> on previous research, but no effective</a:t>
            </a:r>
          </a:p>
          <a:p>
            <a:pPr marL="171450" indent="-171450">
              <a:buFontTx/>
              <a:buChar char="-"/>
            </a:pPr>
            <a:r>
              <a:rPr kumimoji="1" lang="en-US" altLang="ko-KR" baseline="0" dirty="0" smtClean="0"/>
              <a:t>Currently also working with selecting middle slices</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44</a:t>
            </a:fld>
            <a:endParaRPr lang="ko-KR" altLang="en-US" dirty="0"/>
          </a:p>
        </p:txBody>
      </p:sp>
    </p:spTree>
    <p:extLst>
      <p:ext uri="{BB962C8B-B14F-4D97-AF65-F5344CB8AC3E}">
        <p14:creationId xmlns:p14="http://schemas.microsoft.com/office/powerpoint/2010/main" val="22922678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45</a:t>
            </a:fld>
            <a:endParaRPr lang="ko-KR" altLang="en-US" dirty="0"/>
          </a:p>
        </p:txBody>
      </p:sp>
    </p:spTree>
    <p:extLst>
      <p:ext uri="{BB962C8B-B14F-4D97-AF65-F5344CB8AC3E}">
        <p14:creationId xmlns:p14="http://schemas.microsoft.com/office/powerpoint/2010/main" val="41826200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46</a:t>
            </a:fld>
            <a:endParaRPr lang="ko-KR" altLang="en-US" dirty="0"/>
          </a:p>
        </p:txBody>
      </p:sp>
    </p:spTree>
    <p:extLst>
      <p:ext uri="{BB962C8B-B14F-4D97-AF65-F5344CB8AC3E}">
        <p14:creationId xmlns:p14="http://schemas.microsoft.com/office/powerpoint/2010/main" val="37709262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47</a:t>
            </a:fld>
            <a:endParaRPr lang="ko-KR" altLang="en-US" dirty="0"/>
          </a:p>
        </p:txBody>
      </p:sp>
    </p:spTree>
    <p:extLst>
      <p:ext uri="{BB962C8B-B14F-4D97-AF65-F5344CB8AC3E}">
        <p14:creationId xmlns:p14="http://schemas.microsoft.com/office/powerpoint/2010/main" val="10678547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As a first step, a detailed analysis was made on the AD vs. CN classification accuracy using different architectures.</a:t>
            </a:r>
          </a:p>
          <a:p>
            <a:pPr marL="171450" indent="-171450">
              <a:buFontTx/>
              <a:buChar char="-"/>
            </a:pPr>
            <a:r>
              <a:rPr kumimoji="1" lang="en-US" altLang="ko-KR" dirty="0" smtClean="0"/>
              <a:t>Wanted</a:t>
            </a:r>
            <a:r>
              <a:rPr kumimoji="1" lang="en-US" altLang="ko-KR" baseline="0" dirty="0" smtClean="0"/>
              <a:t> to check if only PGGAN is enough, and also verify results of previous research	</a:t>
            </a:r>
          </a:p>
          <a:p>
            <a:pPr marL="171450" indent="-171450">
              <a:buFontTx/>
              <a:buChar char="-"/>
            </a:pPr>
            <a:r>
              <a:rPr kumimoji="1" lang="en-US" altLang="ko-KR" dirty="0" smtClean="0"/>
              <a:t>These architectures include Custom CNN architecture, inception mode,</a:t>
            </a:r>
            <a:r>
              <a:rPr kumimoji="1" lang="en-US" altLang="ko-KR" baseline="0" dirty="0" smtClean="0"/>
              <a:t> </a:t>
            </a:r>
            <a:r>
              <a:rPr kumimoji="1" lang="en-US" altLang="ko-KR" dirty="0" smtClean="0"/>
              <a:t>residual attention network}, CBAM architectures and Multi-scale CNN. We also evaluate </a:t>
            </a:r>
            <a:r>
              <a:rPr kumimoji="1" lang="en-US" altLang="ko-KR" dirty="0" err="1" smtClean="0"/>
              <a:t>pretrained</a:t>
            </a:r>
            <a:r>
              <a:rPr kumimoji="1" lang="en-US" altLang="ko-KR" dirty="0" smtClean="0"/>
              <a:t> models on ImageNet data. </a:t>
            </a:r>
          </a:p>
          <a:p>
            <a:pPr marL="171450" indent="-171450">
              <a:buFontTx/>
              <a:buChar char="-"/>
            </a:pPr>
            <a:r>
              <a:rPr kumimoji="1" lang="en-US" altLang="ko-KR" dirty="0" smtClean="0"/>
              <a:t>Since the validation data was unseen and novel, all the models were evaluated based on the validation accuracy. Table 3.2 shows a comparison of various architectures. </a:t>
            </a:r>
          </a:p>
          <a:p>
            <a:pPr marL="171450" indent="-171450">
              <a:buFontTx/>
              <a:buChar char="-"/>
            </a:pPr>
            <a:r>
              <a:rPr kumimoji="1" lang="en-US" altLang="ko-KR" dirty="0" smtClean="0"/>
              <a:t>Testing results are reported based on the majority voting decision for the patients.</a:t>
            </a:r>
          </a:p>
          <a:p>
            <a:pPr marL="171450" indent="-171450">
              <a:buFontTx/>
              <a:buChar char="-"/>
            </a:pPr>
            <a:endParaRPr kumimoji="1" lang="en-US" altLang="ko-KR" dirty="0" smtClean="0"/>
          </a:p>
          <a:p>
            <a:pPr marL="171450" indent="-171450">
              <a:buFontTx/>
              <a:buChar char="-"/>
            </a:pPr>
            <a:r>
              <a:rPr kumimoji="1" lang="en-US" altLang="ko-KR" dirty="0" smtClean="0"/>
              <a:t>All these architectures showed higher accuracy during training. However, the validation accuracy is not very high.</a:t>
            </a:r>
          </a:p>
          <a:p>
            <a:pPr marL="171450" indent="-171450">
              <a:buFontTx/>
              <a:buChar char="-"/>
            </a:pPr>
            <a:r>
              <a:rPr kumimoji="1" lang="en-US" altLang="ko-KR" dirty="0" smtClean="0"/>
              <a:t>Models were also used to predict the patients using the test data.</a:t>
            </a:r>
          </a:p>
          <a:p>
            <a:pPr marL="171450" indent="-171450">
              <a:buFontTx/>
              <a:buChar char="-"/>
            </a:pPr>
            <a:r>
              <a:rPr kumimoji="1" lang="en-US" altLang="ko-KR" dirty="0" smtClean="0"/>
              <a:t>Majority voting was used to make and categorize the patients. If a patient has more slices with AD prediction, then the patient was classified as AD. Otherwise, the patient belongs to CN. The best performance was achieved in some cases with 2-3 miss-classifications per category.</a:t>
            </a:r>
          </a:p>
          <a:p>
            <a:pPr marL="171450" indent="-171450">
              <a:buFontTx/>
              <a:buChar char="-"/>
            </a:pPr>
            <a:endParaRPr kumimoji="1" lang="en-US" altLang="ko-KR" dirty="0" smtClean="0"/>
          </a:p>
          <a:p>
            <a:pPr marL="171450" indent="-171450">
              <a:buFontTx/>
              <a:buChar char="-"/>
            </a:pPr>
            <a:r>
              <a:rPr kumimoji="1" lang="en-US" altLang="ko-KR" dirty="0" smtClean="0"/>
              <a:t>The reason can be that these large ImageNet models might be over-parametrized for very small data sets.</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48</a:t>
            </a:fld>
            <a:endParaRPr lang="ko-KR" altLang="en-US" dirty="0"/>
          </a:p>
        </p:txBody>
      </p:sp>
    </p:spTree>
    <p:extLst>
      <p:ext uri="{BB962C8B-B14F-4D97-AF65-F5344CB8AC3E}">
        <p14:creationId xmlns:p14="http://schemas.microsoft.com/office/powerpoint/2010/main" val="39128267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As a first step, a detailed analysis was made on the AD vs. CN classification accuracy using different architectures.</a:t>
            </a:r>
          </a:p>
          <a:p>
            <a:pPr marL="171450" indent="-171450">
              <a:buFontTx/>
              <a:buChar char="-"/>
            </a:pPr>
            <a:r>
              <a:rPr kumimoji="1" lang="en-US" altLang="ko-KR" dirty="0" smtClean="0"/>
              <a:t>Wanted</a:t>
            </a:r>
            <a:r>
              <a:rPr kumimoji="1" lang="en-US" altLang="ko-KR" baseline="0" dirty="0" smtClean="0"/>
              <a:t> to check if only PGGAN is enough, and also verify results of previous research	</a:t>
            </a:r>
          </a:p>
          <a:p>
            <a:pPr marL="171450" indent="-171450">
              <a:buFontTx/>
              <a:buChar char="-"/>
            </a:pPr>
            <a:r>
              <a:rPr kumimoji="1" lang="en-US" altLang="ko-KR" dirty="0" smtClean="0"/>
              <a:t>These architectures include Custom CNN architecture, inception mode,</a:t>
            </a:r>
            <a:r>
              <a:rPr kumimoji="1" lang="en-US" altLang="ko-KR" baseline="0" dirty="0" smtClean="0"/>
              <a:t> </a:t>
            </a:r>
            <a:r>
              <a:rPr kumimoji="1" lang="en-US" altLang="ko-KR" dirty="0" smtClean="0"/>
              <a:t>residual attention network}, CBAM architectures and Multi-scale CNN. We also evaluate </a:t>
            </a:r>
            <a:r>
              <a:rPr kumimoji="1" lang="en-US" altLang="ko-KR" dirty="0" err="1" smtClean="0"/>
              <a:t>pretrained</a:t>
            </a:r>
            <a:r>
              <a:rPr kumimoji="1" lang="en-US" altLang="ko-KR" dirty="0" smtClean="0"/>
              <a:t> models on ImageNet data. </a:t>
            </a:r>
          </a:p>
          <a:p>
            <a:pPr marL="171450" indent="-171450">
              <a:buFontTx/>
              <a:buChar char="-"/>
            </a:pPr>
            <a:r>
              <a:rPr kumimoji="1" lang="en-US" altLang="ko-KR" dirty="0" smtClean="0"/>
              <a:t>Since the validation data was unseen and novel, all the models were evaluated based on the validation accuracy. Table 3.2 shows a comparison of various architectures. </a:t>
            </a:r>
          </a:p>
          <a:p>
            <a:pPr marL="171450" indent="-171450">
              <a:buFontTx/>
              <a:buChar char="-"/>
            </a:pPr>
            <a:r>
              <a:rPr kumimoji="1" lang="en-US" altLang="ko-KR" dirty="0" smtClean="0"/>
              <a:t>Testing results are reported based on the majority voting decision for the patients.</a:t>
            </a:r>
          </a:p>
          <a:p>
            <a:pPr marL="171450" indent="-171450">
              <a:buFontTx/>
              <a:buChar char="-"/>
            </a:pPr>
            <a:endParaRPr kumimoji="1" lang="en-US" altLang="ko-KR" dirty="0" smtClean="0"/>
          </a:p>
          <a:p>
            <a:pPr marL="171450" indent="-171450">
              <a:buFontTx/>
              <a:buChar char="-"/>
            </a:pPr>
            <a:r>
              <a:rPr kumimoji="1" lang="en-US" altLang="ko-KR" dirty="0" smtClean="0"/>
              <a:t>All these architectures showed higher accuracy during training. However, the validation accuracy is not very high.</a:t>
            </a:r>
          </a:p>
          <a:p>
            <a:pPr marL="171450" indent="-171450">
              <a:buFontTx/>
              <a:buChar char="-"/>
            </a:pPr>
            <a:r>
              <a:rPr kumimoji="1" lang="en-US" altLang="ko-KR" dirty="0" smtClean="0"/>
              <a:t>Models were also used to predict the patients using the test data.</a:t>
            </a:r>
          </a:p>
          <a:p>
            <a:pPr marL="171450" indent="-171450">
              <a:buFontTx/>
              <a:buChar char="-"/>
            </a:pPr>
            <a:r>
              <a:rPr kumimoji="1" lang="en-US" altLang="ko-KR" dirty="0" smtClean="0"/>
              <a:t>Majority voting was used to make and categorize the patients. If a patient has more slices with AD prediction, then the patient was classified as AD. Otherwise, the patient belongs to CN. The best performance was achieved in some cases with 2-3 miss-classifications per category.</a:t>
            </a:r>
          </a:p>
          <a:p>
            <a:pPr marL="171450" indent="-171450">
              <a:buFontTx/>
              <a:buChar char="-"/>
            </a:pPr>
            <a:endParaRPr kumimoji="1" lang="en-US" altLang="ko-KR" dirty="0" smtClean="0"/>
          </a:p>
          <a:p>
            <a:pPr marL="171450" indent="-171450">
              <a:buFontTx/>
              <a:buChar char="-"/>
            </a:pPr>
            <a:r>
              <a:rPr kumimoji="1" lang="en-US" altLang="ko-KR" dirty="0" smtClean="0"/>
              <a:t>The reason can be that these large ImageNet models might be over-parametrized for very small data sets.</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49</a:t>
            </a:fld>
            <a:endParaRPr lang="ko-KR" altLang="en-US" dirty="0"/>
          </a:p>
        </p:txBody>
      </p:sp>
    </p:spTree>
    <p:extLst>
      <p:ext uri="{BB962C8B-B14F-4D97-AF65-F5344CB8AC3E}">
        <p14:creationId xmlns:p14="http://schemas.microsoft.com/office/powerpoint/2010/main" val="2776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indent="-342900">
              <a:buSzPts val="1800"/>
              <a:buFontTx/>
              <a:buChar char="-"/>
            </a:pPr>
            <a:endParaRPr lang="en-US" dirty="0" smtClean="0"/>
          </a:p>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a:t>
            </a:fld>
            <a:endParaRPr lang="ko-KR" altLang="en-US" dirty="0"/>
          </a:p>
        </p:txBody>
      </p:sp>
    </p:spTree>
    <p:extLst>
      <p:ext uri="{BB962C8B-B14F-4D97-AF65-F5344CB8AC3E}">
        <p14:creationId xmlns:p14="http://schemas.microsoft.com/office/powerpoint/2010/main" val="34491885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SimCLR</a:t>
            </a:r>
          </a:p>
          <a:p>
            <a:pPr marL="628650" lvl="1" indent="-171450">
              <a:buFontTx/>
              <a:buChar char="-"/>
            </a:pPr>
            <a:r>
              <a:rPr kumimoji="1" lang="en-US" altLang="ko-KR" dirty="0" smtClean="0"/>
              <a:t>Also used weight decay and momentum</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50</a:t>
            </a:fld>
            <a:endParaRPr lang="ko-KR" altLang="en-US" dirty="0"/>
          </a:p>
        </p:txBody>
      </p:sp>
    </p:spTree>
    <p:extLst>
      <p:ext uri="{BB962C8B-B14F-4D97-AF65-F5344CB8AC3E}">
        <p14:creationId xmlns:p14="http://schemas.microsoft.com/office/powerpoint/2010/main" val="2052427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SimCLR</a:t>
            </a:r>
            <a:r>
              <a:rPr kumimoji="1" lang="en-US" altLang="ko-KR" baseline="0" dirty="0" smtClean="0"/>
              <a:t> </a:t>
            </a:r>
            <a:r>
              <a:rPr kumimoji="1" lang="en-US" altLang="ko-KR" baseline="0" dirty="0" err="1" smtClean="0"/>
              <a:t>pretrained</a:t>
            </a:r>
            <a:r>
              <a:rPr kumimoji="1" lang="en-US" altLang="ko-KR" baseline="0" dirty="0" smtClean="0"/>
              <a:t> model for AD classification</a:t>
            </a:r>
            <a:endParaRPr kumimoji="1" lang="en-US" altLang="ko-KR" dirty="0" smtClean="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51</a:t>
            </a:fld>
            <a:endParaRPr lang="ko-KR" altLang="en-US" dirty="0"/>
          </a:p>
        </p:txBody>
      </p:sp>
    </p:spTree>
    <p:extLst>
      <p:ext uri="{BB962C8B-B14F-4D97-AF65-F5344CB8AC3E}">
        <p14:creationId xmlns:p14="http://schemas.microsoft.com/office/powerpoint/2010/main" val="42751818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We trained our ResNet-18 model for comparison. We also compare results with and without CBAM and SimCLR architectures to highlight their effect. We also compared our model to a custom-designed CNN (five convolutional layers and five fully connected layers).</a:t>
            </a:r>
          </a:p>
          <a:p>
            <a:pPr marL="171450" indent="-171450">
              <a:buFontTx/>
              <a:buChar char="-"/>
            </a:pPr>
            <a:r>
              <a:rPr kumimoji="1" lang="en-US" altLang="ko-KR" dirty="0" smtClean="0"/>
              <a:t>When training from scratch, the model seems to </a:t>
            </a:r>
            <a:r>
              <a:rPr kumimoji="1" lang="en-US" altLang="ko-KR" dirty="0" err="1" smtClean="0"/>
              <a:t>overfit</a:t>
            </a:r>
            <a:r>
              <a:rPr kumimoji="1" lang="en-US" altLang="ko-KR" dirty="0" smtClean="0"/>
              <a:t> and the training process is unstable. However, after </a:t>
            </a:r>
            <a:r>
              <a:rPr kumimoji="1" lang="en-US" altLang="ko-KR" dirty="0" err="1" smtClean="0"/>
              <a:t>pretraining</a:t>
            </a:r>
            <a:r>
              <a:rPr kumimoji="1" lang="en-US" altLang="ko-KR" dirty="0" smtClean="0"/>
              <a:t>, the model training on classification tasks is more stable and the resulting accuracy also goes up to 75\%. The model performance is further refined when combined with CBAM architecture since the model learns to focus and refine important features for the classification task.</a:t>
            </a:r>
          </a:p>
          <a:p>
            <a:pPr marL="171450" indent="-171450">
              <a:buFontTx/>
              <a:buChar char="-"/>
            </a:pPr>
            <a:r>
              <a:rPr kumimoji="1" lang="en-US" altLang="ko-KR" dirty="0" smtClean="0"/>
              <a:t>Only 1 misclassification</a:t>
            </a:r>
            <a:r>
              <a:rPr kumimoji="1" lang="en-US" altLang="ko-KR" baseline="0" dirty="0" smtClean="0"/>
              <a:t> per category</a:t>
            </a:r>
          </a:p>
          <a:p>
            <a:pPr marL="171450" indent="-171450">
              <a:buFontTx/>
              <a:buChar char="-"/>
            </a:pPr>
            <a:endParaRPr kumimoji="1" lang="en-US" altLang="ko-KR" baseline="0" dirty="0" smtClean="0"/>
          </a:p>
          <a:p>
            <a:pPr marL="171450" indent="-171450">
              <a:buFontTx/>
              <a:buChar char="-"/>
            </a:pPr>
            <a:r>
              <a:rPr lang="en-US" sz="1200" b="0" i="0" kern="1200" dirty="0" smtClean="0">
                <a:solidFill>
                  <a:schemeClr val="tx1"/>
                </a:solidFill>
                <a:effectLst/>
                <a:latin typeface="+mn-lt"/>
                <a:ea typeface="+mn-ea"/>
                <a:cs typeface="+mn-cs"/>
              </a:rPr>
              <a:t>The main reason is that MCI class is very hard to distinguish from AD and CN classes. </a:t>
            </a:r>
          </a:p>
          <a:p>
            <a:pPr marL="171450" indent="-171450">
              <a:buFontTx/>
              <a:buChar char="-"/>
            </a:pPr>
            <a:r>
              <a:rPr lang="en-US" sz="1200" b="0" i="0" kern="1200" dirty="0" smtClean="0">
                <a:solidFill>
                  <a:schemeClr val="tx1"/>
                </a:solidFill>
                <a:effectLst/>
                <a:latin typeface="+mn-lt"/>
                <a:ea typeface="+mn-ea"/>
                <a:cs typeface="+mn-cs"/>
              </a:rPr>
              <a:t>Also, 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amount of data is small which can result in poor training of the model.</a:t>
            </a:r>
            <a:endParaRPr lang="en-US" dirty="0" smtClean="0"/>
          </a:p>
          <a:p>
            <a:pPr marL="171450" indent="-171450">
              <a:buFontTx/>
              <a:buChar char="-"/>
            </a:pPr>
            <a:endParaRPr lang="en-US" dirty="0" smtClean="0"/>
          </a:p>
          <a:p>
            <a:pPr marL="171450" indent="-171450">
              <a:buFontTx/>
              <a:buChar char="-"/>
            </a:pPr>
            <a:r>
              <a:rPr lang="en-US" sz="1200" b="0" i="0" kern="1200" dirty="0" smtClean="0">
                <a:solidFill>
                  <a:schemeClr val="tx1"/>
                </a:solidFill>
                <a:effectLst/>
                <a:latin typeface="+mn-lt"/>
                <a:ea typeface="+mn-ea"/>
                <a:cs typeface="+mn-cs"/>
              </a:rPr>
              <a:t>We also investigated the effect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of PGGAN-based medical image generation. The model shows 3-4 misclassifications during the testing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phase when trained on data with only traditional data augmentation. Adding PGGAN data increases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amount and also a variety of data which can help the model learn more generalized features.</a:t>
            </a:r>
            <a:r>
              <a:rPr lang="en-US" dirty="0" smtClean="0"/>
              <a:t> </a:t>
            </a:r>
            <a:br>
              <a:rPr lang="en-US" dirty="0" smtClean="0"/>
            </a:br>
            <a:r>
              <a:rPr lang="en-US" dirty="0" smtClean="0"/>
              <a:t/>
            </a:r>
            <a:br>
              <a:rPr lang="en-US" dirty="0" smtClean="0"/>
            </a:b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52</a:t>
            </a:fld>
            <a:endParaRPr lang="ko-KR" altLang="en-US" dirty="0"/>
          </a:p>
        </p:txBody>
      </p:sp>
    </p:spTree>
    <p:extLst>
      <p:ext uri="{BB962C8B-B14F-4D97-AF65-F5344CB8AC3E}">
        <p14:creationId xmlns:p14="http://schemas.microsoft.com/office/powerpoint/2010/main" val="23831468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Tx/>
              <a:buNone/>
            </a:pPr>
            <a:endParaRPr kumimoji="1" lang="en-US" altLang="ko-KR" baseline="0" dirty="0" smtClean="0"/>
          </a:p>
          <a:p>
            <a:pPr marL="171450" indent="-171450">
              <a:buFontTx/>
              <a:buChar char="-"/>
            </a:pPr>
            <a:r>
              <a:rPr lang="en-US" sz="1200" b="0" i="0" kern="1200" dirty="0" smtClean="0">
                <a:solidFill>
                  <a:schemeClr val="tx1"/>
                </a:solidFill>
                <a:effectLst/>
                <a:latin typeface="+mn-lt"/>
                <a:ea typeface="+mn-ea"/>
                <a:cs typeface="+mn-cs"/>
              </a:rPr>
              <a:t>The main reason is that MCI class is very hard to distinguish from AD and CN classes. </a:t>
            </a:r>
          </a:p>
          <a:p>
            <a:pPr marL="171450" indent="-171450">
              <a:buFontTx/>
              <a:buChar char="-"/>
            </a:pPr>
            <a:r>
              <a:rPr lang="en-US" sz="1200" b="0" i="0" kern="1200" dirty="0" smtClean="0">
                <a:solidFill>
                  <a:schemeClr val="tx1"/>
                </a:solidFill>
                <a:effectLst/>
                <a:latin typeface="+mn-lt"/>
                <a:ea typeface="+mn-ea"/>
                <a:cs typeface="+mn-cs"/>
              </a:rPr>
              <a:t>Also, 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amount of data is small which can result in poor training of the model.</a:t>
            </a:r>
            <a:endParaRPr lang="en-US" dirty="0" smtClean="0"/>
          </a:p>
          <a:p>
            <a:pPr marL="171450" indent="-171450">
              <a:buFontTx/>
              <a:buChar char="-"/>
            </a:pPr>
            <a:endParaRPr lang="en-US" dirty="0" smtClean="0"/>
          </a:p>
          <a:p>
            <a:pPr marL="171450" indent="-171450">
              <a:buFontTx/>
              <a:buChar char="-"/>
            </a:pPr>
            <a:r>
              <a:rPr lang="en-US" sz="1200" b="0" i="0" kern="1200" dirty="0" smtClean="0">
                <a:solidFill>
                  <a:schemeClr val="tx1"/>
                </a:solidFill>
                <a:effectLst/>
                <a:latin typeface="+mn-lt"/>
                <a:ea typeface="+mn-ea"/>
                <a:cs typeface="+mn-cs"/>
              </a:rPr>
              <a:t>We also investigated the effect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of PGGAN-based medical image generation. The model shows 3-4 misclassifications during the testing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phase when trained on data with only traditional data augmentation. Adding PGGAN data increases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amount and also a variety of data which can help the model learn more generalized features.</a:t>
            </a:r>
            <a:r>
              <a:rPr lang="en-US" dirty="0" smtClean="0"/>
              <a:t> </a:t>
            </a:r>
            <a:br>
              <a:rPr lang="en-US" dirty="0" smtClean="0"/>
            </a:br>
            <a:r>
              <a:rPr lang="en-US" dirty="0" smtClean="0"/>
              <a:t/>
            </a:r>
            <a:br>
              <a:rPr lang="en-US" dirty="0" smtClean="0"/>
            </a:b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53</a:t>
            </a:fld>
            <a:endParaRPr lang="ko-KR" altLang="en-US" dirty="0"/>
          </a:p>
        </p:txBody>
      </p:sp>
    </p:spTree>
    <p:extLst>
      <p:ext uri="{BB962C8B-B14F-4D97-AF65-F5344CB8AC3E}">
        <p14:creationId xmlns:p14="http://schemas.microsoft.com/office/powerpoint/2010/main" val="7466309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Most of these approaches used large data sets</a:t>
            </a:r>
          </a:p>
          <a:p>
            <a:pPr marL="171450" indent="-171450">
              <a:buFontTx/>
              <a:buChar char="-"/>
            </a:pPr>
            <a:r>
              <a:rPr kumimoji="1" lang="en-US" altLang="ko-KR" dirty="0" smtClean="0"/>
              <a:t>Have data leakage</a:t>
            </a:r>
            <a:r>
              <a:rPr kumimoji="1" lang="en-US" altLang="ko-KR" baseline="0" dirty="0" smtClean="0"/>
              <a:t> issue</a:t>
            </a:r>
          </a:p>
          <a:p>
            <a:pPr marL="171450" indent="-171450">
              <a:buFontTx/>
              <a:buChar char="-"/>
            </a:pPr>
            <a:r>
              <a:rPr kumimoji="1" lang="en-US" altLang="ko-KR" baseline="0" dirty="0" smtClean="0"/>
              <a:t>When I surveyed, I realized that most of these approaches does not have proper evaluation and separate validation and test data</a:t>
            </a:r>
          </a:p>
          <a:p>
            <a:pPr marL="171450" indent="-171450">
              <a:buFontTx/>
              <a:buChar char="-"/>
            </a:pPr>
            <a:r>
              <a:rPr kumimoji="1" lang="en-US" altLang="ko-KR" baseline="0" dirty="0" smtClean="0"/>
              <a:t>It is just like reporting training accuracy</a:t>
            </a:r>
          </a:p>
          <a:p>
            <a:pPr marL="171450" indent="-171450">
              <a:buFontTx/>
              <a:buChar char="-"/>
            </a:pPr>
            <a:r>
              <a:rPr kumimoji="1" lang="en-US" altLang="ko-KR" baseline="0" dirty="0" smtClean="0"/>
              <a:t>Also one of the reason I trained so many models to confirm</a:t>
            </a:r>
          </a:p>
          <a:p>
            <a:pPr marL="171450" indent="-171450">
              <a:buFontTx/>
              <a:buChar char="-"/>
            </a:pPr>
            <a:endParaRPr kumimoji="1" lang="en-US" altLang="ko-KR" baseline="0" dirty="0" smtClean="0"/>
          </a:p>
          <a:p>
            <a:pPr marL="171450" indent="-171450">
              <a:buFontTx/>
              <a:buChar char="-"/>
            </a:pPr>
            <a:r>
              <a:rPr kumimoji="1" lang="en-US" altLang="ko-KR" baseline="0" dirty="0" smtClean="0"/>
              <a:t>Even with small data and very few slices, our approach achieves good results</a:t>
            </a:r>
          </a:p>
          <a:p>
            <a:pPr marL="171450" indent="-171450">
              <a:buFontTx/>
              <a:buChar char="-"/>
            </a:pPr>
            <a:r>
              <a:rPr kumimoji="1" lang="en-US" altLang="ko-KR" dirty="0" smtClean="0"/>
              <a:t>In our approach, we avoided all kinds of data leakage and provided an unbiased evaluation of our model which is very important for clinical applications. Our model achieves comparable results to the past approaches even with a very small data set.</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54</a:t>
            </a:fld>
            <a:endParaRPr lang="ko-KR" altLang="en-US" dirty="0"/>
          </a:p>
        </p:txBody>
      </p:sp>
    </p:spTree>
    <p:extLst>
      <p:ext uri="{BB962C8B-B14F-4D97-AF65-F5344CB8AC3E}">
        <p14:creationId xmlns:p14="http://schemas.microsoft.com/office/powerpoint/2010/main" val="7443931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Most of these approaches used large data sets</a:t>
            </a:r>
          </a:p>
          <a:p>
            <a:pPr marL="171450" indent="-171450">
              <a:buFontTx/>
              <a:buChar char="-"/>
            </a:pPr>
            <a:r>
              <a:rPr kumimoji="1" lang="en-US" altLang="ko-KR" dirty="0" smtClean="0"/>
              <a:t>Have data leakage</a:t>
            </a:r>
            <a:r>
              <a:rPr kumimoji="1" lang="en-US" altLang="ko-KR" baseline="0" dirty="0" smtClean="0"/>
              <a:t> issue</a:t>
            </a:r>
          </a:p>
          <a:p>
            <a:pPr marL="171450" indent="-171450">
              <a:buFontTx/>
              <a:buChar char="-"/>
            </a:pPr>
            <a:r>
              <a:rPr kumimoji="1" lang="en-US" altLang="ko-KR" baseline="0" dirty="0" smtClean="0"/>
              <a:t>When I surveyed, I realized that most of these approaches does not have proper evaluation and separate validation and test data</a:t>
            </a:r>
          </a:p>
          <a:p>
            <a:pPr marL="171450" indent="-171450">
              <a:buFontTx/>
              <a:buChar char="-"/>
            </a:pPr>
            <a:r>
              <a:rPr kumimoji="1" lang="en-US" altLang="ko-KR" baseline="0" dirty="0" smtClean="0"/>
              <a:t>It is just like reporting training accuracy</a:t>
            </a:r>
          </a:p>
          <a:p>
            <a:pPr marL="171450" indent="-171450">
              <a:buFontTx/>
              <a:buChar char="-"/>
            </a:pPr>
            <a:r>
              <a:rPr kumimoji="1" lang="en-US" altLang="ko-KR" baseline="0" dirty="0" smtClean="0"/>
              <a:t>Also one of the reason I trained so many models to confirm</a:t>
            </a:r>
          </a:p>
          <a:p>
            <a:pPr marL="171450" indent="-171450">
              <a:buFontTx/>
              <a:buChar char="-"/>
            </a:pPr>
            <a:endParaRPr kumimoji="1" lang="en-US" altLang="ko-KR" baseline="0" dirty="0" smtClean="0"/>
          </a:p>
          <a:p>
            <a:pPr marL="171450" indent="-171450">
              <a:buFontTx/>
              <a:buChar char="-"/>
            </a:pPr>
            <a:r>
              <a:rPr kumimoji="1" lang="en-US" altLang="ko-KR" baseline="0" dirty="0" smtClean="0"/>
              <a:t>Even with small data and very few slices, our approach achieves good results</a:t>
            </a:r>
          </a:p>
          <a:p>
            <a:pPr marL="171450" indent="-171450">
              <a:buFontTx/>
              <a:buChar char="-"/>
            </a:pPr>
            <a:r>
              <a:rPr kumimoji="1" lang="en-US" altLang="ko-KR" dirty="0" smtClean="0"/>
              <a:t>In our approach, we avoided all kinds of data leakage and provided an unbiased evaluation of our model which is very important for clinical applications. Our model achieves comparable results to the past approaches even with a very small data set.</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55</a:t>
            </a:fld>
            <a:endParaRPr lang="ko-KR" altLang="en-US" dirty="0"/>
          </a:p>
        </p:txBody>
      </p:sp>
    </p:spTree>
    <p:extLst>
      <p:ext uri="{BB962C8B-B14F-4D97-AF65-F5344CB8AC3E}">
        <p14:creationId xmlns:p14="http://schemas.microsoft.com/office/powerpoint/2010/main" val="13233157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Only</a:t>
            </a:r>
            <a:r>
              <a:rPr kumimoji="1" lang="en-US" altLang="ko-KR" baseline="0" dirty="0" smtClean="0"/>
              <a:t> one approach</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56</a:t>
            </a:fld>
            <a:endParaRPr lang="ko-KR" altLang="en-US" dirty="0"/>
          </a:p>
        </p:txBody>
      </p:sp>
    </p:spTree>
    <p:extLst>
      <p:ext uri="{BB962C8B-B14F-4D97-AF65-F5344CB8AC3E}">
        <p14:creationId xmlns:p14="http://schemas.microsoft.com/office/powerpoint/2010/main" val="18586148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57</a:t>
            </a:fld>
            <a:endParaRPr lang="ko-KR" altLang="en-US" dirty="0"/>
          </a:p>
        </p:txBody>
      </p:sp>
    </p:spTree>
    <p:extLst>
      <p:ext uri="{BB962C8B-B14F-4D97-AF65-F5344CB8AC3E}">
        <p14:creationId xmlns:p14="http://schemas.microsoft.com/office/powerpoint/2010/main" val="38495249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58</a:t>
            </a:fld>
            <a:endParaRPr lang="ko-KR" altLang="en-US" dirty="0"/>
          </a:p>
        </p:txBody>
      </p:sp>
    </p:spTree>
    <p:extLst>
      <p:ext uri="{BB962C8B-B14F-4D97-AF65-F5344CB8AC3E}">
        <p14:creationId xmlns:p14="http://schemas.microsoft.com/office/powerpoint/2010/main" val="10448567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59</a:t>
            </a:fld>
            <a:endParaRPr lang="ko-KR" altLang="en-US" dirty="0"/>
          </a:p>
        </p:txBody>
      </p:sp>
    </p:spTree>
    <p:extLst>
      <p:ext uri="{BB962C8B-B14F-4D97-AF65-F5344CB8AC3E}">
        <p14:creationId xmlns:p14="http://schemas.microsoft.com/office/powerpoint/2010/main" val="244329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A lot of focus has been put on the development of medical imaging techniques in recent years. Neuroimaging techniques like Magnetic Resonance Imaging (MRI), Positron Emission Tomography (PET), Functional MRI, and Computerized Tomography (CT) are widely used to diagnose functional and structural changes in the brain.</a:t>
            </a:r>
          </a:p>
          <a:p>
            <a:pPr marL="171450" indent="-171450">
              <a:buFontTx/>
              <a:buChar char="-"/>
            </a:pPr>
            <a:r>
              <a:rPr kumimoji="1" lang="en-US" altLang="ko-KR" dirty="0" smtClean="0"/>
              <a:t>Changes</a:t>
            </a:r>
            <a:r>
              <a:rPr kumimoji="1" lang="en-US" altLang="ko-KR" baseline="0" dirty="0" smtClean="0"/>
              <a:t> in WM, GM, CSF, ventricles etc. caused by Alzheimer’s disease</a:t>
            </a:r>
          </a:p>
          <a:p>
            <a:pPr marL="171450" indent="-171450">
              <a:buFontTx/>
              <a:buChar char="-"/>
            </a:pPr>
            <a:r>
              <a:rPr kumimoji="1" lang="en-US" altLang="ko-KR" dirty="0" smtClean="0"/>
              <a:t>However, all these methods for diagnosis require specialists to analyze the neuroimaging sequences and make a decision.</a:t>
            </a:r>
          </a:p>
          <a:p>
            <a:pPr marL="171450" indent="-171450">
              <a:buFontTx/>
              <a:buChar char="-"/>
            </a:pPr>
            <a:r>
              <a:rPr kumimoji="1" lang="en-US" altLang="ko-KR" dirty="0" smtClean="0"/>
              <a:t>Therefore, there is a need for an automated way for the classification of AD patients which takes less time and effort, is reliable, less costly,</a:t>
            </a:r>
            <a:r>
              <a:rPr kumimoji="1" lang="en-US" altLang="ko-KR" baseline="0" dirty="0" smtClean="0"/>
              <a:t> and also to help practitioners.</a:t>
            </a:r>
            <a:endParaRPr kumimoji="1" lang="en-US" altLang="ko-KR" dirty="0" smtClean="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6</a:t>
            </a:fld>
            <a:endParaRPr lang="ko-KR" altLang="en-US" dirty="0"/>
          </a:p>
        </p:txBody>
      </p:sp>
    </p:spTree>
    <p:extLst>
      <p:ext uri="{BB962C8B-B14F-4D97-AF65-F5344CB8AC3E}">
        <p14:creationId xmlns:p14="http://schemas.microsoft.com/office/powerpoint/2010/main" val="27745187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smtClean="0"/>
              <a:t>-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apolipoprotein</a:t>
            </a:r>
            <a:r>
              <a:rPr lang="en-US" sz="1200" b="1" i="0" kern="1200" dirty="0" smtClean="0">
                <a:solidFill>
                  <a:schemeClr val="tx1"/>
                </a:solidFill>
                <a:effectLst/>
                <a:latin typeface="+mn-lt"/>
                <a:ea typeface="+mn-ea"/>
                <a:cs typeface="+mn-cs"/>
              </a:rPr>
              <a:t> 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APOE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genotype</a:t>
            </a:r>
            <a:r>
              <a:rPr lang="en-US" sz="1200" b="0" i="0" kern="1200" dirty="0" smtClean="0">
                <a:solidFill>
                  <a:schemeClr val="tx1"/>
                </a:solidFill>
                <a:effectLst/>
                <a:latin typeface="+mn-lt"/>
                <a:ea typeface="+mn-ea"/>
                <a:cs typeface="+mn-cs"/>
              </a:rPr>
              <a:t> is a genetic risk factor for dementia, Alzheimer's disease, and cardiovascular disease (CVD). It includes three alleles (e2, e3, e4) that are located on chromosome 19q3</a:t>
            </a:r>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60</a:t>
            </a:fld>
            <a:endParaRPr lang="ko-KR" altLang="en-US" dirty="0"/>
          </a:p>
        </p:txBody>
      </p:sp>
    </p:spTree>
    <p:extLst>
      <p:ext uri="{BB962C8B-B14F-4D97-AF65-F5344CB8AC3E}">
        <p14:creationId xmlns:p14="http://schemas.microsoft.com/office/powerpoint/2010/main" val="27525961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61</a:t>
            </a:fld>
            <a:endParaRPr lang="ko-KR" altLang="en-US" dirty="0"/>
          </a:p>
        </p:txBody>
      </p:sp>
    </p:spTree>
    <p:extLst>
      <p:ext uri="{BB962C8B-B14F-4D97-AF65-F5344CB8AC3E}">
        <p14:creationId xmlns:p14="http://schemas.microsoft.com/office/powerpoint/2010/main" val="2343788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Tx/>
              <a:buChar char="-"/>
            </a:pPr>
            <a:r>
              <a:rPr kumimoji="1" lang="en-US" altLang="ko-KR" dirty="0" smtClean="0"/>
              <a:t>Previous approaches were based on traditional algorithms and feature selection methods. SVM, Random Forrest and so on.</a:t>
            </a:r>
          </a:p>
          <a:p>
            <a:pPr marL="171450" indent="-171450">
              <a:buFontTx/>
              <a:buChar char="-"/>
            </a:pPr>
            <a:r>
              <a:rPr kumimoji="1" lang="en-US" altLang="ko-KR" dirty="0" smtClean="0"/>
              <a:t>Recently,</a:t>
            </a:r>
            <a:r>
              <a:rPr kumimoji="1" lang="en-US" altLang="ko-KR" baseline="0" dirty="0" smtClean="0"/>
              <a:t> deep earning based approaches. CNN-based, LSTM, ensemble-based, 3D CNN, segmentation (WM, GM, hippocampus), patch-based, transfer learning etc.</a:t>
            </a:r>
            <a:endParaRPr kumimoji="1" lang="ko-KR" altLang="en-US" dirty="0"/>
          </a:p>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7</a:t>
            </a:fld>
            <a:endParaRPr lang="ko-KR" altLang="en-US" dirty="0"/>
          </a:p>
        </p:txBody>
      </p:sp>
    </p:spTree>
    <p:extLst>
      <p:ext uri="{BB962C8B-B14F-4D97-AF65-F5344CB8AC3E}">
        <p14:creationId xmlns:p14="http://schemas.microsoft.com/office/powerpoint/2010/main" val="47662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8</a:t>
            </a:fld>
            <a:endParaRPr lang="ko-KR" altLang="en-US" dirty="0"/>
          </a:p>
        </p:txBody>
      </p:sp>
    </p:spTree>
    <p:extLst>
      <p:ext uri="{BB962C8B-B14F-4D97-AF65-F5344CB8AC3E}">
        <p14:creationId xmlns:p14="http://schemas.microsoft.com/office/powerpoint/2010/main" val="141535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71DFD36-39E7-4C60-94F5-97821F5C3057}" type="slidenum">
              <a:rPr lang="ko-KR" altLang="en-US" smtClean="0"/>
              <a:t>9</a:t>
            </a:fld>
            <a:endParaRPr lang="ko-KR" altLang="en-US" dirty="0"/>
          </a:p>
        </p:txBody>
      </p:sp>
    </p:spTree>
    <p:extLst>
      <p:ext uri="{BB962C8B-B14F-4D97-AF65-F5344CB8AC3E}">
        <p14:creationId xmlns:p14="http://schemas.microsoft.com/office/powerpoint/2010/main" val="666318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31" r="642" b="41000"/>
          <a:stretch/>
        </p:blipFill>
        <p:spPr bwMode="auto">
          <a:xfrm>
            <a:off x="0" y="4804988"/>
            <a:ext cx="9144000" cy="205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2060848"/>
            <a:ext cx="7772400" cy="1470025"/>
          </a:xfrm>
        </p:spPr>
        <p:txBody>
          <a:bodyPr>
            <a:noAutofit/>
          </a:bodyPr>
          <a:lstStyle>
            <a:lvl1pPr>
              <a:defRPr sz="4400" b="0">
                <a:effectLst/>
                <a:latin typeface="Franklin Gothic Demi" panose="020B0703020102020204" pitchFamily="34" charset="0"/>
              </a:defRPr>
            </a:lvl1pPr>
          </a:lstStyle>
          <a:p>
            <a:r>
              <a:rPr lang="en-US" altLang="ko-KR" dirty="0"/>
              <a:t>Click to edit Master title style</a:t>
            </a:r>
            <a:endParaRPr lang="ko-KR" altLang="en-US" dirty="0"/>
          </a:p>
        </p:txBody>
      </p:sp>
      <p:sp>
        <p:nvSpPr>
          <p:cNvPr id="13" name="Subtitle 2"/>
          <p:cNvSpPr txBox="1">
            <a:spLocks/>
          </p:cNvSpPr>
          <p:nvPr userDrawn="1"/>
        </p:nvSpPr>
        <p:spPr>
          <a:xfrm>
            <a:off x="1403648" y="4581128"/>
            <a:ext cx="6400800" cy="576064"/>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anose="020B0604020202020204" pitchFamily="34" charset="0"/>
              <a:buNone/>
              <a:defRPr sz="2000" b="1" kern="1200">
                <a:solidFill>
                  <a:schemeClr val="bg1">
                    <a:lumMod val="65000"/>
                  </a:schemeClr>
                </a:solidFill>
                <a:latin typeface="+mn-lt"/>
                <a:ea typeface="+mn-ea"/>
                <a:cs typeface="+mn-cs"/>
              </a:defRPr>
            </a:lvl1pPr>
            <a:lvl2pPr marL="457200" indent="0" algn="ctr" defTabSz="914400" rtl="0" eaLnBrk="1" latinLnBrk="1"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ko-KR" altLang="en-US" dirty="0"/>
          </a:p>
        </p:txBody>
      </p:sp>
      <p:sp>
        <p:nvSpPr>
          <p:cNvPr id="17" name="Text Placeholder 16"/>
          <p:cNvSpPr>
            <a:spLocks noGrp="1"/>
          </p:cNvSpPr>
          <p:nvPr>
            <p:ph type="body" sz="quarter" idx="10" hasCustomPrompt="1"/>
          </p:nvPr>
        </p:nvSpPr>
        <p:spPr>
          <a:xfrm>
            <a:off x="4022009" y="3728217"/>
            <a:ext cx="1099981" cy="523220"/>
          </a:xfrm>
        </p:spPr>
        <p:txBody>
          <a:bodyPr wrap="none">
            <a:spAutoFit/>
          </a:bodyPr>
          <a:lstStyle>
            <a:lvl1pPr marL="0" indent="0" algn="ctr" defTabSz="914400" rtl="0" eaLnBrk="1" latinLnBrk="1" hangingPunct="1">
              <a:spcBef>
                <a:spcPct val="20000"/>
              </a:spcBef>
              <a:buFont typeface="Arial" panose="020B0604020202020204" pitchFamily="34" charset="0"/>
              <a:buNone/>
              <a:defRPr lang="en-US" altLang="ko-KR" sz="2800" b="0" kern="1200" dirty="0" smtClean="0">
                <a:solidFill>
                  <a:schemeClr val="accent1">
                    <a:lumMod val="50000"/>
                  </a:schemeClr>
                </a:solidFill>
                <a:effectLst/>
                <a:latin typeface="Franklin Gothic Demi" panose="020B0703020102020204" pitchFamily="34" charset="0"/>
                <a:ea typeface="+mn-ea"/>
                <a:cs typeface="+mn-cs"/>
              </a:defRPr>
            </a:lvl1pPr>
          </a:lstStyle>
          <a:p>
            <a:pPr lvl="0"/>
            <a:r>
              <a:rPr lang="en-US" altLang="ko-KR" dirty="0"/>
              <a:t>Name</a:t>
            </a:r>
          </a:p>
        </p:txBody>
      </p:sp>
      <p:sp>
        <p:nvSpPr>
          <p:cNvPr id="19" name="Text Placeholder 16"/>
          <p:cNvSpPr>
            <a:spLocks noGrp="1"/>
          </p:cNvSpPr>
          <p:nvPr>
            <p:ph type="body" sz="quarter" idx="11" hasCustomPrompt="1"/>
          </p:nvPr>
        </p:nvSpPr>
        <p:spPr>
          <a:xfrm>
            <a:off x="2936777" y="5567682"/>
            <a:ext cx="3270446" cy="523220"/>
          </a:xfrm>
        </p:spPr>
        <p:txBody>
          <a:bodyPr wrap="none">
            <a:spAutoFit/>
          </a:bodyPr>
          <a:lstStyle>
            <a:lvl1pPr marL="0" indent="0" algn="ctr" defTabSz="914400" rtl="0" eaLnBrk="1" latinLnBrk="1" hangingPunct="1">
              <a:spcBef>
                <a:spcPct val="20000"/>
              </a:spcBef>
              <a:buFont typeface="Arial" panose="020B0604020202020204" pitchFamily="34" charset="0"/>
              <a:buNone/>
              <a:defRPr lang="en-US" altLang="ko-KR" sz="2800" b="0" kern="1200" dirty="0" smtClean="0">
                <a:solidFill>
                  <a:schemeClr val="accent1">
                    <a:lumMod val="50000"/>
                  </a:schemeClr>
                </a:solidFill>
                <a:effectLst/>
                <a:latin typeface="Franklin Gothic Demi" panose="020B0703020102020204" pitchFamily="34" charset="0"/>
                <a:ea typeface="+mn-ea"/>
                <a:cs typeface="+mn-cs"/>
              </a:defRPr>
            </a:lvl1pPr>
          </a:lstStyle>
          <a:p>
            <a:pPr lvl="0"/>
            <a:r>
              <a:rPr lang="en-US" altLang="ko-KR" dirty="0"/>
              <a:t>Advisor: Prof. Name</a:t>
            </a:r>
          </a:p>
        </p:txBody>
      </p:sp>
      <p:sp>
        <p:nvSpPr>
          <p:cNvPr id="20" name="Text Placeholder 16"/>
          <p:cNvSpPr>
            <a:spLocks noGrp="1"/>
          </p:cNvSpPr>
          <p:nvPr>
            <p:ph type="body" sz="quarter" idx="12" hasCustomPrompt="1"/>
          </p:nvPr>
        </p:nvSpPr>
        <p:spPr>
          <a:xfrm>
            <a:off x="3435310" y="4654078"/>
            <a:ext cx="2273379" cy="400110"/>
          </a:xfrm>
        </p:spPr>
        <p:txBody>
          <a:bodyPr wrap="none">
            <a:spAutoFit/>
          </a:bodyPr>
          <a:lstStyle>
            <a:lvl1pPr marL="0" indent="0" algn="ctr" defTabSz="914400" rtl="0" eaLnBrk="1" latinLnBrk="1" hangingPunct="1">
              <a:spcBef>
                <a:spcPct val="20000"/>
              </a:spcBef>
              <a:buFont typeface="Arial" panose="020B0604020202020204" pitchFamily="34" charset="0"/>
              <a:buNone/>
              <a:defRPr lang="en-US" altLang="ko-KR" sz="2000" b="1" kern="1200" dirty="0" smtClean="0">
                <a:solidFill>
                  <a:schemeClr val="bg1">
                    <a:lumMod val="65000"/>
                  </a:schemeClr>
                </a:solidFill>
                <a:latin typeface="+mn-lt"/>
                <a:ea typeface="+mn-ea"/>
                <a:cs typeface="+mn-cs"/>
              </a:defRPr>
            </a:lvl1pPr>
          </a:lstStyle>
          <a:p>
            <a:pPr lvl="0"/>
            <a:fld id="{A004A56F-CAEC-4D2B-B45B-BF7E75811AB1}" type="datetime4">
              <a:rPr lang="en-US" altLang="ko-KR" smtClean="0"/>
              <a:pPr/>
              <a:t>January 26, 2017</a:t>
            </a:fld>
            <a:endParaRPr lang="en-US" altLang="ko-KR" dirty="0"/>
          </a:p>
        </p:txBody>
      </p:sp>
      <p:pic>
        <p:nvPicPr>
          <p:cNvPr id="16" name="Picture 15"/>
          <p:cNvPicPr>
            <a:picLocks noChangeAspect="1"/>
          </p:cNvPicPr>
          <p:nvPr userDrawn="1"/>
        </p:nvPicPr>
        <p:blipFill rotWithShape="1">
          <a:blip r:embed="rId3" cstate="print">
            <a:extLst>
              <a:ext uri="{28A0092B-C50C-407E-A947-70E740481C1C}">
                <a14:useLocalDpi xmlns:a14="http://schemas.microsoft.com/office/drawing/2010/main" val="0"/>
              </a:ext>
            </a:extLst>
          </a:blip>
          <a:srcRect r="48780"/>
          <a:stretch/>
        </p:blipFill>
        <p:spPr>
          <a:xfrm>
            <a:off x="8028384" y="6421782"/>
            <a:ext cx="936551" cy="326826"/>
          </a:xfrm>
          <a:prstGeom prst="rect">
            <a:avLst/>
          </a:prstGeom>
        </p:spPr>
      </p:pic>
      <p:grpSp>
        <p:nvGrpSpPr>
          <p:cNvPr id="21" name="그룹 7"/>
          <p:cNvGrpSpPr/>
          <p:nvPr userDrawn="1"/>
        </p:nvGrpSpPr>
        <p:grpSpPr>
          <a:xfrm>
            <a:off x="230161" y="6399968"/>
            <a:ext cx="2850823" cy="307777"/>
            <a:chOff x="3126086" y="4843570"/>
            <a:chExt cx="2850823" cy="307777"/>
          </a:xfrm>
        </p:grpSpPr>
        <p:sp>
          <p:nvSpPr>
            <p:cNvPr id="22" name="TextBox 21"/>
            <p:cNvSpPr txBox="1"/>
            <p:nvPr userDrawn="1"/>
          </p:nvSpPr>
          <p:spPr>
            <a:xfrm>
              <a:off x="3126086" y="4843570"/>
              <a:ext cx="511277" cy="307777"/>
            </a:xfrm>
            <a:prstGeom prst="rect">
              <a:avLst/>
            </a:prstGeom>
            <a:noFill/>
          </p:spPr>
          <p:txBody>
            <a:bodyPr wrap="square" lIns="0" tIns="0" rIns="0" bIns="0" rtlCol="0" anchor="ctr" anchorCtr="0">
              <a:spAutoFit/>
            </a:bodyPr>
            <a:lstStyle/>
            <a:p>
              <a:pPr algn="r"/>
              <a:r>
                <a:rPr lang="en-US" altLang="ko-KR" sz="2000" dirty="0">
                  <a:solidFill>
                    <a:schemeClr val="accent1">
                      <a:lumMod val="50000"/>
                    </a:schemeClr>
                  </a:solidFill>
                  <a:latin typeface="Arial Black" panose="020B0A04020102020204" pitchFamily="34" charset="0"/>
                  <a:cs typeface="Myanmar Text" panose="020B0502040204020203" pitchFamily="34" charset="0"/>
                </a:rPr>
                <a:t>RIT </a:t>
              </a:r>
              <a:endParaRPr lang="ko-KR" altLang="en-US" sz="2000" dirty="0">
                <a:solidFill>
                  <a:schemeClr val="accent1">
                    <a:lumMod val="50000"/>
                  </a:schemeClr>
                </a:solidFill>
                <a:latin typeface="Arial Black" panose="020B0A04020102020204" pitchFamily="34" charset="0"/>
                <a:cs typeface="Myanmar Text" panose="020B0502040204020203" pitchFamily="34" charset="0"/>
              </a:endParaRPr>
            </a:p>
          </p:txBody>
        </p:sp>
        <p:sp>
          <p:nvSpPr>
            <p:cNvPr id="23" name="TextBox 22"/>
            <p:cNvSpPr txBox="1"/>
            <p:nvPr userDrawn="1"/>
          </p:nvSpPr>
          <p:spPr>
            <a:xfrm>
              <a:off x="3709371" y="4870701"/>
              <a:ext cx="2267538" cy="258532"/>
            </a:xfrm>
            <a:prstGeom prst="rect">
              <a:avLst/>
            </a:prstGeom>
            <a:noFill/>
          </p:spPr>
          <p:txBody>
            <a:bodyPr wrap="square" lIns="0" tIns="0" rIns="0" bIns="0" rtlCol="0" anchor="ctr" anchorCtr="0">
              <a:spAutoFit/>
            </a:bodyPr>
            <a:lstStyle/>
            <a:p>
              <a:pPr>
                <a:lnSpc>
                  <a:spcPct val="120000"/>
                </a:lnSpc>
              </a:pPr>
              <a:r>
                <a:rPr lang="en-US" altLang="ko-KR" sz="700" b="1" spc="5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Robot Intelligence Technology Laboratory</a:t>
              </a:r>
              <a:r>
                <a:rPr lang="en-US" altLang="ko-KR" sz="700" b="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
              </a:r>
              <a:br>
                <a:rPr lang="en-US" altLang="ko-KR" sz="700" b="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br>
              <a:r>
                <a:rPr lang="en-US" altLang="ko-KR" sz="700" b="0" spc="-7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Challenge for Knowledge Creation and Innovative Technology</a:t>
              </a:r>
              <a:endParaRPr lang="ko-KR" altLang="en-US" sz="700" b="0" spc="-7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endParaRPr>
            </a:p>
          </p:txBody>
        </p:sp>
      </p:grpSp>
      <p:sp>
        <p:nvSpPr>
          <p:cNvPr id="24" name="Text Placeholder 16"/>
          <p:cNvSpPr>
            <a:spLocks noGrp="1"/>
          </p:cNvSpPr>
          <p:nvPr userDrawn="1">
            <p:ph type="body" sz="quarter" idx="13" hasCustomPrompt="1"/>
          </p:nvPr>
        </p:nvSpPr>
        <p:spPr>
          <a:xfrm>
            <a:off x="230161" y="193493"/>
            <a:ext cx="3117703" cy="427195"/>
          </a:xfrm>
        </p:spPr>
        <p:txBody>
          <a:bodyPr>
            <a:noAutofit/>
          </a:bodyPr>
          <a:lstStyle>
            <a:lvl1pPr marL="0" indent="0" algn="l" defTabSz="914400" rtl="0" eaLnBrk="1" latinLnBrk="1" hangingPunct="1">
              <a:spcBef>
                <a:spcPct val="0"/>
              </a:spcBef>
              <a:buFont typeface="Arial" panose="020B0604020202020204" pitchFamily="34" charset="0"/>
              <a:buNone/>
              <a:defRPr lang="en-US" altLang="ko-KR" sz="2400" b="0" kern="1200" baseline="0" dirty="0" smtClean="0">
                <a:solidFill>
                  <a:schemeClr val="tx1"/>
                </a:solidFill>
                <a:effectLst/>
                <a:latin typeface="Franklin Gothic Demi" panose="020B0703020102020204" pitchFamily="34" charset="0"/>
                <a:ea typeface="+mj-ea"/>
                <a:cs typeface="+mj-cs"/>
              </a:defRPr>
            </a:lvl1pPr>
          </a:lstStyle>
          <a:p>
            <a:pPr lvl="0"/>
            <a:r>
              <a:rPr lang="en-US" altLang="ko-KR" dirty="0"/>
              <a:t>Type of presentation</a:t>
            </a:r>
          </a:p>
        </p:txBody>
      </p:sp>
    </p:spTree>
    <p:extLst>
      <p:ext uri="{BB962C8B-B14F-4D97-AF65-F5344CB8AC3E}">
        <p14:creationId xmlns:p14="http://schemas.microsoft.com/office/powerpoint/2010/main" val="17895253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2">
    <p:spTree>
      <p:nvGrpSpPr>
        <p:cNvPr id="1" name=""/>
        <p:cNvGrpSpPr/>
        <p:nvPr/>
      </p:nvGrpSpPr>
      <p:grpSpPr>
        <a:xfrm>
          <a:off x="0" y="0"/>
          <a:ext cx="0" cy="0"/>
          <a:chOff x="0" y="0"/>
          <a:chExt cx="0" cy="0"/>
        </a:xfrm>
      </p:grpSpPr>
      <p:grpSp>
        <p:nvGrpSpPr>
          <p:cNvPr id="6" name="Group 5"/>
          <p:cNvGrpSpPr/>
          <p:nvPr userDrawn="1"/>
        </p:nvGrpSpPr>
        <p:grpSpPr>
          <a:xfrm>
            <a:off x="0" y="5800"/>
            <a:ext cx="9144000" cy="686896"/>
            <a:chOff x="-26282" y="-12044"/>
            <a:chExt cx="9210254" cy="1064616"/>
          </a:xfrm>
        </p:grpSpPr>
        <p:pic>
          <p:nvPicPr>
            <p:cNvPr id="307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09" t="4716" r="735" b="6049"/>
            <a:stretch/>
          </p:blipFill>
          <p:spPr bwMode="auto">
            <a:xfrm>
              <a:off x="-26282" y="-12044"/>
              <a:ext cx="9210254" cy="106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1432" t="12113" r="43062" b="25082"/>
            <a:stretch/>
          </p:blipFill>
          <p:spPr bwMode="auto">
            <a:xfrm>
              <a:off x="251520" y="228600"/>
              <a:ext cx="3314700" cy="74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Content Placeholder 4"/>
          <p:cNvSpPr>
            <a:spLocks noGrp="1"/>
          </p:cNvSpPr>
          <p:nvPr>
            <p:ph sz="quarter" idx="10"/>
          </p:nvPr>
        </p:nvSpPr>
        <p:spPr>
          <a:xfrm>
            <a:off x="276225" y="795147"/>
            <a:ext cx="8661400" cy="5586603"/>
          </a:xfrm>
        </p:spPr>
        <p:txBody>
          <a:bodyPr>
            <a:normAutofit/>
          </a:bodyPr>
          <a:lstStyle>
            <a:lvl1pPr marL="355600" indent="-355600">
              <a:buClr>
                <a:schemeClr val="tx2"/>
              </a:buClr>
              <a:buSzPct val="100000"/>
              <a:buFont typeface="+mj-lt"/>
              <a:buAutoNum type="arabicPeriod"/>
              <a:defRPr sz="2000" b="1">
                <a:latin typeface="Calibri" panose="020F0502020204030204" pitchFamily="34" charset="0"/>
                <a:cs typeface="Calibri" panose="020F0502020204030204" pitchFamily="34" charset="0"/>
              </a:defRPr>
            </a:lvl1pPr>
            <a:lvl2pPr marL="679450" indent="-342900">
              <a:buClr>
                <a:schemeClr val="tx2"/>
              </a:buClr>
              <a:buFont typeface="+mj-lt"/>
              <a:buAutoNum type="arabicPeriod"/>
              <a:defRPr sz="1800">
                <a:latin typeface="Calibri" panose="020F0502020204030204" pitchFamily="34" charset="0"/>
                <a:cs typeface="Calibri" panose="020F0502020204030204" pitchFamily="34" charset="0"/>
              </a:defRPr>
            </a:lvl2pPr>
            <a:lvl3pPr marL="809625" indent="-228600">
              <a:buFont typeface="맑은 고딕" panose="020B0503020000020004" pitchFamily="50" charset="-127"/>
              <a:buChar char="–"/>
              <a:defRPr sz="1600"/>
            </a:lvl3pPr>
            <a:lvl4pPr marL="987425" indent="-228600">
              <a:buFont typeface="Arial" panose="020B0604020202020204" pitchFamily="34" charset="0"/>
              <a:buChar char="»"/>
              <a:defRPr sz="1400"/>
            </a:lvl4pPr>
            <a:lvl5pPr marL="987425" indent="-228600">
              <a:defRPr sz="1400"/>
            </a:lvl5pPr>
          </a:lstStyle>
          <a:p>
            <a:pPr lvl="0"/>
            <a:r>
              <a:rPr lang="en-US" altLang="ko-KR" dirty="0"/>
              <a:t>Edit Master text styles</a:t>
            </a:r>
          </a:p>
          <a:p>
            <a:pPr lvl="1"/>
            <a:r>
              <a:rPr lang="en-US" altLang="ko-KR" dirty="0"/>
              <a:t>Second</a:t>
            </a:r>
          </a:p>
        </p:txBody>
      </p:sp>
      <p:sp>
        <p:nvSpPr>
          <p:cNvPr id="15" name="TextBox 14"/>
          <p:cNvSpPr txBox="1"/>
          <p:nvPr userDrawn="1"/>
        </p:nvSpPr>
        <p:spPr>
          <a:xfrm>
            <a:off x="252570" y="87638"/>
            <a:ext cx="1583126" cy="523220"/>
          </a:xfrm>
          <a:prstGeom prst="rect">
            <a:avLst/>
          </a:prstGeom>
          <a:noFill/>
        </p:spPr>
        <p:txBody>
          <a:bodyPr wrap="none" rtlCol="0">
            <a:spAutoFit/>
          </a:bodyPr>
          <a:lstStyle/>
          <a:p>
            <a:r>
              <a:rPr kumimoji="0" lang="en-US" altLang="ko-KR" sz="2800" b="0" i="1" u="none" strike="noStrike" kern="1200" cap="small" spc="0" normalizeH="0" baseline="0" noProof="0" dirty="0">
                <a:ln>
                  <a:noFill/>
                </a:ln>
                <a:solidFill>
                  <a:prstClr val="white"/>
                </a:solidFill>
                <a:effectLst>
                  <a:outerShdw blurRad="38100" dist="38100" dir="2700000" algn="tl">
                    <a:srgbClr val="000000">
                      <a:alpha val="43137"/>
                    </a:srgbClr>
                  </a:outerShdw>
                </a:effectLst>
                <a:uLnTx/>
                <a:uFillTx/>
                <a:latin typeface="Franklin Gothic Demi" panose="020B0703020102020204" pitchFamily="34" charset="0"/>
                <a:ea typeface="+mn-ea"/>
                <a:cs typeface="+mj-cs"/>
              </a:rPr>
              <a:t>Contents</a:t>
            </a:r>
            <a:endParaRPr lang="ko-KR" altLang="en-US" dirty="0"/>
          </a:p>
        </p:txBody>
      </p:sp>
    </p:spTree>
    <p:extLst>
      <p:ext uri="{BB962C8B-B14F-4D97-AF65-F5344CB8AC3E}">
        <p14:creationId xmlns:p14="http://schemas.microsoft.com/office/powerpoint/2010/main" val="34678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497" b="1180"/>
          <a:stretch/>
        </p:blipFill>
        <p:spPr bwMode="auto">
          <a:xfrm flipV="1">
            <a:off x="0" y="0"/>
            <a:ext cx="916417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539" b="-959"/>
          <a:stretch/>
        </p:blipFill>
        <p:spPr bwMode="auto">
          <a:xfrm>
            <a:off x="0" y="3284984"/>
            <a:ext cx="9144000"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316BCB57-378D-4418-8E0C-43DD08810997}" type="slidenum">
              <a:rPr lang="ko-KR" altLang="en-US" smtClean="0"/>
              <a:t>‹#›</a:t>
            </a:fld>
            <a:endParaRPr lang="ko-KR" altLang="en-US" dirty="0"/>
          </a:p>
        </p:txBody>
      </p:sp>
      <p:sp>
        <p:nvSpPr>
          <p:cNvPr id="2" name="Title 1"/>
          <p:cNvSpPr>
            <a:spLocks noGrp="1"/>
          </p:cNvSpPr>
          <p:nvPr>
            <p:ph type="title" hasCustomPrompt="1"/>
          </p:nvPr>
        </p:nvSpPr>
        <p:spPr>
          <a:xfrm>
            <a:off x="827584" y="3110756"/>
            <a:ext cx="8316416" cy="1038324"/>
          </a:xfrm>
        </p:spPr>
        <p:txBody>
          <a:bodyPr anchor="t">
            <a:noAutofit/>
          </a:bodyPr>
          <a:lstStyle>
            <a:lvl1pPr algn="l">
              <a:defRPr sz="7200" b="0" i="1" cap="small" spc="-150" baseline="0">
                <a:solidFill>
                  <a:schemeClr val="bg1"/>
                </a:solidFill>
                <a:latin typeface="Franklin Gothic Demi" panose="020B0703020102020204" pitchFamily="34" charset="0"/>
              </a:defRPr>
            </a:lvl1pPr>
          </a:lstStyle>
          <a:p>
            <a:r>
              <a:rPr lang="en-US" altLang="ko-KR" dirty="0"/>
              <a:t>edit</a:t>
            </a:r>
            <a:endParaRPr lang="ko-KR" altLang="en-US" dirty="0"/>
          </a:p>
        </p:txBody>
      </p:sp>
    </p:spTree>
    <p:extLst>
      <p:ext uri="{BB962C8B-B14F-4D97-AF65-F5344CB8AC3E}">
        <p14:creationId xmlns:p14="http://schemas.microsoft.com/office/powerpoint/2010/main" val="354427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6" name="Group 5"/>
          <p:cNvGrpSpPr/>
          <p:nvPr userDrawn="1"/>
        </p:nvGrpSpPr>
        <p:grpSpPr>
          <a:xfrm>
            <a:off x="0" y="5800"/>
            <a:ext cx="9144000" cy="686896"/>
            <a:chOff x="-26282" y="-12044"/>
            <a:chExt cx="9210254" cy="1064616"/>
          </a:xfrm>
        </p:grpSpPr>
        <p:pic>
          <p:nvPicPr>
            <p:cNvPr id="307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09" t="4716" r="735" b="6049"/>
            <a:stretch/>
          </p:blipFill>
          <p:spPr bwMode="auto">
            <a:xfrm>
              <a:off x="-26282" y="-12044"/>
              <a:ext cx="9210254" cy="106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1432" t="12113" r="43062" b="25082"/>
            <a:stretch/>
          </p:blipFill>
          <p:spPr bwMode="auto">
            <a:xfrm>
              <a:off x="251520" y="228600"/>
              <a:ext cx="3314700" cy="74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1"/>
          <p:cNvSpPr>
            <a:spLocks noGrp="1"/>
          </p:cNvSpPr>
          <p:nvPr>
            <p:ph type="title" hasCustomPrompt="1"/>
          </p:nvPr>
        </p:nvSpPr>
        <p:spPr>
          <a:xfrm>
            <a:off x="280815" y="58614"/>
            <a:ext cx="8656809" cy="634082"/>
          </a:xfrm>
        </p:spPr>
        <p:txBody>
          <a:bodyPr>
            <a:noAutofit/>
          </a:bodyPr>
          <a:lstStyle>
            <a:lvl1pPr algn="l">
              <a:defRPr sz="2800" b="0" i="1" cap="small" baseline="0">
                <a:solidFill>
                  <a:schemeClr val="bg1"/>
                </a:solidFill>
                <a:effectLst>
                  <a:outerShdw blurRad="38100" dist="38100" dir="2700000" algn="tl">
                    <a:srgbClr val="000000">
                      <a:alpha val="43137"/>
                    </a:srgbClr>
                  </a:outerShdw>
                </a:effectLst>
                <a:latin typeface="Franklin Gothic Demi" panose="020B0703020102020204" pitchFamily="34" charset="0"/>
              </a:defRPr>
            </a:lvl1pPr>
          </a:lstStyle>
          <a:p>
            <a:r>
              <a:rPr lang="en-US" altLang="ko-KR" dirty="0"/>
              <a:t>Presentation Title</a:t>
            </a:r>
            <a:endParaRPr lang="ko-KR" altLang="en-US" dirty="0"/>
          </a:p>
        </p:txBody>
      </p:sp>
      <p:sp>
        <p:nvSpPr>
          <p:cNvPr id="14" name="Slide Number Placeholder 5"/>
          <p:cNvSpPr txBox="1">
            <a:spLocks/>
          </p:cNvSpPr>
          <p:nvPr userDrawn="1"/>
        </p:nvSpPr>
        <p:spPr>
          <a:xfrm>
            <a:off x="7524328" y="6597352"/>
            <a:ext cx="1608452" cy="253478"/>
          </a:xfrm>
          <a:prstGeom prst="rect">
            <a:avLst/>
          </a:prstGeom>
        </p:spPr>
        <p:txBody>
          <a:bodyPr vert="horz" lIns="91440" tIns="45720" rIns="91440" bIns="45720" rtlCol="0" anchor="ctr"/>
          <a:lstStyle>
            <a:defPPr>
              <a:defRPr lang="ko-KR"/>
            </a:defPPr>
            <a:lvl1pPr marL="0" algn="r" defTabSz="914400" rtl="0" eaLnBrk="1" latinLnBrk="1" hangingPunct="1">
              <a:defRPr sz="1200" b="1"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7511EB9-2AC6-4AEC-8024-355A7D82DCEA}" type="slidenum">
              <a:rPr lang="en-US" altLang="ko-KR" sz="1200" b="0" smtClean="0">
                <a:latin typeface="Franklin Gothic Demi" panose="020B0703020102020204" pitchFamily="34" charset="0"/>
              </a:rPr>
              <a:t>‹#›</a:t>
            </a:fld>
            <a:r>
              <a:rPr lang="en-US" altLang="ko-KR" sz="1200" b="0" dirty="0">
                <a:latin typeface="Franklin Gothic Demi" panose="020B0703020102020204" pitchFamily="34" charset="0"/>
              </a:rPr>
              <a:t> / </a:t>
            </a:r>
            <a:r>
              <a:rPr lang="en-US" altLang="ko-KR" sz="1200" b="0" dirty="0" smtClean="0">
                <a:latin typeface="Franklin Gothic Demi" panose="020B0703020102020204" pitchFamily="34" charset="0"/>
              </a:rPr>
              <a:t>59</a:t>
            </a:r>
            <a:endParaRPr lang="ko-KR" altLang="en-US" sz="1200" b="0" dirty="0">
              <a:latin typeface="Franklin Gothic Demi" panose="020B0703020102020204" pitchFamily="34" charset="0"/>
            </a:endParaRPr>
          </a:p>
        </p:txBody>
      </p:sp>
      <p:sp>
        <p:nvSpPr>
          <p:cNvPr id="5" name="Content Placeholder 4"/>
          <p:cNvSpPr>
            <a:spLocks noGrp="1"/>
          </p:cNvSpPr>
          <p:nvPr>
            <p:ph sz="quarter" idx="10" hasCustomPrompt="1"/>
          </p:nvPr>
        </p:nvSpPr>
        <p:spPr>
          <a:xfrm>
            <a:off x="276225" y="795147"/>
            <a:ext cx="8661400" cy="5802205"/>
          </a:xfrm>
        </p:spPr>
        <p:txBody>
          <a:bodyPr>
            <a:normAutofit/>
          </a:bodyPr>
          <a:lstStyle>
            <a:lvl1pPr marL="355600" indent="-355600">
              <a:buClr>
                <a:schemeClr val="tx2"/>
              </a:buClr>
              <a:buSzPct val="100000"/>
              <a:buFont typeface="Wingdings" panose="05000000000000000000" pitchFamily="2" charset="2"/>
              <a:buChar char="v"/>
              <a:defRPr sz="2000" b="1">
                <a:latin typeface="Calibri" panose="020F0502020204030204" pitchFamily="34" charset="0"/>
                <a:cs typeface="Calibri" panose="020F0502020204030204" pitchFamily="34" charset="0"/>
              </a:defRPr>
            </a:lvl1pPr>
            <a:lvl2pPr marL="622300" indent="-285750">
              <a:buClr>
                <a:schemeClr val="tx2"/>
              </a:buClr>
              <a:buFont typeface="Wingdings" panose="05000000000000000000" pitchFamily="2" charset="2"/>
              <a:buChar char="ü"/>
              <a:defRPr sz="1800">
                <a:latin typeface="Calibri" panose="020F0502020204030204" pitchFamily="34" charset="0"/>
                <a:cs typeface="Calibri" panose="020F0502020204030204" pitchFamily="34" charset="0"/>
              </a:defRPr>
            </a:lvl2pPr>
            <a:lvl3pPr marL="809625" indent="-228600">
              <a:buFont typeface="맑은 고딕" panose="020B0503020000020004" pitchFamily="50" charset="-127"/>
              <a:buChar char="–"/>
              <a:defRPr sz="1600">
                <a:latin typeface="Calibri" panose="020F0502020204030204" pitchFamily="34" charset="0"/>
                <a:cs typeface="Calibri" panose="020F0502020204030204" pitchFamily="34" charset="0"/>
              </a:defRPr>
            </a:lvl3pPr>
            <a:lvl4pPr marL="987425" indent="-228600">
              <a:buFont typeface="Arial" panose="020B0604020202020204" pitchFamily="34" charset="0"/>
              <a:buChar char="»"/>
              <a:defRPr sz="1400">
                <a:latin typeface="Calibri" panose="020F0502020204030204" pitchFamily="34" charset="0"/>
                <a:cs typeface="Calibri" panose="020F0502020204030204" pitchFamily="34" charset="0"/>
              </a:defRPr>
            </a:lvl4pPr>
            <a:lvl5pPr marL="987425" indent="-228600">
              <a:defRPr sz="1400"/>
            </a:lvl5pPr>
            <a:lvl6pPr marL="1254125" indent="-228600">
              <a:defRPr sz="1400"/>
            </a:lvl6pPr>
          </a:lstStyle>
          <a:p>
            <a:pPr lvl="0"/>
            <a:r>
              <a:rPr lang="en-US" altLang="ko-KR" dirty="0"/>
              <a:t>Edit Master text styles</a:t>
            </a:r>
          </a:p>
          <a:p>
            <a:pPr lvl="1"/>
            <a:r>
              <a:rPr lang="en-US" altLang="ko-KR" dirty="0"/>
              <a:t>Second</a:t>
            </a:r>
          </a:p>
          <a:p>
            <a:pPr lvl="2"/>
            <a:r>
              <a:rPr lang="en-US" altLang="ko-KR" dirty="0"/>
              <a:t>Third</a:t>
            </a:r>
          </a:p>
          <a:p>
            <a:pPr lvl="3"/>
            <a:r>
              <a:rPr lang="en-US" altLang="ko-KR" dirty="0"/>
              <a:t>Fourth</a:t>
            </a:r>
          </a:p>
        </p:txBody>
      </p:sp>
    </p:spTree>
    <p:extLst>
      <p:ext uri="{BB962C8B-B14F-4D97-AF65-F5344CB8AC3E}">
        <p14:creationId xmlns:p14="http://schemas.microsoft.com/office/powerpoint/2010/main" val="362277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1" name="Group 10"/>
          <p:cNvGrpSpPr/>
          <p:nvPr userDrawn="1"/>
        </p:nvGrpSpPr>
        <p:grpSpPr>
          <a:xfrm rot="361256">
            <a:off x="1269835" y="974941"/>
            <a:ext cx="6670302" cy="4752528"/>
            <a:chOff x="1269835" y="974941"/>
            <a:chExt cx="6670302" cy="4752528"/>
          </a:xfrm>
        </p:grpSpPr>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9835" y="974941"/>
              <a:ext cx="6670302"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userDrawn="1"/>
          </p:nvSpPr>
          <p:spPr>
            <a:xfrm>
              <a:off x="1834066" y="2834573"/>
              <a:ext cx="2740912" cy="1092696"/>
            </a:xfrm>
            <a:prstGeom prst="rect">
              <a:avLst/>
            </a:prstGeom>
            <a:solidFill>
              <a:schemeClr val="bg1"/>
            </a:solidFill>
          </p:spPr>
          <p:txBody>
            <a:bodyPr wrap="none" rtlCol="0" anchor="ctr">
              <a:noAutofit/>
            </a:bodyPr>
            <a:lstStyle/>
            <a:p>
              <a:pPr algn="l"/>
              <a:r>
                <a:rPr lang="en-US" altLang="ko-KR" sz="2000" b="0" dirty="0" err="1">
                  <a:latin typeface="Cooper Black" panose="0208090404030B020404" pitchFamily="18" charset="0"/>
                </a:rPr>
                <a:t>Juyoun</a:t>
              </a:r>
              <a:r>
                <a:rPr lang="en-US" altLang="ko-KR" sz="2000" b="0" dirty="0">
                  <a:latin typeface="Cooper Black" panose="0208090404030B020404" pitchFamily="18" charset="0"/>
                </a:rPr>
                <a:t> Park</a:t>
              </a:r>
              <a:endParaRPr lang="ko-KR" altLang="en-US" sz="2000" b="0" dirty="0">
                <a:latin typeface="Cooper Black" panose="0208090404030B020404" pitchFamily="18" charset="0"/>
              </a:endParaRPr>
            </a:p>
          </p:txBody>
        </p:sp>
      </p:grpSp>
      <p:sp>
        <p:nvSpPr>
          <p:cNvPr id="6" name="TextBox 5"/>
          <p:cNvSpPr txBox="1"/>
          <p:nvPr userDrawn="1"/>
        </p:nvSpPr>
        <p:spPr>
          <a:xfrm rot="240000">
            <a:off x="2461487" y="3862336"/>
            <a:ext cx="4221027" cy="1015663"/>
          </a:xfrm>
          <a:prstGeom prst="rect">
            <a:avLst/>
          </a:prstGeom>
          <a:noFill/>
        </p:spPr>
        <p:txBody>
          <a:bodyPr wrap="none" rtlCol="0" anchor="ctr">
            <a:spAutoFit/>
          </a:bodyPr>
          <a:lstStyle/>
          <a:p>
            <a:pPr algn="ctr"/>
            <a:r>
              <a:rPr lang="ko-KR" altLang="en-US" sz="6000" b="0" baseline="0" dirty="0">
                <a:latin typeface="휴먼옛체" panose="02030504000101010101" pitchFamily="18" charset="-127"/>
                <a:ea typeface="휴먼옛체" panose="02030504000101010101" pitchFamily="18" charset="-127"/>
              </a:rPr>
              <a:t>감사합니다</a:t>
            </a:r>
            <a:r>
              <a:rPr lang="en-US" altLang="ko-KR" sz="6000" b="0" baseline="0" dirty="0">
                <a:latin typeface="휴먼옛체" panose="02030504000101010101" pitchFamily="18" charset="-127"/>
                <a:ea typeface="휴먼옛체" panose="02030504000101010101" pitchFamily="18" charset="-127"/>
              </a:rPr>
              <a:t>.</a:t>
            </a:r>
            <a:endParaRPr lang="ko-KR" altLang="en-US" sz="6000" b="0" dirty="0">
              <a:latin typeface="휴먼옛체" panose="02030504000101010101" pitchFamily="18" charset="-127"/>
              <a:ea typeface="휴먼옛체" panose="02030504000101010101" pitchFamily="18" charset="-127"/>
            </a:endParaRPr>
          </a:p>
        </p:txBody>
      </p:sp>
      <p:grpSp>
        <p:nvGrpSpPr>
          <p:cNvPr id="8" name="Group 7"/>
          <p:cNvGrpSpPr/>
          <p:nvPr userDrawn="1"/>
        </p:nvGrpSpPr>
        <p:grpSpPr>
          <a:xfrm rot="279761">
            <a:off x="1969696" y="2784580"/>
            <a:ext cx="1556742" cy="297666"/>
            <a:chOff x="395536" y="476672"/>
            <a:chExt cx="2759760" cy="527698"/>
          </a:xfrm>
        </p:grpSpPr>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r="48780"/>
            <a:stretch/>
          </p:blipFill>
          <p:spPr>
            <a:xfrm>
              <a:off x="395536" y="476672"/>
              <a:ext cx="1512168" cy="52769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51757"/>
            <a:stretch/>
          </p:blipFill>
          <p:spPr>
            <a:xfrm>
              <a:off x="1916130" y="476672"/>
              <a:ext cx="1239166" cy="459104"/>
            </a:xfrm>
            <a:prstGeom prst="rect">
              <a:avLst/>
            </a:prstGeom>
          </p:spPr>
        </p:pic>
      </p:grpSp>
    </p:spTree>
    <p:extLst>
      <p:ext uri="{BB962C8B-B14F-4D97-AF65-F5344CB8AC3E}">
        <p14:creationId xmlns:p14="http://schemas.microsoft.com/office/powerpoint/2010/main" val="403968478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31" r="642" b="41000"/>
          <a:stretch/>
        </p:blipFill>
        <p:spPr bwMode="auto">
          <a:xfrm>
            <a:off x="0" y="4804988"/>
            <a:ext cx="9144000" cy="205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2060848"/>
            <a:ext cx="7772400" cy="1470025"/>
          </a:xfrm>
        </p:spPr>
        <p:txBody>
          <a:bodyPr>
            <a:noAutofit/>
          </a:bodyPr>
          <a:lstStyle>
            <a:lvl1pPr>
              <a:defRPr sz="4400" b="0">
                <a:effectLst/>
                <a:latin typeface="Franklin Gothic Demi" panose="020B0703020102020204" pitchFamily="34" charset="0"/>
              </a:defRPr>
            </a:lvl1pPr>
          </a:lstStyle>
          <a:p>
            <a:r>
              <a:rPr lang="en-US" altLang="ko-KR" dirty="0"/>
              <a:t>Click to edit Master title style</a:t>
            </a:r>
            <a:endParaRPr lang="ko-KR" altLang="en-US" dirty="0"/>
          </a:p>
        </p:txBody>
      </p:sp>
      <p:sp>
        <p:nvSpPr>
          <p:cNvPr id="13" name="Subtitle 2"/>
          <p:cNvSpPr txBox="1">
            <a:spLocks/>
          </p:cNvSpPr>
          <p:nvPr userDrawn="1"/>
        </p:nvSpPr>
        <p:spPr>
          <a:xfrm>
            <a:off x="1403648" y="4581128"/>
            <a:ext cx="6400800" cy="576064"/>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anose="020B0604020202020204" pitchFamily="34" charset="0"/>
              <a:buNone/>
              <a:defRPr sz="2000" b="1" kern="1200">
                <a:solidFill>
                  <a:schemeClr val="bg1">
                    <a:lumMod val="65000"/>
                  </a:schemeClr>
                </a:solidFill>
                <a:latin typeface="+mn-lt"/>
                <a:ea typeface="+mn-ea"/>
                <a:cs typeface="+mn-cs"/>
              </a:defRPr>
            </a:lvl1pPr>
            <a:lvl2pPr marL="457200" indent="0" algn="ctr" defTabSz="914400" rtl="0" eaLnBrk="1" latinLnBrk="1"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ko-KR" altLang="en-US" dirty="0"/>
          </a:p>
        </p:txBody>
      </p:sp>
      <p:grpSp>
        <p:nvGrpSpPr>
          <p:cNvPr id="4" name="Group 3"/>
          <p:cNvGrpSpPr/>
          <p:nvPr userDrawn="1"/>
        </p:nvGrpSpPr>
        <p:grpSpPr>
          <a:xfrm>
            <a:off x="395536" y="476672"/>
            <a:ext cx="2520280" cy="481907"/>
            <a:chOff x="395536" y="476672"/>
            <a:chExt cx="2759760" cy="527698"/>
          </a:xfrm>
        </p:grpSpPr>
        <p:pic>
          <p:nvPicPr>
            <p:cNvPr id="3" name="Picture 2"/>
            <p:cNvPicPr>
              <a:picLocks noChangeAspect="1"/>
            </p:cNvPicPr>
            <p:nvPr userDrawn="1"/>
          </p:nvPicPr>
          <p:blipFill rotWithShape="1">
            <a:blip r:embed="rId3" cstate="print">
              <a:extLst>
                <a:ext uri="{28A0092B-C50C-407E-A947-70E740481C1C}">
                  <a14:useLocalDpi xmlns:a14="http://schemas.microsoft.com/office/drawing/2010/main" val="0"/>
                </a:ext>
              </a:extLst>
            </a:blip>
            <a:srcRect r="48780"/>
            <a:stretch/>
          </p:blipFill>
          <p:spPr>
            <a:xfrm>
              <a:off x="395536" y="476672"/>
              <a:ext cx="1512168" cy="527698"/>
            </a:xfrm>
            <a:prstGeom prst="rect">
              <a:avLst/>
            </a:prstGeom>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val="0"/>
                </a:ext>
              </a:extLst>
            </a:blip>
            <a:srcRect l="51757"/>
            <a:stretch/>
          </p:blipFill>
          <p:spPr>
            <a:xfrm>
              <a:off x="1916130" y="476672"/>
              <a:ext cx="1239166" cy="459104"/>
            </a:xfrm>
            <a:prstGeom prst="rect">
              <a:avLst/>
            </a:prstGeom>
          </p:spPr>
        </p:pic>
      </p:grpSp>
      <p:grpSp>
        <p:nvGrpSpPr>
          <p:cNvPr id="11" name="그룹 7"/>
          <p:cNvGrpSpPr/>
          <p:nvPr userDrawn="1"/>
        </p:nvGrpSpPr>
        <p:grpSpPr>
          <a:xfrm>
            <a:off x="5436096" y="443333"/>
            <a:ext cx="3419872" cy="492443"/>
            <a:chOff x="2845275" y="4751238"/>
            <a:chExt cx="3419872" cy="492443"/>
          </a:xfrm>
        </p:grpSpPr>
        <p:sp>
          <p:nvSpPr>
            <p:cNvPr id="12" name="TextBox 11"/>
            <p:cNvSpPr txBox="1"/>
            <p:nvPr userDrawn="1"/>
          </p:nvSpPr>
          <p:spPr>
            <a:xfrm>
              <a:off x="2845275" y="4751238"/>
              <a:ext cx="871317" cy="492443"/>
            </a:xfrm>
            <a:prstGeom prst="rect">
              <a:avLst/>
            </a:prstGeom>
            <a:noFill/>
          </p:spPr>
          <p:txBody>
            <a:bodyPr wrap="square" lIns="0" tIns="0" rIns="0" bIns="0" rtlCol="0" anchor="ctr" anchorCtr="0">
              <a:spAutoFit/>
            </a:bodyPr>
            <a:lstStyle/>
            <a:p>
              <a:pPr algn="just"/>
              <a:r>
                <a:rPr lang="en-US" altLang="ko-KR" sz="3200" dirty="0">
                  <a:solidFill>
                    <a:schemeClr val="accent1">
                      <a:lumMod val="50000"/>
                    </a:schemeClr>
                  </a:solidFill>
                  <a:latin typeface="Arial Black" panose="020B0A04020102020204" pitchFamily="34" charset="0"/>
                  <a:cs typeface="Myanmar Text" panose="020B0502040204020203" pitchFamily="34" charset="0"/>
                </a:rPr>
                <a:t>RIT </a:t>
              </a:r>
              <a:endParaRPr lang="ko-KR" altLang="en-US" sz="3200" dirty="0">
                <a:solidFill>
                  <a:schemeClr val="accent1">
                    <a:lumMod val="50000"/>
                  </a:schemeClr>
                </a:solidFill>
                <a:latin typeface="Arial Black" panose="020B0A04020102020204" pitchFamily="34" charset="0"/>
                <a:cs typeface="Myanmar Text" panose="020B0502040204020203" pitchFamily="34" charset="0"/>
              </a:endParaRPr>
            </a:p>
          </p:txBody>
        </p:sp>
        <p:sp>
          <p:nvSpPr>
            <p:cNvPr id="14" name="TextBox 13"/>
            <p:cNvSpPr txBox="1"/>
            <p:nvPr userDrawn="1"/>
          </p:nvSpPr>
          <p:spPr>
            <a:xfrm>
              <a:off x="3746089" y="4833767"/>
              <a:ext cx="2519058" cy="332399"/>
            </a:xfrm>
            <a:prstGeom prst="rect">
              <a:avLst/>
            </a:prstGeom>
            <a:noFill/>
          </p:spPr>
          <p:txBody>
            <a:bodyPr wrap="square" lIns="0" tIns="0" rIns="0" bIns="0" rtlCol="0" anchor="ctr" anchorCtr="0">
              <a:spAutoFit/>
            </a:bodyPr>
            <a:lstStyle/>
            <a:p>
              <a:pPr>
                <a:lnSpc>
                  <a:spcPct val="120000"/>
                </a:lnSpc>
              </a:pPr>
              <a:r>
                <a:rPr lang="en-US" altLang="ko-KR" sz="900" b="1" spc="5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Robot Intelligence Technology Laboratory</a:t>
              </a:r>
              <a:r>
                <a:rPr lang="en-US" altLang="ko-KR" sz="900" b="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
              </a:r>
              <a:br>
                <a:rPr lang="en-US" altLang="ko-KR" sz="900" b="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br>
              <a:r>
                <a:rPr lang="en-US" altLang="ko-KR" sz="900" b="0" spc="-7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rPr>
                <a:t>Challenge for Knowledge Creation and Innovative Technology</a:t>
              </a:r>
              <a:endParaRPr lang="ko-KR" altLang="en-US" sz="900" b="0" spc="-70" baseline="0" dirty="0">
                <a:solidFill>
                  <a:schemeClr val="tx1">
                    <a:lumMod val="65000"/>
                    <a:lumOff val="35000"/>
                  </a:schemeClr>
                </a:solidFill>
                <a:latin typeface="Franklin Gothic Book" panose="020B0503020102020204" pitchFamily="34" charset="0"/>
                <a:ea typeface="HY목각파임B" panose="02030600000101010101" pitchFamily="18" charset="-127"/>
                <a:cs typeface="Arial" panose="020B0604020202020204" pitchFamily="34" charset="0"/>
              </a:endParaRPr>
            </a:p>
          </p:txBody>
        </p:sp>
      </p:grpSp>
      <p:sp>
        <p:nvSpPr>
          <p:cNvPr id="17" name="Text Placeholder 16"/>
          <p:cNvSpPr>
            <a:spLocks noGrp="1"/>
          </p:cNvSpPr>
          <p:nvPr>
            <p:ph type="body" sz="quarter" idx="10" hasCustomPrompt="1"/>
          </p:nvPr>
        </p:nvSpPr>
        <p:spPr>
          <a:xfrm>
            <a:off x="2286000" y="3728217"/>
            <a:ext cx="4572000" cy="719138"/>
          </a:xfrm>
        </p:spPr>
        <p:txBody>
          <a:bodyPr>
            <a:normAutofit/>
          </a:bodyPr>
          <a:lstStyle>
            <a:lvl1pPr marL="0" indent="0" algn="ctr" defTabSz="914400" rtl="0" eaLnBrk="1" latinLnBrk="1" hangingPunct="1">
              <a:spcBef>
                <a:spcPct val="20000"/>
              </a:spcBef>
              <a:buFont typeface="Arial" panose="020B0604020202020204" pitchFamily="34" charset="0"/>
              <a:buNone/>
              <a:defRPr lang="en-US" altLang="ko-KR" sz="2800" b="0" kern="1200" dirty="0" smtClean="0">
                <a:solidFill>
                  <a:schemeClr val="accent1">
                    <a:lumMod val="50000"/>
                  </a:schemeClr>
                </a:solidFill>
                <a:effectLst/>
                <a:latin typeface="Franklin Gothic Demi" panose="020B0703020102020204" pitchFamily="34" charset="0"/>
                <a:ea typeface="+mn-ea"/>
                <a:cs typeface="+mn-cs"/>
              </a:defRPr>
            </a:lvl1pPr>
          </a:lstStyle>
          <a:p>
            <a:pPr lvl="0"/>
            <a:r>
              <a:rPr lang="en-US" altLang="ko-KR" dirty="0"/>
              <a:t>Name</a:t>
            </a:r>
          </a:p>
        </p:txBody>
      </p:sp>
      <p:sp>
        <p:nvSpPr>
          <p:cNvPr id="19" name="Text Placeholder 16"/>
          <p:cNvSpPr>
            <a:spLocks noGrp="1"/>
          </p:cNvSpPr>
          <p:nvPr>
            <p:ph type="body" sz="quarter" idx="11" hasCustomPrompt="1"/>
          </p:nvPr>
        </p:nvSpPr>
        <p:spPr>
          <a:xfrm>
            <a:off x="2286000" y="5567682"/>
            <a:ext cx="4572000" cy="719138"/>
          </a:xfrm>
        </p:spPr>
        <p:txBody>
          <a:bodyPr>
            <a:normAutofit/>
          </a:bodyPr>
          <a:lstStyle>
            <a:lvl1pPr marL="0" indent="0" algn="ctr" defTabSz="914400" rtl="0" eaLnBrk="1" latinLnBrk="1" hangingPunct="1">
              <a:spcBef>
                <a:spcPct val="20000"/>
              </a:spcBef>
              <a:buFont typeface="Arial" panose="020B0604020202020204" pitchFamily="34" charset="0"/>
              <a:buNone/>
              <a:defRPr lang="en-US" altLang="ko-KR" sz="2800" b="0" kern="1200" dirty="0" smtClean="0">
                <a:solidFill>
                  <a:schemeClr val="accent1">
                    <a:lumMod val="50000"/>
                  </a:schemeClr>
                </a:solidFill>
                <a:effectLst/>
                <a:latin typeface="Franklin Gothic Demi" panose="020B0703020102020204" pitchFamily="34" charset="0"/>
                <a:ea typeface="+mn-ea"/>
                <a:cs typeface="+mn-cs"/>
              </a:defRPr>
            </a:lvl1pPr>
          </a:lstStyle>
          <a:p>
            <a:pPr lvl="0"/>
            <a:r>
              <a:rPr lang="en-US" altLang="ko-KR" dirty="0"/>
              <a:t>Advisor: Prof. Name</a:t>
            </a:r>
          </a:p>
        </p:txBody>
      </p:sp>
      <p:sp>
        <p:nvSpPr>
          <p:cNvPr id="20" name="Text Placeholder 16"/>
          <p:cNvSpPr>
            <a:spLocks noGrp="1"/>
          </p:cNvSpPr>
          <p:nvPr>
            <p:ph type="body" sz="quarter" idx="12" hasCustomPrompt="1"/>
          </p:nvPr>
        </p:nvSpPr>
        <p:spPr>
          <a:xfrm>
            <a:off x="2839138" y="4654078"/>
            <a:ext cx="3465724" cy="719138"/>
          </a:xfrm>
        </p:spPr>
        <p:txBody>
          <a:bodyPr>
            <a:normAutofit/>
          </a:bodyPr>
          <a:lstStyle>
            <a:lvl1pPr marL="0" indent="0" algn="ctr" defTabSz="914400" rtl="0" eaLnBrk="1" latinLnBrk="1" hangingPunct="1">
              <a:spcBef>
                <a:spcPct val="20000"/>
              </a:spcBef>
              <a:buFont typeface="Arial" panose="020B0604020202020204" pitchFamily="34" charset="0"/>
              <a:buNone/>
              <a:defRPr lang="en-US" altLang="ko-KR" sz="2000" b="1" kern="1200" dirty="0" smtClean="0">
                <a:solidFill>
                  <a:schemeClr val="bg1">
                    <a:lumMod val="65000"/>
                  </a:schemeClr>
                </a:solidFill>
                <a:latin typeface="+mn-lt"/>
                <a:ea typeface="+mn-ea"/>
                <a:cs typeface="+mn-cs"/>
              </a:defRPr>
            </a:lvl1pPr>
          </a:lstStyle>
          <a:p>
            <a:pPr lvl="0"/>
            <a:fld id="{A004A56F-CAEC-4D2B-B45B-BF7E75811AB1}" type="datetime4">
              <a:rPr lang="en-US" altLang="ko-KR" smtClean="0"/>
              <a:pPr/>
              <a:t>January 26, 2017</a:t>
            </a:fld>
            <a:endParaRPr lang="en-US" altLang="ko-KR" dirty="0"/>
          </a:p>
        </p:txBody>
      </p:sp>
    </p:spTree>
    <p:extLst>
      <p:ext uri="{BB962C8B-B14F-4D97-AF65-F5344CB8AC3E}">
        <p14:creationId xmlns:p14="http://schemas.microsoft.com/office/powerpoint/2010/main" val="18140387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497" b="1180"/>
          <a:stretch/>
        </p:blipFill>
        <p:spPr bwMode="auto">
          <a:xfrm flipV="1">
            <a:off x="0" y="0"/>
            <a:ext cx="916417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539" b="-959"/>
          <a:stretch/>
        </p:blipFill>
        <p:spPr bwMode="auto">
          <a:xfrm>
            <a:off x="0" y="3284984"/>
            <a:ext cx="9144000"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16BCB57-378D-4418-8E0C-43DD08810997}" type="slidenum">
              <a:rPr lang="ko-KR" altLang="en-US" smtClean="0"/>
              <a:t>‹#›</a:t>
            </a:fld>
            <a:endParaRPr lang="ko-KR" altLang="en-US"/>
          </a:p>
        </p:txBody>
      </p:sp>
      <p:sp>
        <p:nvSpPr>
          <p:cNvPr id="2" name="Title 1"/>
          <p:cNvSpPr>
            <a:spLocks noGrp="1"/>
          </p:cNvSpPr>
          <p:nvPr>
            <p:ph type="title" hasCustomPrompt="1"/>
          </p:nvPr>
        </p:nvSpPr>
        <p:spPr>
          <a:xfrm>
            <a:off x="827584" y="3110756"/>
            <a:ext cx="8316416" cy="1038324"/>
          </a:xfrm>
        </p:spPr>
        <p:txBody>
          <a:bodyPr anchor="t">
            <a:noAutofit/>
          </a:bodyPr>
          <a:lstStyle>
            <a:lvl1pPr algn="l">
              <a:defRPr sz="7200" b="0" i="1" cap="small" spc="-150" baseline="0">
                <a:solidFill>
                  <a:schemeClr val="bg1"/>
                </a:solidFill>
                <a:latin typeface="Franklin Gothic Demi" panose="020B0703020102020204" pitchFamily="34" charset="0"/>
              </a:defRPr>
            </a:lvl1pPr>
          </a:lstStyle>
          <a:p>
            <a:r>
              <a:rPr lang="en-US" altLang="ko-KR" dirty="0"/>
              <a:t>edit</a:t>
            </a:r>
            <a:endParaRPr lang="ko-KR" altLang="en-US" dirty="0"/>
          </a:p>
        </p:txBody>
      </p:sp>
      <p:grpSp>
        <p:nvGrpSpPr>
          <p:cNvPr id="3" name="Group 2"/>
          <p:cNvGrpSpPr/>
          <p:nvPr userDrawn="1"/>
        </p:nvGrpSpPr>
        <p:grpSpPr>
          <a:xfrm>
            <a:off x="6701976" y="476672"/>
            <a:ext cx="1830464" cy="615053"/>
            <a:chOff x="2972790" y="908720"/>
            <a:chExt cx="3543426" cy="1190625"/>
          </a:xfrm>
        </p:grpSpPr>
        <p:pic>
          <p:nvPicPr>
            <p:cNvPr id="3075"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2790" y="908720"/>
              <a:ext cx="324802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0800000">
              <a:off x="4773141" y="1668030"/>
              <a:ext cx="1743075" cy="400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88236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2159362"/>
            <a:ext cx="9252520" cy="285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16BCB57-378D-4418-8E0C-43DD08810997}" type="slidenum">
              <a:rPr lang="ko-KR" altLang="en-US" smtClean="0"/>
              <a:t>‹#›</a:t>
            </a:fld>
            <a:endParaRPr lang="ko-KR" altLang="en-US"/>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49980" y="675273"/>
            <a:ext cx="3356525" cy="48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3920" y="6021288"/>
            <a:ext cx="9309928" cy="83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hasCustomPrompt="1"/>
          </p:nvPr>
        </p:nvSpPr>
        <p:spPr>
          <a:xfrm>
            <a:off x="899592" y="3974852"/>
            <a:ext cx="8316416" cy="1038324"/>
          </a:xfrm>
        </p:spPr>
        <p:txBody>
          <a:bodyPr anchor="t">
            <a:noAutofit/>
          </a:bodyPr>
          <a:lstStyle>
            <a:lvl1pPr algn="l">
              <a:defRPr sz="7200" b="0" i="1" cap="small" spc="-150" baseline="0">
                <a:solidFill>
                  <a:schemeClr val="accent1">
                    <a:lumMod val="50000"/>
                  </a:schemeClr>
                </a:solidFill>
                <a:latin typeface="Franklin Gothic Demi" panose="020B0703020102020204" pitchFamily="34" charset="0"/>
              </a:defRPr>
            </a:lvl1pPr>
          </a:lstStyle>
          <a:p>
            <a:r>
              <a:rPr lang="en-US" altLang="ko-KR" dirty="0"/>
              <a:t>edit</a:t>
            </a:r>
            <a:endParaRPr lang="ko-KR" altLang="en-US" dirty="0"/>
          </a:p>
        </p:txBody>
      </p:sp>
    </p:spTree>
    <p:extLst>
      <p:ext uri="{BB962C8B-B14F-4D97-AF65-F5344CB8AC3E}">
        <p14:creationId xmlns:p14="http://schemas.microsoft.com/office/powerpoint/2010/main" val="66120815"/>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ko-KR" dirty="0"/>
              <a:t>Click to edit Master title style</a:t>
            </a:r>
            <a:endParaRPr lang="ko-KR" alt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BCB57-378D-4418-8E0C-43DD08810997}" type="slidenum">
              <a:rPr lang="ko-KR" altLang="en-US" smtClean="0"/>
              <a:t>‹#›</a:t>
            </a:fld>
            <a:endParaRPr lang="ko-KR" altLang="en-US" dirty="0"/>
          </a:p>
        </p:txBody>
      </p:sp>
    </p:spTree>
    <p:extLst>
      <p:ext uri="{BB962C8B-B14F-4D97-AF65-F5344CB8AC3E}">
        <p14:creationId xmlns:p14="http://schemas.microsoft.com/office/powerpoint/2010/main" val="2783846345"/>
      </p:ext>
    </p:extLst>
  </p:cSld>
  <p:clrMap bg1="lt1" tx1="dk1" bg2="lt2" tx2="dk2" accent1="accent1" accent2="accent2" accent3="accent3" accent4="accent4" accent5="accent5" accent6="accent6" hlink="hlink" folHlink="folHlink"/>
  <p:sldLayoutIdLst>
    <p:sldLayoutId id="2147483666" r:id="rId1"/>
    <p:sldLayoutId id="2147483669" r:id="rId2"/>
    <p:sldLayoutId id="2147483661" r:id="rId3"/>
    <p:sldLayoutId id="2147483668" r:id="rId4"/>
    <p:sldLayoutId id="2147483655" r:id="rId5"/>
    <p:sldLayoutId id="2147483649" r:id="rId6"/>
    <p:sldLayoutId id="2147483667" r:id="rId7"/>
    <p:sldLayoutId id="2147483651" r:id="rId8"/>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26.jpe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988840"/>
            <a:ext cx="8208912" cy="1470025"/>
          </a:xfrm>
        </p:spPr>
        <p:txBody>
          <a:bodyPr/>
          <a:lstStyle/>
          <a:p>
            <a:r>
              <a:rPr lang="en-US" altLang="ko-KR" sz="3000" dirty="0" smtClean="0">
                <a:solidFill>
                  <a:prstClr val="black"/>
                </a:solidFill>
              </a:rPr>
              <a:t>MRI-Based Alzheimer’s Disease Classification Using Deep Learning: A Novel Small-Data Approach</a:t>
            </a:r>
            <a:endParaRPr lang="en-US" altLang="ko-KR" sz="3000" dirty="0">
              <a:solidFill>
                <a:prstClr val="black"/>
              </a:solidFill>
            </a:endParaRPr>
          </a:p>
        </p:txBody>
      </p:sp>
      <p:sp>
        <p:nvSpPr>
          <p:cNvPr id="3" name="Text Placeholder 2"/>
          <p:cNvSpPr>
            <a:spLocks noGrp="1"/>
          </p:cNvSpPr>
          <p:nvPr>
            <p:ph type="body" sz="quarter" idx="10"/>
          </p:nvPr>
        </p:nvSpPr>
        <p:spPr>
          <a:xfrm>
            <a:off x="3633509" y="4180489"/>
            <a:ext cx="1876989" cy="560153"/>
          </a:xfrm>
        </p:spPr>
        <p:txBody>
          <a:bodyPr>
            <a:spAutoFit/>
          </a:bodyPr>
          <a:lstStyle/>
          <a:p>
            <a:pPr lvl="0">
              <a:lnSpc>
                <a:spcPct val="80000"/>
              </a:lnSpc>
            </a:pPr>
            <a:r>
              <a:rPr lang="en-US" altLang="ko-KR" sz="1800" dirty="0" smtClean="0">
                <a:solidFill>
                  <a:srgbClr val="4F81BD">
                    <a:lumMod val="50000"/>
                  </a:srgbClr>
                </a:solidFill>
                <a:latin typeface="Calibri" panose="020F0502020204030204" pitchFamily="34" charset="0"/>
                <a:cs typeface="Calibri" panose="020F0502020204030204" pitchFamily="34" charset="0"/>
              </a:rPr>
              <a:t>Raja Haseeb</a:t>
            </a:r>
            <a:endParaRPr lang="en-US" altLang="ko-KR" sz="1800" dirty="0">
              <a:solidFill>
                <a:srgbClr val="4F81BD">
                  <a:lumMod val="50000"/>
                </a:srgbClr>
              </a:solidFill>
              <a:latin typeface="Calibri" panose="020F0502020204030204" pitchFamily="34" charset="0"/>
              <a:cs typeface="Calibri" panose="020F0502020204030204" pitchFamily="34" charset="0"/>
            </a:endParaRPr>
          </a:p>
          <a:p>
            <a:pPr lvl="0">
              <a:lnSpc>
                <a:spcPct val="80000"/>
              </a:lnSpc>
            </a:pPr>
            <a:r>
              <a:rPr lang="en-US" altLang="ko-KR" sz="1600" dirty="0" smtClean="0">
                <a:solidFill>
                  <a:srgbClr val="4F81BD">
                    <a:lumMod val="50000"/>
                  </a:srgbClr>
                </a:solidFill>
                <a:latin typeface="Calibri" panose="020F0502020204030204" pitchFamily="34" charset="0"/>
                <a:cs typeface="Calibri" panose="020F0502020204030204" pitchFamily="34" charset="0"/>
              </a:rPr>
              <a:t>(raja@rit.kaist.ac.kr</a:t>
            </a:r>
            <a:r>
              <a:rPr lang="en-US" altLang="ko-KR" sz="1600" dirty="0">
                <a:solidFill>
                  <a:srgbClr val="4F81BD">
                    <a:lumMod val="50000"/>
                  </a:srgbClr>
                </a:solidFill>
                <a:latin typeface="Calibri" panose="020F0502020204030204" pitchFamily="34" charset="0"/>
                <a:cs typeface="Calibri" panose="020F0502020204030204" pitchFamily="34" charset="0"/>
              </a:rPr>
              <a:t>)</a:t>
            </a:r>
            <a:endParaRPr lang="ko-KR" altLang="en-US" sz="1800" dirty="0">
              <a:solidFill>
                <a:srgbClr val="4F81BD">
                  <a:lumMod val="50000"/>
                </a:srgbClr>
              </a:solidFill>
              <a:latin typeface="Calibri" panose="020F0502020204030204" pitchFamily="34" charset="0"/>
              <a:cs typeface="Calibri" panose="020F0502020204030204" pitchFamily="34" charset="0"/>
            </a:endParaRPr>
          </a:p>
        </p:txBody>
      </p:sp>
      <p:sp>
        <p:nvSpPr>
          <p:cNvPr id="4" name="Text Placeholder 3"/>
          <p:cNvSpPr>
            <a:spLocks noGrp="1"/>
          </p:cNvSpPr>
          <p:nvPr>
            <p:ph type="body" sz="quarter" idx="11"/>
          </p:nvPr>
        </p:nvSpPr>
        <p:spPr>
          <a:xfrm>
            <a:off x="3105476" y="5733256"/>
            <a:ext cx="2933046" cy="369332"/>
          </a:xfrm>
        </p:spPr>
        <p:txBody>
          <a:bodyPr>
            <a:spAutoFit/>
          </a:bodyPr>
          <a:lstStyle/>
          <a:p>
            <a:pPr lvl="0"/>
            <a:r>
              <a:rPr lang="en-US" altLang="ko-KR" sz="1800" dirty="0">
                <a:solidFill>
                  <a:srgbClr val="4F81BD">
                    <a:lumMod val="50000"/>
                  </a:srgbClr>
                </a:solidFill>
                <a:latin typeface="Calibri" panose="020F0502020204030204" pitchFamily="34" charset="0"/>
                <a:cs typeface="Calibri" panose="020F0502020204030204" pitchFamily="34" charset="0"/>
              </a:rPr>
              <a:t>Advisor: Prof. Jong-Hwan Kim</a:t>
            </a:r>
            <a:endParaRPr lang="ko-KR" altLang="en-US" sz="1800" dirty="0">
              <a:solidFill>
                <a:srgbClr val="4F81BD">
                  <a:lumMod val="50000"/>
                </a:srgbClr>
              </a:solidFill>
              <a:latin typeface="Calibri" panose="020F0502020204030204" pitchFamily="34" charset="0"/>
              <a:cs typeface="Calibri" panose="020F0502020204030204" pitchFamily="34" charset="0"/>
            </a:endParaRPr>
          </a:p>
        </p:txBody>
      </p:sp>
      <p:sp>
        <p:nvSpPr>
          <p:cNvPr id="5" name="Text Placeholder 4"/>
          <p:cNvSpPr>
            <a:spLocks noGrp="1"/>
          </p:cNvSpPr>
          <p:nvPr>
            <p:ph type="body" sz="quarter" idx="12"/>
          </p:nvPr>
        </p:nvSpPr>
        <p:spPr>
          <a:xfrm>
            <a:off x="3419872" y="3645024"/>
            <a:ext cx="2304256" cy="319446"/>
          </a:xfrm>
        </p:spPr>
        <p:txBody>
          <a:bodyPr wrap="square">
            <a:spAutoFit/>
          </a:bodyPr>
          <a:lstStyle/>
          <a:p>
            <a:pPr>
              <a:lnSpc>
                <a:spcPct val="80000"/>
              </a:lnSpc>
            </a:pPr>
            <a:r>
              <a:rPr lang="en-US" altLang="ko-KR" sz="1800" dirty="0" smtClean="0">
                <a:latin typeface="Calibri" panose="020F0502020204030204" pitchFamily="34" charset="0"/>
                <a:cs typeface="Calibri" panose="020F0502020204030204" pitchFamily="34" charset="0"/>
              </a:rPr>
              <a:t>May 26, 2021</a:t>
            </a:r>
            <a:endParaRPr lang="en-US" altLang="ko-KR" sz="1800" dirty="0">
              <a:latin typeface="Calibri" panose="020F0502020204030204" pitchFamily="34" charset="0"/>
              <a:cs typeface="Calibri" panose="020F0502020204030204" pitchFamily="34" charset="0"/>
            </a:endParaRPr>
          </a:p>
        </p:txBody>
      </p:sp>
      <p:sp>
        <p:nvSpPr>
          <p:cNvPr id="6" name="Text Placeholder 5"/>
          <p:cNvSpPr>
            <a:spLocks noGrp="1"/>
          </p:cNvSpPr>
          <p:nvPr>
            <p:ph type="body" sz="quarter" idx="13"/>
          </p:nvPr>
        </p:nvSpPr>
        <p:spPr>
          <a:xfrm>
            <a:off x="2934000" y="1454919"/>
            <a:ext cx="3276000" cy="427195"/>
          </a:xfrm>
        </p:spPr>
        <p:txBody>
          <a:bodyPr/>
          <a:lstStyle/>
          <a:p>
            <a:pPr algn="ctr"/>
            <a:r>
              <a:rPr lang="en-US" altLang="ko-KR" sz="2000" dirty="0"/>
              <a:t>M.S. Dissertation</a:t>
            </a:r>
            <a:endParaRPr lang="ko-KR" altLang="en-US" sz="2000" dirty="0"/>
          </a:p>
        </p:txBody>
      </p:sp>
      <p:sp>
        <p:nvSpPr>
          <p:cNvPr id="8" name="직사각형 7"/>
          <p:cNvSpPr/>
          <p:nvPr/>
        </p:nvSpPr>
        <p:spPr>
          <a:xfrm>
            <a:off x="2893109" y="4814475"/>
            <a:ext cx="3357779" cy="294248"/>
          </a:xfrm>
          <a:prstGeom prst="rect">
            <a:avLst/>
          </a:prstGeom>
        </p:spPr>
        <p:txBody>
          <a:bodyPr wrap="none">
            <a:spAutoFit/>
          </a:bodyPr>
          <a:lstStyle/>
          <a:p>
            <a:pPr lvl="0" algn="ctr">
              <a:lnSpc>
                <a:spcPct val="80000"/>
              </a:lnSpc>
            </a:pPr>
            <a:r>
              <a:rPr lang="en-US" altLang="ko-KR" sz="1600" dirty="0">
                <a:solidFill>
                  <a:srgbClr val="4F81BD">
                    <a:lumMod val="50000"/>
                  </a:srgbClr>
                </a:solidFill>
                <a:latin typeface="Calibri" panose="020F0502020204030204" pitchFamily="34" charset="0"/>
                <a:cs typeface="Calibri" panose="020F0502020204030204" pitchFamily="34" charset="0"/>
              </a:rPr>
              <a:t>School of Electrical Engineering, KAIST</a:t>
            </a:r>
            <a:endParaRPr lang="ko-KR" altLang="en-US" sz="1600" dirty="0">
              <a:solidFill>
                <a:srgbClr val="4F81BD">
                  <a:lumMod val="50000"/>
                </a:srgb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3526442"/>
      </p:ext>
    </p:extLst>
  </p:cSld>
  <p:clrMapOvr>
    <a:masterClrMapping/>
  </p:clrMapOvr>
  <mc:AlternateContent xmlns:mc="http://schemas.openxmlformats.org/markup-compatibility/2006" xmlns:p14="http://schemas.microsoft.com/office/powerpoint/2010/main">
    <mc:Choice Requires="p14">
      <p:transition spd="slow" p14:dur="800" advTm="522">
        <p:circle/>
      </p:transition>
    </mc:Choice>
    <mc:Fallback xmlns="">
      <p:transition spd="slow" advTm="522">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Convolution neural network–based Alzheimer's disease classification using </a:t>
            </a:r>
            <a:r>
              <a:rPr lang="en-US" dirty="0" smtClean="0"/>
              <a:t>  hybrid </a:t>
            </a:r>
            <a:r>
              <a:rPr lang="en-US" dirty="0"/>
              <a:t>enhanced independent component analysis based segmented gray </a:t>
            </a:r>
            <a:r>
              <a:rPr lang="en-US" dirty="0" smtClean="0"/>
              <a:t>     matter </a:t>
            </a:r>
            <a:r>
              <a:rPr lang="en-US" dirty="0"/>
              <a:t>of T2 weighted magnetic resonance imaging with clinical </a:t>
            </a:r>
            <a:r>
              <a:rPr lang="en-US" dirty="0" smtClean="0"/>
              <a:t>evaluation</a:t>
            </a:r>
            <a:endParaRPr lang="en-US" dirty="0"/>
          </a:p>
          <a:p>
            <a:pPr lvl="1"/>
            <a:r>
              <a:rPr lang="en-US" dirty="0"/>
              <a:t>1820 T2-weighted brain MRI (635 AD MRIs, 548 MCI MRIs, 637 CN MRIs)</a:t>
            </a:r>
          </a:p>
          <a:p>
            <a:pPr lvl="1"/>
            <a:r>
              <a:rPr lang="en-US" dirty="0"/>
              <a:t>Extract gray matter from brain voxels and then perform classification using CNN</a:t>
            </a:r>
          </a:p>
          <a:p>
            <a:pPr lvl="1"/>
            <a:r>
              <a:rPr lang="en-US" dirty="0" smtClean="0"/>
              <a:t>Accuracy up to 90.47%</a:t>
            </a:r>
            <a:endParaRPr lang="en-US" dirty="0"/>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sp>
        <p:nvSpPr>
          <p:cNvPr id="7" name="TextBox 6">
            <a:extLst>
              <a:ext uri="{FF2B5EF4-FFF2-40B4-BE49-F238E27FC236}">
                <a16:creationId xmlns:a16="http://schemas.microsoft.com/office/drawing/2014/main" id="{7720CD16-8448-B04B-9F46-0457E7510EBB}"/>
              </a:ext>
            </a:extLst>
          </p:cNvPr>
          <p:cNvSpPr txBox="1"/>
          <p:nvPr/>
        </p:nvSpPr>
        <p:spPr>
          <a:xfrm>
            <a:off x="3305281" y="6012139"/>
            <a:ext cx="3024725" cy="276999"/>
          </a:xfrm>
          <a:prstGeom prst="rect">
            <a:avLst/>
          </a:prstGeom>
          <a:noFill/>
        </p:spPr>
        <p:txBody>
          <a:bodyPr wrap="square" rtlCol="0">
            <a:spAutoFit/>
          </a:bodyPr>
          <a:lstStyle/>
          <a:p>
            <a:pPr algn="ctr"/>
            <a:r>
              <a:rPr kumimoji="1" lang="en-US" sz="1200" dirty="0" smtClean="0">
                <a:latin typeface="Calibri" panose="020F0502020204030204" pitchFamily="34" charset="0"/>
                <a:cs typeface="Calibri" panose="020F0502020204030204" pitchFamily="34" charset="0"/>
              </a:rPr>
              <a:t>Architecture design (</a:t>
            </a:r>
            <a:r>
              <a:rPr kumimoji="1" lang="en-US" sz="1200" dirty="0" err="1" smtClean="0">
                <a:latin typeface="Calibri" panose="020F0502020204030204" pitchFamily="34" charset="0"/>
                <a:cs typeface="Calibri" panose="020F0502020204030204" pitchFamily="34" charset="0"/>
              </a:rPr>
              <a:t>Basheera</a:t>
            </a:r>
            <a:r>
              <a:rPr kumimoji="1" lang="en-US" sz="1200" dirty="0" smtClean="0">
                <a:latin typeface="Calibri" panose="020F0502020204030204" pitchFamily="34" charset="0"/>
                <a:cs typeface="Calibri" panose="020F0502020204030204" pitchFamily="34" charset="0"/>
              </a:rPr>
              <a:t> et al., 2019)</a:t>
            </a:r>
            <a:endParaRPr kumimoji="1" lang="en-US" altLang="ko-KR" sz="12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a:stretch>
            <a:fillRect/>
          </a:stretch>
        </p:blipFill>
        <p:spPr>
          <a:xfrm>
            <a:off x="3388118" y="2578851"/>
            <a:ext cx="2859052" cy="3469337"/>
          </a:xfrm>
          <a:prstGeom prst="rect">
            <a:avLst/>
          </a:prstGeom>
        </p:spPr>
      </p:pic>
      <p:sp>
        <p:nvSpPr>
          <p:cNvPr id="6" name="TextBox 5"/>
          <p:cNvSpPr txBox="1"/>
          <p:nvPr/>
        </p:nvSpPr>
        <p:spPr>
          <a:xfrm>
            <a:off x="107504" y="6350169"/>
            <a:ext cx="7420621" cy="507831"/>
          </a:xfrm>
          <a:prstGeom prst="rect">
            <a:avLst/>
          </a:prstGeom>
          <a:noFill/>
        </p:spPr>
        <p:txBody>
          <a:bodyPr wrap="none" rtlCol="0">
            <a:spAutoFit/>
          </a:bodyPr>
          <a:lstStyle/>
          <a:p>
            <a:pPr marL="228600" indent="-228600">
              <a:buAutoNum type="arabicPeriod"/>
            </a:pPr>
            <a:r>
              <a:rPr lang="en-US" sz="900" i="1" dirty="0" err="1"/>
              <a:t>Basheera</a:t>
            </a:r>
            <a:r>
              <a:rPr lang="en-US" sz="900" i="1" dirty="0"/>
              <a:t>, </a:t>
            </a:r>
            <a:r>
              <a:rPr lang="en-US" sz="900" i="1" dirty="0" err="1"/>
              <a:t>Shaik</a:t>
            </a:r>
            <a:r>
              <a:rPr lang="en-US" sz="900" i="1" dirty="0"/>
              <a:t>, and M. Satya Sai Ram. "Convolution neural network–based Alzheimer's disease classification using hybrid enhanced </a:t>
            </a:r>
            <a:endParaRPr lang="en-US" sz="900" i="1" dirty="0" smtClean="0"/>
          </a:p>
          <a:p>
            <a:r>
              <a:rPr lang="en-US" sz="900" i="1" dirty="0" smtClean="0"/>
              <a:t>      independent </a:t>
            </a:r>
            <a:r>
              <a:rPr lang="en-US" sz="900" i="1" dirty="0"/>
              <a:t>component analysis based segmented gray matter of T2 weighted magnetic resonance imaging with clinical valuation</a:t>
            </a:r>
            <a:r>
              <a:rPr lang="en-US" sz="900" i="1" dirty="0" smtClean="0"/>
              <a:t>.“</a:t>
            </a:r>
          </a:p>
          <a:p>
            <a:r>
              <a:rPr lang="en-US" sz="900" i="1" dirty="0"/>
              <a:t> </a:t>
            </a:r>
            <a:r>
              <a:rPr lang="en-US" sz="900" i="1" dirty="0" smtClean="0"/>
              <a:t>    Alzheimer's </a:t>
            </a:r>
            <a:r>
              <a:rPr lang="en-US" sz="900" i="1" dirty="0"/>
              <a:t>&amp; Dementia: Translational Research &amp; Clinical Interventions 5 (2019): 974-986.</a:t>
            </a:r>
            <a:endParaRPr lang="en-US" altLang="ko-KR" sz="600" i="1" dirty="0"/>
          </a:p>
        </p:txBody>
      </p:sp>
    </p:spTree>
    <p:extLst>
      <p:ext uri="{BB962C8B-B14F-4D97-AF65-F5344CB8AC3E}">
        <p14:creationId xmlns:p14="http://schemas.microsoft.com/office/powerpoint/2010/main" val="130298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Automatic classification of cognitively normal, mild cognitive impairment </a:t>
            </a:r>
            <a:r>
              <a:rPr lang="en-US" dirty="0" smtClean="0"/>
              <a:t>     and </a:t>
            </a:r>
            <a:r>
              <a:rPr lang="en-US" dirty="0"/>
              <a:t>Alzheimer’s disease using structural MRI analysis</a:t>
            </a:r>
          </a:p>
          <a:p>
            <a:pPr lvl="1"/>
            <a:r>
              <a:rPr lang="en-US" dirty="0"/>
              <a:t>1167 whole-brain </a:t>
            </a:r>
            <a:r>
              <a:rPr lang="en-US" dirty="0" smtClean="0"/>
              <a:t>T1 MRI </a:t>
            </a:r>
            <a:r>
              <a:rPr lang="en-US" dirty="0"/>
              <a:t>from </a:t>
            </a:r>
            <a:r>
              <a:rPr lang="en-US" dirty="0" smtClean="0"/>
              <a:t>ADNI</a:t>
            </a:r>
          </a:p>
          <a:p>
            <a:pPr lvl="1"/>
            <a:r>
              <a:rPr lang="en-US" dirty="0"/>
              <a:t>Used libraries/tools to extract brain tissues and segment them into gray </a:t>
            </a:r>
            <a:r>
              <a:rPr lang="en-US" dirty="0" smtClean="0"/>
              <a:t>matter,       white </a:t>
            </a:r>
            <a:r>
              <a:rPr lang="en-US" dirty="0"/>
              <a:t>matter and cerebrospinal fluid</a:t>
            </a:r>
          </a:p>
          <a:p>
            <a:pPr lvl="1"/>
            <a:r>
              <a:rPr lang="en-US" dirty="0"/>
              <a:t>Compute the regional cortical thickness (CT) of several anatomical regions</a:t>
            </a:r>
          </a:p>
          <a:p>
            <a:pPr lvl="1"/>
            <a:r>
              <a:rPr lang="en-US" dirty="0"/>
              <a:t>AD progression affects regional cortical </a:t>
            </a:r>
            <a:r>
              <a:rPr lang="en-US" dirty="0" smtClean="0"/>
              <a:t>thickness</a:t>
            </a:r>
          </a:p>
          <a:p>
            <a:pPr lvl="1"/>
            <a:r>
              <a:rPr lang="en-US" dirty="0"/>
              <a:t>Cortical thickness is the distance between white-gray interface and gray-CSF </a:t>
            </a:r>
          </a:p>
          <a:p>
            <a:pPr marL="266700" lvl="1" indent="0">
              <a:buNone/>
            </a:pPr>
            <a:r>
              <a:rPr lang="en-US" dirty="0"/>
              <a:t>    interface</a:t>
            </a:r>
          </a:p>
          <a:p>
            <a:pPr lvl="1"/>
            <a:r>
              <a:rPr lang="en-US" dirty="0"/>
              <a:t>68 CT features extracted</a:t>
            </a:r>
          </a:p>
          <a:p>
            <a:pPr lvl="1"/>
            <a:r>
              <a:rPr lang="en-US" dirty="0"/>
              <a:t>Training using several ML algorithms with Auto-WEKA 2.6 tool</a:t>
            </a:r>
          </a:p>
          <a:p>
            <a:pPr lvl="1"/>
            <a:r>
              <a:rPr lang="en-US" dirty="0"/>
              <a:t>Non-linear SVM found to be best classifier</a:t>
            </a:r>
          </a:p>
          <a:p>
            <a:pPr lvl="1"/>
            <a:r>
              <a:rPr lang="en-US" dirty="0" smtClean="0"/>
              <a:t>Accuracy up to 75%</a:t>
            </a:r>
            <a:endParaRPr lang="en-US" dirty="0"/>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sp>
        <p:nvSpPr>
          <p:cNvPr id="4" name="TextBox 3"/>
          <p:cNvSpPr txBox="1"/>
          <p:nvPr/>
        </p:nvSpPr>
        <p:spPr>
          <a:xfrm>
            <a:off x="107504" y="6404991"/>
            <a:ext cx="7899920" cy="384721"/>
          </a:xfrm>
          <a:prstGeom prst="rect">
            <a:avLst/>
          </a:prstGeom>
          <a:noFill/>
        </p:spPr>
        <p:txBody>
          <a:bodyPr wrap="none" rtlCol="0">
            <a:spAutoFit/>
          </a:bodyPr>
          <a:lstStyle/>
          <a:p>
            <a:pPr marL="228600" indent="-228600">
              <a:buAutoNum type="arabicPeriod"/>
            </a:pPr>
            <a:r>
              <a:rPr lang="en-US" sz="900" i="1" dirty="0" err="1"/>
              <a:t>Rallabandi</a:t>
            </a:r>
            <a:r>
              <a:rPr lang="en-US" sz="900" i="1" dirty="0"/>
              <a:t>, VP </a:t>
            </a:r>
            <a:r>
              <a:rPr lang="en-US" sz="900" i="1" dirty="0" err="1"/>
              <a:t>Subramanyam</a:t>
            </a:r>
            <a:r>
              <a:rPr lang="en-US" sz="900" i="1" dirty="0"/>
              <a:t>, et al. "</a:t>
            </a:r>
            <a:r>
              <a:rPr lang="en-US" sz="1000" i="1" dirty="0"/>
              <a:t>Automatic</a:t>
            </a:r>
            <a:r>
              <a:rPr lang="en-US" sz="900" i="1" dirty="0"/>
              <a:t> classification of cognitively normal, mild cognitive impairment and Alzheimer's disease using </a:t>
            </a:r>
            <a:endParaRPr lang="en-US" sz="900" i="1" dirty="0" smtClean="0"/>
          </a:p>
          <a:p>
            <a:r>
              <a:rPr lang="en-US" sz="900" i="1" dirty="0" smtClean="0"/>
              <a:t>structural </a:t>
            </a:r>
            <a:r>
              <a:rPr lang="en-US" sz="900" i="1" dirty="0"/>
              <a:t>MRI analysis." Informatics in Medicine Unlocked 18 (2020): 100305.</a:t>
            </a:r>
            <a:endParaRPr lang="en-US" altLang="ko-KR" sz="400" i="1" dirty="0"/>
          </a:p>
        </p:txBody>
      </p:sp>
    </p:spTree>
    <p:extLst>
      <p:ext uri="{BB962C8B-B14F-4D97-AF65-F5344CB8AC3E}">
        <p14:creationId xmlns:p14="http://schemas.microsoft.com/office/powerpoint/2010/main" val="201770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Automatic classification of cognitively normal, mild cognitive impairment </a:t>
            </a:r>
            <a:r>
              <a:rPr lang="en-US" dirty="0" smtClean="0"/>
              <a:t>     and </a:t>
            </a:r>
            <a:r>
              <a:rPr lang="en-US" dirty="0"/>
              <a:t>Alzheimer’s disease using structural MRI analysis</a:t>
            </a:r>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pic>
        <p:nvPicPr>
          <p:cNvPr id="4" name="Picture 3"/>
          <p:cNvPicPr>
            <a:picLocks noChangeAspect="1"/>
          </p:cNvPicPr>
          <p:nvPr/>
        </p:nvPicPr>
        <p:blipFill rotWithShape="1">
          <a:blip r:embed="rId3"/>
          <a:srcRect b="8864"/>
          <a:stretch/>
        </p:blipFill>
        <p:spPr>
          <a:xfrm>
            <a:off x="1115616" y="2393352"/>
            <a:ext cx="7181850" cy="2808312"/>
          </a:xfrm>
          <a:prstGeom prst="rect">
            <a:avLst/>
          </a:prstGeom>
        </p:spPr>
      </p:pic>
      <p:sp>
        <p:nvSpPr>
          <p:cNvPr id="5" name="TextBox 4">
            <a:extLst>
              <a:ext uri="{FF2B5EF4-FFF2-40B4-BE49-F238E27FC236}">
                <a16:creationId xmlns:a16="http://schemas.microsoft.com/office/drawing/2014/main" id="{7720CD16-8448-B04B-9F46-0457E7510EBB}"/>
              </a:ext>
            </a:extLst>
          </p:cNvPr>
          <p:cNvSpPr txBox="1"/>
          <p:nvPr/>
        </p:nvSpPr>
        <p:spPr>
          <a:xfrm>
            <a:off x="2001406" y="5304115"/>
            <a:ext cx="5410270" cy="276999"/>
          </a:xfrm>
          <a:prstGeom prst="rect">
            <a:avLst/>
          </a:prstGeom>
          <a:noFill/>
        </p:spPr>
        <p:txBody>
          <a:bodyPr wrap="square" rtlCol="0">
            <a:spAutoFit/>
          </a:bodyPr>
          <a:lstStyle/>
          <a:p>
            <a:pPr algn="ctr"/>
            <a:r>
              <a:rPr kumimoji="1" lang="en-US" sz="1200" dirty="0" smtClean="0">
                <a:latin typeface="Calibri" panose="020F0502020204030204" pitchFamily="34" charset="0"/>
                <a:cs typeface="Calibri" panose="020F0502020204030204" pitchFamily="34" charset="0"/>
              </a:rPr>
              <a:t>Schematic diagram of proposed approach (</a:t>
            </a:r>
            <a:r>
              <a:rPr kumimoji="1" lang="en-US" sz="1200" dirty="0" err="1" smtClean="0">
                <a:latin typeface="Calibri" panose="020F0502020204030204" pitchFamily="34" charset="0"/>
                <a:cs typeface="Calibri" panose="020F0502020204030204" pitchFamily="34" charset="0"/>
              </a:rPr>
              <a:t>Rallabandi</a:t>
            </a:r>
            <a:r>
              <a:rPr kumimoji="1" lang="en-US" sz="1200" dirty="0" smtClean="0">
                <a:latin typeface="Calibri" panose="020F0502020204030204" pitchFamily="34" charset="0"/>
                <a:cs typeface="Calibri" panose="020F0502020204030204" pitchFamily="34" charset="0"/>
              </a:rPr>
              <a:t> et al., 2020)</a:t>
            </a:r>
            <a:endParaRPr kumimoji="1" lang="en-US" altLang="ko-KR" sz="1200" dirty="0">
              <a:latin typeface="Calibri" panose="020F0502020204030204" pitchFamily="34" charset="0"/>
              <a:cs typeface="Calibri" panose="020F0502020204030204" pitchFamily="34" charset="0"/>
            </a:endParaRPr>
          </a:p>
        </p:txBody>
      </p:sp>
      <p:sp>
        <p:nvSpPr>
          <p:cNvPr id="19" name="TextBox 18"/>
          <p:cNvSpPr txBox="1"/>
          <p:nvPr/>
        </p:nvSpPr>
        <p:spPr>
          <a:xfrm>
            <a:off x="107504" y="6404991"/>
            <a:ext cx="7899920" cy="384721"/>
          </a:xfrm>
          <a:prstGeom prst="rect">
            <a:avLst/>
          </a:prstGeom>
          <a:noFill/>
        </p:spPr>
        <p:txBody>
          <a:bodyPr wrap="none" rtlCol="0">
            <a:spAutoFit/>
          </a:bodyPr>
          <a:lstStyle/>
          <a:p>
            <a:pPr marL="228600" indent="-228600">
              <a:buAutoNum type="arabicPeriod"/>
            </a:pPr>
            <a:r>
              <a:rPr lang="en-US" sz="900" i="1" dirty="0" err="1"/>
              <a:t>Rallabandi</a:t>
            </a:r>
            <a:r>
              <a:rPr lang="en-US" sz="900" i="1" dirty="0"/>
              <a:t>, VP </a:t>
            </a:r>
            <a:r>
              <a:rPr lang="en-US" sz="900" i="1" dirty="0" err="1"/>
              <a:t>Subramanyam</a:t>
            </a:r>
            <a:r>
              <a:rPr lang="en-US" sz="900" i="1" dirty="0"/>
              <a:t>, et al. "</a:t>
            </a:r>
            <a:r>
              <a:rPr lang="en-US" sz="1000" i="1" dirty="0"/>
              <a:t>Automatic</a:t>
            </a:r>
            <a:r>
              <a:rPr lang="en-US" sz="900" i="1" dirty="0"/>
              <a:t> classification of cognitively normal, mild cognitive impairment and Alzheimer's disease using </a:t>
            </a:r>
            <a:endParaRPr lang="en-US" sz="900" i="1" dirty="0" smtClean="0"/>
          </a:p>
          <a:p>
            <a:r>
              <a:rPr lang="en-US" sz="900" i="1" dirty="0" smtClean="0"/>
              <a:t>structural </a:t>
            </a:r>
            <a:r>
              <a:rPr lang="en-US" sz="900" i="1" dirty="0"/>
              <a:t>MRI analysis." Informatics in Medicine Unlocked 18 (2020): 100305.</a:t>
            </a:r>
            <a:endParaRPr lang="en-US" altLang="ko-KR" sz="400" i="1" dirty="0"/>
          </a:p>
        </p:txBody>
      </p:sp>
    </p:spTree>
    <p:extLst>
      <p:ext uri="{BB962C8B-B14F-4D97-AF65-F5344CB8AC3E}">
        <p14:creationId xmlns:p14="http://schemas.microsoft.com/office/powerpoint/2010/main" val="236326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Ensembles of Patch-Based Classifiers for Diagnosis of Alzheimer </a:t>
            </a:r>
            <a:r>
              <a:rPr lang="en-US" dirty="0" smtClean="0"/>
              <a:t>Diseases</a:t>
            </a:r>
          </a:p>
          <a:p>
            <a:pPr lvl="1"/>
            <a:r>
              <a:rPr kumimoji="1" lang="en-US" altLang="ko-KR" dirty="0"/>
              <a:t>Structural Magnetic Resonance Imaging (</a:t>
            </a:r>
            <a:r>
              <a:rPr kumimoji="1" lang="en-US" altLang="ko-KR" dirty="0" err="1"/>
              <a:t>sMRI</a:t>
            </a:r>
            <a:r>
              <a:rPr kumimoji="1" lang="en-US" altLang="ko-KR" dirty="0"/>
              <a:t>) as the modality (352 MRI scans belonging to AD, NC and MCI)</a:t>
            </a:r>
          </a:p>
          <a:p>
            <a:pPr lvl="1"/>
            <a:r>
              <a:rPr kumimoji="1" lang="en-US" altLang="ko-KR" dirty="0"/>
              <a:t>Hippocampus region focused as the input feature for the CNN</a:t>
            </a:r>
          </a:p>
          <a:p>
            <a:pPr lvl="1"/>
            <a:r>
              <a:rPr kumimoji="1" lang="en-US" altLang="ko-KR" dirty="0"/>
              <a:t>Localize hippocampus manually, then generate 32 x 32 patches from the </a:t>
            </a:r>
            <a:r>
              <a:rPr kumimoji="1" lang="en-US" altLang="ko-KR" dirty="0" smtClean="0"/>
              <a:t>local    region</a:t>
            </a:r>
            <a:endParaRPr kumimoji="1" lang="en-US" altLang="ko-KR" dirty="0"/>
          </a:p>
          <a:p>
            <a:pPr lvl="1"/>
            <a:r>
              <a:rPr kumimoji="1" lang="en-US" altLang="ko-KR" dirty="0"/>
              <a:t>32 x 32 patches from each of the sagittal, axial and coronal view and merged them as a single </a:t>
            </a:r>
            <a:r>
              <a:rPr kumimoji="1" lang="en-US" altLang="ko-KR" dirty="0" smtClean="0"/>
              <a:t>sample</a:t>
            </a:r>
          </a:p>
          <a:p>
            <a:pPr lvl="1"/>
            <a:r>
              <a:rPr kumimoji="1" lang="en-US" altLang="ko-KR" dirty="0"/>
              <a:t>These three view patches (TVPs) are fed into the network</a:t>
            </a:r>
          </a:p>
          <a:p>
            <a:pPr lvl="1"/>
            <a:r>
              <a:rPr kumimoji="1" lang="en-US" altLang="ko-KR" dirty="0"/>
              <a:t>Three individual models trained and results are combined i.e. CNN for left hippocampus, CNN for right hippocampus and CNN for the left and right hippocampus classification</a:t>
            </a:r>
            <a:endParaRPr kumimoji="1" lang="ko-KR" altLang="en-US" dirty="0"/>
          </a:p>
          <a:p>
            <a:pPr lvl="1"/>
            <a:r>
              <a:rPr kumimoji="1" lang="en-US" altLang="ko-KR" dirty="0"/>
              <a:t>The ensemble of the three models achieves accuracy of 85.55% on ADNI dataset</a:t>
            </a:r>
            <a:endParaRPr kumimoji="1" lang="ko-KR" altLang="en-US" dirty="0"/>
          </a:p>
          <a:p>
            <a:pPr lvl="1"/>
            <a:endParaRPr kumimoji="1" lang="en-US" altLang="ko-KR" dirty="0"/>
          </a:p>
          <a:p>
            <a:pPr lvl="1"/>
            <a:endParaRPr lang="en-US" dirty="0"/>
          </a:p>
          <a:p>
            <a:pPr lvl="1"/>
            <a:endParaRPr lang="en-US" dirty="0"/>
          </a:p>
          <a:p>
            <a:pPr lvl="1"/>
            <a:endParaRPr lang="en-US" dirty="0"/>
          </a:p>
          <a:p>
            <a:pPr lvl="1"/>
            <a:endParaRPr kumimoji="1" lang="en-US" altLang="ko-KR" dirty="0"/>
          </a:p>
          <a:p>
            <a:pPr lvl="2"/>
            <a:endParaRPr kumimoji="1" lang="en-US" altLang="ko-KR" b="1" dirty="0"/>
          </a:p>
          <a:p>
            <a:pPr lvl="1"/>
            <a:endParaRPr kumimoji="1" lang="ko-KR" altLang="en-US" dirty="0"/>
          </a:p>
          <a:p>
            <a:endParaRPr kumimoji="1" lang="ko-KR" altLang="en-US" dirty="0"/>
          </a:p>
        </p:txBody>
      </p:sp>
      <p:sp>
        <p:nvSpPr>
          <p:cNvPr id="4" name="TextBox 3"/>
          <p:cNvSpPr txBox="1"/>
          <p:nvPr/>
        </p:nvSpPr>
        <p:spPr>
          <a:xfrm>
            <a:off x="115412" y="6381328"/>
            <a:ext cx="8414483" cy="246221"/>
          </a:xfrm>
          <a:prstGeom prst="rect">
            <a:avLst/>
          </a:prstGeom>
          <a:noFill/>
        </p:spPr>
        <p:txBody>
          <a:bodyPr wrap="none" rtlCol="0">
            <a:spAutoFit/>
          </a:bodyPr>
          <a:lstStyle/>
          <a:p>
            <a:pPr marL="228600" indent="-228600">
              <a:buAutoNum type="arabicPeriod"/>
            </a:pPr>
            <a:r>
              <a:rPr lang="en-US" sz="1000" i="1" dirty="0"/>
              <a:t>Ahmed, </a:t>
            </a:r>
            <a:r>
              <a:rPr lang="en-US" sz="1000" i="1" dirty="0" err="1"/>
              <a:t>Samsuddin</a:t>
            </a:r>
            <a:r>
              <a:rPr lang="en-US" sz="1000" i="1" dirty="0"/>
              <a:t>, et al. "Ensembles of patch-based classifiers for diagnosis of Alzheimer diseases." IEEE Access 7 (2019): 73373-73383.</a:t>
            </a:r>
            <a:endParaRPr lang="en-US" altLang="ko-KR" sz="100" i="1" dirty="0"/>
          </a:p>
        </p:txBody>
      </p:sp>
    </p:spTree>
    <p:extLst>
      <p:ext uri="{BB962C8B-B14F-4D97-AF65-F5344CB8AC3E}">
        <p14:creationId xmlns:p14="http://schemas.microsoft.com/office/powerpoint/2010/main" val="90706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Ensembles of Patch-Based Classifiers for Diagnosis of Alzheimer </a:t>
            </a:r>
            <a:r>
              <a:rPr lang="en-US" dirty="0" smtClean="0"/>
              <a:t>Diseases</a:t>
            </a:r>
          </a:p>
          <a:p>
            <a:pPr lvl="1"/>
            <a:endParaRPr kumimoji="1" lang="en-US" altLang="ko-KR" dirty="0"/>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pic>
        <p:nvPicPr>
          <p:cNvPr id="4" name="Picture 3"/>
          <p:cNvPicPr>
            <a:picLocks noChangeAspect="1"/>
          </p:cNvPicPr>
          <p:nvPr/>
        </p:nvPicPr>
        <p:blipFill>
          <a:blip r:embed="rId3"/>
          <a:stretch>
            <a:fillRect/>
          </a:stretch>
        </p:blipFill>
        <p:spPr>
          <a:xfrm>
            <a:off x="1388255" y="2361446"/>
            <a:ext cx="6634162" cy="1912240"/>
          </a:xfrm>
          <a:prstGeom prst="rect">
            <a:avLst/>
          </a:prstGeom>
        </p:spPr>
      </p:pic>
      <p:sp>
        <p:nvSpPr>
          <p:cNvPr id="5" name="TextBox 4">
            <a:extLst>
              <a:ext uri="{FF2B5EF4-FFF2-40B4-BE49-F238E27FC236}">
                <a16:creationId xmlns:a16="http://schemas.microsoft.com/office/drawing/2014/main" id="{7720CD16-8448-B04B-9F46-0457E7510EBB}"/>
              </a:ext>
            </a:extLst>
          </p:cNvPr>
          <p:cNvSpPr txBox="1"/>
          <p:nvPr/>
        </p:nvSpPr>
        <p:spPr>
          <a:xfrm>
            <a:off x="2123728" y="4376137"/>
            <a:ext cx="5410270" cy="276999"/>
          </a:xfrm>
          <a:prstGeom prst="rect">
            <a:avLst/>
          </a:prstGeom>
          <a:noFill/>
        </p:spPr>
        <p:txBody>
          <a:bodyPr wrap="square" rtlCol="0">
            <a:spAutoFit/>
          </a:bodyPr>
          <a:lstStyle/>
          <a:p>
            <a:pPr algn="ctr"/>
            <a:r>
              <a:rPr kumimoji="1" lang="en-US" sz="1200" dirty="0" smtClean="0">
                <a:latin typeface="Calibri" panose="020F0502020204030204" pitchFamily="34" charset="0"/>
                <a:cs typeface="Calibri" panose="020F0502020204030204" pitchFamily="34" charset="0"/>
              </a:rPr>
              <a:t>Schematic diagram of proposed approach (Ahmed et al., 2019)</a:t>
            </a:r>
            <a:endParaRPr kumimoji="1" lang="en-US" altLang="ko-KR" sz="1200" dirty="0">
              <a:latin typeface="Calibri" panose="020F0502020204030204" pitchFamily="34" charset="0"/>
              <a:cs typeface="Calibri" panose="020F0502020204030204" pitchFamily="34" charset="0"/>
            </a:endParaRPr>
          </a:p>
        </p:txBody>
      </p:sp>
      <p:sp>
        <p:nvSpPr>
          <p:cNvPr id="8" name="TextBox 7"/>
          <p:cNvSpPr txBox="1"/>
          <p:nvPr/>
        </p:nvSpPr>
        <p:spPr>
          <a:xfrm>
            <a:off x="115412" y="6381328"/>
            <a:ext cx="8414483" cy="246221"/>
          </a:xfrm>
          <a:prstGeom prst="rect">
            <a:avLst/>
          </a:prstGeom>
          <a:noFill/>
        </p:spPr>
        <p:txBody>
          <a:bodyPr wrap="none" rtlCol="0">
            <a:spAutoFit/>
          </a:bodyPr>
          <a:lstStyle/>
          <a:p>
            <a:pPr marL="228600" indent="-228600">
              <a:buAutoNum type="arabicPeriod"/>
            </a:pPr>
            <a:r>
              <a:rPr lang="en-US" sz="1000" i="1" dirty="0"/>
              <a:t>Ahmed, </a:t>
            </a:r>
            <a:r>
              <a:rPr lang="en-US" sz="1000" i="1" dirty="0" err="1"/>
              <a:t>Samsuddin</a:t>
            </a:r>
            <a:r>
              <a:rPr lang="en-US" sz="1000" i="1" dirty="0"/>
              <a:t>, et al. "Ensembles of patch-based classifiers for diagnosis of Alzheimer diseases." IEEE Access 7 (2019): 73373-73383.</a:t>
            </a:r>
            <a:endParaRPr lang="en-US" altLang="ko-KR" sz="100" i="1" dirty="0"/>
          </a:p>
        </p:txBody>
      </p:sp>
    </p:spTree>
    <p:extLst>
      <p:ext uri="{BB962C8B-B14F-4D97-AF65-F5344CB8AC3E}">
        <p14:creationId xmlns:p14="http://schemas.microsoft.com/office/powerpoint/2010/main" val="387157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Multi-modal deep learning for predicting progression of Alzheimer's disease using bi-linear shake </a:t>
            </a:r>
            <a:r>
              <a:rPr lang="en-US" dirty="0" smtClean="0"/>
              <a:t>fusion</a:t>
            </a:r>
          </a:p>
          <a:p>
            <a:r>
              <a:rPr lang="en-US" dirty="0"/>
              <a:t>Predicting Alzheimer’s Disease Using </a:t>
            </a:r>
            <a:r>
              <a:rPr lang="en-US" dirty="0" smtClean="0"/>
              <a:t>LSTM</a:t>
            </a:r>
          </a:p>
          <a:p>
            <a:r>
              <a:rPr lang="en-US" dirty="0" smtClean="0"/>
              <a:t>Transfer </a:t>
            </a:r>
            <a:r>
              <a:rPr lang="en-US" dirty="0"/>
              <a:t>Learning With Intelligent Training Data Selection for Prediction of    Alzheimer’s Disease</a:t>
            </a:r>
          </a:p>
          <a:p>
            <a:endParaRPr kumimoji="1" lang="en-US" altLang="ko-KR" dirty="0"/>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sp>
        <p:nvSpPr>
          <p:cNvPr id="6" name="TextBox 5"/>
          <p:cNvSpPr txBox="1"/>
          <p:nvPr/>
        </p:nvSpPr>
        <p:spPr>
          <a:xfrm>
            <a:off x="179512" y="5934670"/>
            <a:ext cx="8390438" cy="646331"/>
          </a:xfrm>
          <a:prstGeom prst="rect">
            <a:avLst/>
          </a:prstGeom>
          <a:noFill/>
        </p:spPr>
        <p:txBody>
          <a:bodyPr wrap="none" rtlCol="0">
            <a:spAutoFit/>
          </a:bodyPr>
          <a:lstStyle/>
          <a:p>
            <a:pPr marL="228600" indent="-228600">
              <a:buAutoNum type="arabicPeriod"/>
            </a:pPr>
            <a:r>
              <a:rPr lang="en-US" sz="900" i="1" dirty="0" err="1"/>
              <a:t>Goto</a:t>
            </a:r>
            <a:r>
              <a:rPr lang="en-US" sz="900" i="1" dirty="0"/>
              <a:t>, </a:t>
            </a:r>
            <a:r>
              <a:rPr lang="en-US" sz="900" i="1" dirty="0" err="1"/>
              <a:t>Tsubasa</a:t>
            </a:r>
            <a:r>
              <a:rPr lang="en-US" sz="900" i="1" dirty="0"/>
              <a:t>, et al. "Multi-modal deep learning for predicting progression of Alzheimer's disease using bi-linear shake fusion." </a:t>
            </a:r>
            <a:endParaRPr lang="en-US" sz="900" i="1" dirty="0" smtClean="0"/>
          </a:p>
          <a:p>
            <a:pPr marL="228600" indent="-228600">
              <a:buFont typeface="+mj-lt"/>
              <a:buAutoNum type="arabicPeriod"/>
            </a:pPr>
            <a:r>
              <a:rPr lang="en-US" sz="900" i="1" dirty="0" smtClean="0"/>
              <a:t>Hong</a:t>
            </a:r>
            <a:r>
              <a:rPr lang="en-US" sz="900" i="1" dirty="0"/>
              <a:t>, Xin, et al. "Predicting Alzheimer’s disease using LSTM." IEEE Access 7 (2019): 80893-80901</a:t>
            </a:r>
            <a:r>
              <a:rPr lang="en-US" sz="900" i="1" dirty="0" smtClean="0"/>
              <a:t>.</a:t>
            </a:r>
          </a:p>
          <a:p>
            <a:pPr marL="228600" indent="-228600">
              <a:buAutoNum type="arabicPeriod"/>
            </a:pPr>
            <a:r>
              <a:rPr lang="en-US" sz="900" i="1" dirty="0" smtClean="0"/>
              <a:t>Khan</a:t>
            </a:r>
            <a:r>
              <a:rPr lang="en-US" sz="900" i="1" dirty="0"/>
              <a:t>, </a:t>
            </a:r>
            <a:r>
              <a:rPr lang="en-US" sz="900" i="1" dirty="0" err="1"/>
              <a:t>Naimul</a:t>
            </a:r>
            <a:r>
              <a:rPr lang="en-US" sz="900" i="1" dirty="0"/>
              <a:t> </a:t>
            </a:r>
            <a:r>
              <a:rPr lang="en-US" sz="900" i="1" dirty="0" err="1"/>
              <a:t>Mefraz</a:t>
            </a:r>
            <a:r>
              <a:rPr lang="en-US" sz="900" i="1" dirty="0"/>
              <a:t>, Nabila Abraham, and Marcia Hon. "Transfer learning with intelligent training data selection for prediction of Alzheimer’s disease</a:t>
            </a:r>
            <a:r>
              <a:rPr lang="en-US" sz="900" i="1" dirty="0" smtClean="0"/>
              <a:t>.“</a:t>
            </a:r>
          </a:p>
          <a:p>
            <a:r>
              <a:rPr lang="en-US" sz="900" i="1" dirty="0"/>
              <a:t> </a:t>
            </a:r>
            <a:r>
              <a:rPr lang="en-US" sz="900" i="1" dirty="0" smtClean="0"/>
              <a:t>    </a:t>
            </a:r>
            <a:r>
              <a:rPr lang="en-US" sz="900" i="1" dirty="0"/>
              <a:t> IEEE Access 7 (2019): 72726-72735.</a:t>
            </a:r>
            <a:endParaRPr lang="en-US" altLang="ko-KR" sz="900" i="1" dirty="0"/>
          </a:p>
        </p:txBody>
      </p:sp>
    </p:spTree>
    <p:extLst>
      <p:ext uri="{BB962C8B-B14F-4D97-AF65-F5344CB8AC3E}">
        <p14:creationId xmlns:p14="http://schemas.microsoft.com/office/powerpoint/2010/main" val="278434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D150A5-442A-E44E-9655-0E7BA93AC258}"/>
              </a:ext>
            </a:extLst>
          </p:cNvPr>
          <p:cNvSpPr>
            <a:spLocks noGrp="1"/>
          </p:cNvSpPr>
          <p:nvPr>
            <p:ph type="title"/>
          </p:nvPr>
        </p:nvSpPr>
        <p:spPr/>
        <p:txBody>
          <a:bodyPr/>
          <a:lstStyle/>
          <a:p>
            <a:r>
              <a:rPr kumimoji="1" lang="en-US" altLang="ko-KR" dirty="0"/>
              <a:t>1.2 Research Motivation</a:t>
            </a:r>
            <a:endParaRPr kumimoji="1" lang="ko-KR" altLang="en-US" dirty="0"/>
          </a:p>
        </p:txBody>
      </p:sp>
      <p:sp>
        <p:nvSpPr>
          <p:cNvPr id="3" name="내용 개체 틀 2">
            <a:extLst>
              <a:ext uri="{FF2B5EF4-FFF2-40B4-BE49-F238E27FC236}">
                <a16:creationId xmlns:a16="http://schemas.microsoft.com/office/drawing/2014/main" id="{A1955044-3FF1-EA47-8244-BCA2CC816DB5}"/>
              </a:ext>
            </a:extLst>
          </p:cNvPr>
          <p:cNvSpPr>
            <a:spLocks noGrp="1"/>
          </p:cNvSpPr>
          <p:nvPr>
            <p:ph sz="quarter" idx="10"/>
          </p:nvPr>
        </p:nvSpPr>
        <p:spPr/>
        <p:txBody>
          <a:bodyPr>
            <a:normAutofit/>
          </a:bodyPr>
          <a:lstStyle/>
          <a:p>
            <a:pPr lvl="1">
              <a:lnSpc>
                <a:spcPct val="150000"/>
              </a:lnSpc>
            </a:pPr>
            <a:r>
              <a:rPr kumimoji="1" lang="en-US" altLang="ko-KR" dirty="0" smtClean="0"/>
              <a:t>Timely diagnosis and treatment of AD patients</a:t>
            </a:r>
          </a:p>
          <a:p>
            <a:pPr marL="336550" lvl="1" indent="0">
              <a:lnSpc>
                <a:spcPct val="150000"/>
              </a:lnSpc>
              <a:buNone/>
            </a:pPr>
            <a:endParaRPr kumimoji="1" lang="en-US" altLang="ko-KR" dirty="0"/>
          </a:p>
          <a:p>
            <a:pPr lvl="1">
              <a:lnSpc>
                <a:spcPct val="150000"/>
              </a:lnSpc>
            </a:pPr>
            <a:r>
              <a:rPr kumimoji="1" lang="en-US" altLang="ko-KR" b="1" dirty="0">
                <a:solidFill>
                  <a:srgbClr val="0070C0"/>
                </a:solidFill>
              </a:rPr>
              <a:t>Limitations of past </a:t>
            </a:r>
            <a:r>
              <a:rPr kumimoji="1" lang="en-US" altLang="ko-KR" b="1" dirty="0" smtClean="0">
                <a:solidFill>
                  <a:srgbClr val="0070C0"/>
                </a:solidFill>
              </a:rPr>
              <a:t>work</a:t>
            </a:r>
          </a:p>
          <a:p>
            <a:pPr lvl="2">
              <a:lnSpc>
                <a:spcPct val="150000"/>
              </a:lnSpc>
            </a:pPr>
            <a:r>
              <a:rPr kumimoji="1" lang="en-US" altLang="ko-KR" dirty="0"/>
              <a:t>No focus on small-data </a:t>
            </a:r>
            <a:r>
              <a:rPr kumimoji="1" lang="en-US" altLang="ko-KR" dirty="0" smtClean="0"/>
              <a:t>regime</a:t>
            </a:r>
          </a:p>
          <a:p>
            <a:pPr lvl="3">
              <a:lnSpc>
                <a:spcPct val="150000"/>
              </a:lnSpc>
            </a:pPr>
            <a:r>
              <a:rPr kumimoji="1" lang="en-US" altLang="ko-KR" dirty="0" smtClean="0"/>
              <a:t>All the </a:t>
            </a:r>
            <a:r>
              <a:rPr kumimoji="1" lang="en-US" altLang="ko-KR" dirty="0"/>
              <a:t>previous work for AD diagnosis utilized a huge amount of labeled </a:t>
            </a:r>
            <a:r>
              <a:rPr kumimoji="1" lang="en-US" altLang="ko-KR" dirty="0" smtClean="0"/>
              <a:t>data</a:t>
            </a:r>
          </a:p>
          <a:p>
            <a:pPr lvl="3">
              <a:lnSpc>
                <a:spcPct val="150000"/>
              </a:lnSpc>
            </a:pPr>
            <a:r>
              <a:rPr kumimoji="1" lang="en-US" altLang="ko-KR" dirty="0"/>
              <a:t>There are many cases when there isn’t enough labeled </a:t>
            </a:r>
            <a:r>
              <a:rPr kumimoji="1" lang="en-US" altLang="ko-KR" dirty="0" smtClean="0"/>
              <a:t>data</a:t>
            </a:r>
          </a:p>
          <a:p>
            <a:pPr lvl="3">
              <a:lnSpc>
                <a:spcPct val="150000"/>
              </a:lnSpc>
            </a:pPr>
            <a:r>
              <a:rPr kumimoji="1" lang="en-US" altLang="ko-KR" dirty="0"/>
              <a:t>One main reason is that patient data is well protected by the patient data </a:t>
            </a:r>
            <a:r>
              <a:rPr kumimoji="1" lang="en-US" altLang="ko-KR" dirty="0" smtClean="0"/>
              <a:t>laws</a:t>
            </a:r>
          </a:p>
          <a:p>
            <a:pPr lvl="3">
              <a:lnSpc>
                <a:spcPct val="150000"/>
              </a:lnSpc>
            </a:pPr>
            <a:r>
              <a:rPr kumimoji="1" lang="en-US" altLang="ko-KR" dirty="0"/>
              <a:t>Also, it is expensive and time-consuming to obtain more medical data especially annotated ones since you need a medical expert for that </a:t>
            </a:r>
            <a:r>
              <a:rPr kumimoji="1" lang="en-US" altLang="ko-KR" dirty="0" smtClean="0"/>
              <a:t>purpose</a:t>
            </a:r>
          </a:p>
          <a:p>
            <a:pPr lvl="3">
              <a:lnSpc>
                <a:spcPct val="150000"/>
              </a:lnSpc>
            </a:pPr>
            <a:r>
              <a:rPr kumimoji="1" lang="en-US" altLang="ko-KR" dirty="0" smtClean="0"/>
              <a:t>If </a:t>
            </a:r>
            <a:r>
              <a:rPr kumimoji="1" lang="en-US" altLang="ko-KR" dirty="0"/>
              <a:t>the disease is rare like Covid-19, then data is not </a:t>
            </a:r>
            <a:r>
              <a:rPr kumimoji="1" lang="en-US" altLang="ko-KR" dirty="0" smtClean="0"/>
              <a:t>enough</a:t>
            </a:r>
          </a:p>
          <a:p>
            <a:pPr lvl="3">
              <a:lnSpc>
                <a:spcPct val="150000"/>
              </a:lnSpc>
            </a:pPr>
            <a:r>
              <a:rPr kumimoji="1" lang="en-US" altLang="ko-KR" dirty="0"/>
              <a:t>The imaging and data retrieval standards also differ from country to country and even from one hospital to another, which makes the process even more complicated</a:t>
            </a:r>
          </a:p>
          <a:p>
            <a:pPr lvl="3">
              <a:lnSpc>
                <a:spcPct val="150000"/>
              </a:lnSpc>
            </a:pPr>
            <a:endParaRPr kumimoji="1" lang="en-US" altLang="ko-KR" dirty="0" smtClean="0"/>
          </a:p>
          <a:p>
            <a:pPr lvl="2">
              <a:lnSpc>
                <a:spcPct val="150000"/>
              </a:lnSpc>
            </a:pPr>
            <a:endParaRPr kumimoji="1" lang="en-US" altLang="ko-KR" dirty="0" smtClean="0"/>
          </a:p>
          <a:p>
            <a:pPr lvl="2">
              <a:lnSpc>
                <a:spcPct val="150000"/>
              </a:lnSpc>
            </a:pPr>
            <a:endParaRPr kumimoji="1" lang="en-US" altLang="ko-KR" dirty="0"/>
          </a:p>
          <a:p>
            <a:pPr lvl="2">
              <a:lnSpc>
                <a:spcPct val="150000"/>
              </a:lnSpc>
            </a:pPr>
            <a:endParaRPr kumimoji="1" lang="ko-KR" altLang="en-US" dirty="0"/>
          </a:p>
        </p:txBody>
      </p:sp>
      <p:sp>
        <p:nvSpPr>
          <p:cNvPr id="5" name="TextBox 4"/>
          <p:cNvSpPr txBox="1"/>
          <p:nvPr/>
        </p:nvSpPr>
        <p:spPr>
          <a:xfrm>
            <a:off x="115412" y="6381328"/>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Tree>
    <p:extLst>
      <p:ext uri="{BB962C8B-B14F-4D97-AF65-F5344CB8AC3E}">
        <p14:creationId xmlns:p14="http://schemas.microsoft.com/office/powerpoint/2010/main" val="343492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B6C8E2-7207-6E4A-B9A8-4EE65C4896A2}"/>
              </a:ext>
            </a:extLst>
          </p:cNvPr>
          <p:cNvSpPr>
            <a:spLocks noGrp="1"/>
          </p:cNvSpPr>
          <p:nvPr>
            <p:ph type="title"/>
          </p:nvPr>
        </p:nvSpPr>
        <p:spPr/>
        <p:txBody>
          <a:bodyPr/>
          <a:lstStyle/>
          <a:p>
            <a:pPr algn="r"/>
            <a:r>
              <a:rPr kumimoji="1" lang="en-US" altLang="ko-KR" sz="2400" dirty="0"/>
              <a:t>1.2 Research Motivation</a:t>
            </a:r>
            <a:endParaRPr kumimoji="1" lang="ko-KR" altLang="en-US" sz="2400" dirty="0"/>
          </a:p>
        </p:txBody>
      </p:sp>
      <p:sp>
        <p:nvSpPr>
          <p:cNvPr id="3" name="내용 개체 틀 2">
            <a:extLst>
              <a:ext uri="{FF2B5EF4-FFF2-40B4-BE49-F238E27FC236}">
                <a16:creationId xmlns:a16="http://schemas.microsoft.com/office/drawing/2014/main" id="{13DDE164-7089-0A46-A184-D73AE5B759E1}"/>
              </a:ext>
            </a:extLst>
          </p:cNvPr>
          <p:cNvSpPr>
            <a:spLocks noGrp="1"/>
          </p:cNvSpPr>
          <p:nvPr>
            <p:ph sz="quarter" idx="10"/>
          </p:nvPr>
        </p:nvSpPr>
        <p:spPr/>
        <p:txBody>
          <a:bodyPr/>
          <a:lstStyle/>
          <a:p>
            <a:pPr lvl="2">
              <a:lnSpc>
                <a:spcPct val="150000"/>
              </a:lnSpc>
            </a:pPr>
            <a:r>
              <a:rPr kumimoji="1" lang="en-US" altLang="ko-KR" dirty="0"/>
              <a:t>Transfer </a:t>
            </a:r>
            <a:r>
              <a:rPr kumimoji="1" lang="en-US" altLang="ko-KR" dirty="0" smtClean="0"/>
              <a:t>learning</a:t>
            </a:r>
          </a:p>
          <a:p>
            <a:pPr lvl="3">
              <a:lnSpc>
                <a:spcPct val="150000"/>
              </a:lnSpc>
            </a:pPr>
            <a:r>
              <a:rPr kumimoji="1" lang="en-US" altLang="ko-KR" dirty="0"/>
              <a:t>Another limitation is the use of using transfer learning like pre-training on ImageNet </a:t>
            </a:r>
            <a:r>
              <a:rPr kumimoji="1" lang="en-US" altLang="ko-KR" dirty="0" smtClean="0"/>
              <a:t>data</a:t>
            </a:r>
          </a:p>
          <a:p>
            <a:pPr lvl="3">
              <a:lnSpc>
                <a:spcPct val="150000"/>
              </a:lnSpc>
            </a:pPr>
            <a:r>
              <a:rPr kumimoji="1" lang="en-US" altLang="ko-KR" dirty="0"/>
              <a:t>Medical data is different from real-world data, and pre-training on real-world images like ImageNet is not a very useful idea for medical </a:t>
            </a:r>
            <a:r>
              <a:rPr kumimoji="1" lang="en-US" altLang="ko-KR" dirty="0" smtClean="0"/>
              <a:t>diagnosis</a:t>
            </a:r>
          </a:p>
          <a:p>
            <a:pPr lvl="3">
              <a:lnSpc>
                <a:spcPct val="150000"/>
              </a:lnSpc>
            </a:pPr>
            <a:endParaRPr kumimoji="1" lang="en-US" altLang="ko-KR" dirty="0"/>
          </a:p>
          <a:p>
            <a:pPr lvl="2">
              <a:lnSpc>
                <a:spcPct val="150000"/>
              </a:lnSpc>
            </a:pPr>
            <a:r>
              <a:rPr kumimoji="1" lang="en-US" altLang="ko-KR" dirty="0"/>
              <a:t>Different data and </a:t>
            </a:r>
            <a:r>
              <a:rPr kumimoji="1" lang="en-US" altLang="ko-KR" dirty="0" smtClean="0"/>
              <a:t>metrics</a:t>
            </a:r>
          </a:p>
          <a:p>
            <a:pPr lvl="3">
              <a:lnSpc>
                <a:spcPct val="150000"/>
              </a:lnSpc>
            </a:pPr>
            <a:r>
              <a:rPr kumimoji="1" lang="en-US" altLang="ko-KR" dirty="0"/>
              <a:t>Also, it is not possible to make a direct comparison between various past </a:t>
            </a:r>
            <a:r>
              <a:rPr kumimoji="1" lang="en-US" altLang="ko-KR" dirty="0" smtClean="0"/>
              <a:t>works</a:t>
            </a:r>
          </a:p>
          <a:p>
            <a:pPr lvl="3">
              <a:lnSpc>
                <a:spcPct val="150000"/>
              </a:lnSpc>
            </a:pPr>
            <a:r>
              <a:rPr kumimoji="1" lang="en-US" altLang="ko-KR" dirty="0"/>
              <a:t>These approaches differ in the participants involved, image processing procedures, cross-validation methods, and the evaluation </a:t>
            </a:r>
            <a:r>
              <a:rPr kumimoji="1" lang="en-US" altLang="ko-KR" dirty="0" smtClean="0"/>
              <a:t>metrics</a:t>
            </a:r>
          </a:p>
          <a:p>
            <a:pPr lvl="3">
              <a:lnSpc>
                <a:spcPct val="150000"/>
              </a:lnSpc>
            </a:pPr>
            <a:endParaRPr kumimoji="1" lang="en-US" altLang="ko-KR" dirty="0"/>
          </a:p>
          <a:p>
            <a:pPr lvl="2">
              <a:lnSpc>
                <a:spcPct val="150000"/>
              </a:lnSpc>
            </a:pPr>
            <a:r>
              <a:rPr kumimoji="1" lang="en-US" altLang="ko-KR" dirty="0" smtClean="0"/>
              <a:t>Different </a:t>
            </a:r>
            <a:r>
              <a:rPr kumimoji="1" lang="en-US" altLang="ko-KR" dirty="0"/>
              <a:t>d</a:t>
            </a:r>
            <a:r>
              <a:rPr kumimoji="1" lang="en-US" altLang="ko-KR" dirty="0" smtClean="0"/>
              <a:t>ata </a:t>
            </a:r>
            <a:r>
              <a:rPr kumimoji="1" lang="en-US" altLang="ko-KR" dirty="0"/>
              <a:t>selection </a:t>
            </a:r>
            <a:r>
              <a:rPr kumimoji="1" lang="en-US" altLang="ko-KR" dirty="0" smtClean="0"/>
              <a:t>method</a:t>
            </a:r>
          </a:p>
          <a:p>
            <a:pPr lvl="3">
              <a:lnSpc>
                <a:spcPct val="150000"/>
              </a:lnSpc>
            </a:pPr>
            <a:r>
              <a:rPr kumimoji="1" lang="en-US" altLang="ko-KR" dirty="0"/>
              <a:t>There has been some limitation in data selection methods as </a:t>
            </a:r>
            <a:r>
              <a:rPr kumimoji="1" lang="en-US" altLang="ko-KR" dirty="0" smtClean="0"/>
              <a:t>well</a:t>
            </a:r>
          </a:p>
          <a:p>
            <a:pPr lvl="3">
              <a:lnSpc>
                <a:spcPct val="150000"/>
              </a:lnSpc>
            </a:pPr>
            <a:r>
              <a:rPr kumimoji="1" lang="en-US" altLang="ko-KR" dirty="0" smtClean="0"/>
              <a:t>Some </a:t>
            </a:r>
            <a:r>
              <a:rPr kumimoji="1" lang="en-US" altLang="ko-KR" dirty="0"/>
              <a:t>work utilized all the slices from a patient's data. Usually not all the slices are good for AD classification, and some bad slices can also cause performance </a:t>
            </a:r>
            <a:r>
              <a:rPr kumimoji="1" lang="en-US" altLang="ko-KR" dirty="0" smtClean="0"/>
              <a:t>degradation</a:t>
            </a:r>
          </a:p>
          <a:p>
            <a:pPr lvl="3">
              <a:lnSpc>
                <a:spcPct val="150000"/>
              </a:lnSpc>
            </a:pPr>
            <a:r>
              <a:rPr kumimoji="1" lang="en-US" altLang="ko-KR" dirty="0" smtClean="0"/>
              <a:t>Entropy-based selected does not show good results</a:t>
            </a:r>
            <a:endParaRPr kumimoji="1" lang="en-US" altLang="ko-KR" dirty="0"/>
          </a:p>
          <a:p>
            <a:pPr lvl="2"/>
            <a:endParaRPr kumimoji="1" lang="en-US" altLang="ko-KR" dirty="0"/>
          </a:p>
          <a:p>
            <a:pPr lvl="1"/>
            <a:endParaRPr kumimoji="1" lang="en-US" altLang="ko-KR" dirty="0"/>
          </a:p>
          <a:p>
            <a:pPr marL="336550" lvl="1" indent="0">
              <a:buNone/>
            </a:pPr>
            <a:endParaRPr kumimoji="1" lang="ko-KR" altLang="en-US" dirty="0"/>
          </a:p>
        </p:txBody>
      </p:sp>
      <p:sp>
        <p:nvSpPr>
          <p:cNvPr id="4" name="TextBox 3"/>
          <p:cNvSpPr txBox="1"/>
          <p:nvPr/>
        </p:nvSpPr>
        <p:spPr>
          <a:xfrm>
            <a:off x="115412" y="6453336"/>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Tree>
    <p:extLst>
      <p:ext uri="{BB962C8B-B14F-4D97-AF65-F5344CB8AC3E}">
        <p14:creationId xmlns:p14="http://schemas.microsoft.com/office/powerpoint/2010/main" val="285068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B6C8E2-7207-6E4A-B9A8-4EE65C4896A2}"/>
              </a:ext>
            </a:extLst>
          </p:cNvPr>
          <p:cNvSpPr>
            <a:spLocks noGrp="1"/>
          </p:cNvSpPr>
          <p:nvPr>
            <p:ph type="title"/>
          </p:nvPr>
        </p:nvSpPr>
        <p:spPr/>
        <p:txBody>
          <a:bodyPr/>
          <a:lstStyle/>
          <a:p>
            <a:pPr algn="r"/>
            <a:r>
              <a:rPr kumimoji="1" lang="en-US" altLang="ko-KR" sz="2400" dirty="0"/>
              <a:t>1.2 Research Motivation</a:t>
            </a:r>
            <a:endParaRPr kumimoji="1" lang="ko-KR" altLang="en-US" sz="2400" dirty="0"/>
          </a:p>
        </p:txBody>
      </p:sp>
      <p:sp>
        <p:nvSpPr>
          <p:cNvPr id="3" name="내용 개체 틀 2">
            <a:extLst>
              <a:ext uri="{FF2B5EF4-FFF2-40B4-BE49-F238E27FC236}">
                <a16:creationId xmlns:a16="http://schemas.microsoft.com/office/drawing/2014/main" id="{13DDE164-7089-0A46-A184-D73AE5B759E1}"/>
              </a:ext>
            </a:extLst>
          </p:cNvPr>
          <p:cNvSpPr>
            <a:spLocks noGrp="1"/>
          </p:cNvSpPr>
          <p:nvPr>
            <p:ph sz="quarter" idx="10"/>
          </p:nvPr>
        </p:nvSpPr>
        <p:spPr/>
        <p:txBody>
          <a:bodyPr/>
          <a:lstStyle/>
          <a:p>
            <a:pPr lvl="2">
              <a:lnSpc>
                <a:spcPct val="150000"/>
              </a:lnSpc>
            </a:pPr>
            <a:r>
              <a:rPr kumimoji="1" lang="en-US" altLang="ko-KR" dirty="0" smtClean="0"/>
              <a:t>Biased evaluation (Data Leakage)</a:t>
            </a:r>
          </a:p>
          <a:p>
            <a:pPr lvl="3">
              <a:lnSpc>
                <a:spcPct val="150000"/>
              </a:lnSpc>
            </a:pPr>
            <a:r>
              <a:rPr kumimoji="1" lang="en-US" altLang="ko-KR" dirty="0"/>
              <a:t>Data Leakage, which refers to the presence of test data in any part of the training process, is a major source of bias during the </a:t>
            </a:r>
            <a:r>
              <a:rPr kumimoji="1" lang="en-US" altLang="ko-KR" dirty="0" smtClean="0"/>
              <a:t>evaluation.</a:t>
            </a:r>
          </a:p>
          <a:p>
            <a:pPr lvl="3">
              <a:lnSpc>
                <a:spcPct val="150000"/>
              </a:lnSpc>
            </a:pPr>
            <a:r>
              <a:rPr kumimoji="1" lang="en-US" altLang="ko-KR" dirty="0"/>
              <a:t>Since DL approaches are flexible and complex, data leakage can be very hard to detect</a:t>
            </a:r>
            <a:endParaRPr kumimoji="1" lang="en-US" altLang="ko-KR" dirty="0" smtClean="0"/>
          </a:p>
          <a:p>
            <a:pPr lvl="3">
              <a:lnSpc>
                <a:spcPct val="150000"/>
              </a:lnSpc>
            </a:pPr>
            <a:endParaRPr kumimoji="1" lang="en-US" altLang="ko-KR" dirty="0" smtClean="0"/>
          </a:p>
          <a:p>
            <a:pPr lvl="3">
              <a:lnSpc>
                <a:spcPct val="150000"/>
              </a:lnSpc>
            </a:pPr>
            <a:r>
              <a:rPr kumimoji="1" lang="en-US" altLang="ko-KR" dirty="0" smtClean="0"/>
              <a:t>Wrong </a:t>
            </a:r>
            <a:r>
              <a:rPr kumimoji="1" lang="en-US" altLang="ko-KR" dirty="0"/>
              <a:t>data </a:t>
            </a:r>
            <a:r>
              <a:rPr kumimoji="1" lang="en-US" altLang="ko-KR" dirty="0" smtClean="0"/>
              <a:t>split</a:t>
            </a:r>
          </a:p>
          <a:p>
            <a:pPr lvl="5">
              <a:lnSpc>
                <a:spcPct val="150000"/>
              </a:lnSpc>
            </a:pPr>
            <a:r>
              <a:rPr kumimoji="1" lang="en-US" altLang="ko-KR" dirty="0"/>
              <a:t>Training, validation, and test set should be separated at the subject-level and not the </a:t>
            </a:r>
            <a:r>
              <a:rPr kumimoji="1" lang="en-US" altLang="ko-KR" dirty="0" smtClean="0"/>
              <a:t>data-level.</a:t>
            </a:r>
          </a:p>
          <a:p>
            <a:pPr lvl="5">
              <a:lnSpc>
                <a:spcPct val="150000"/>
              </a:lnSpc>
            </a:pPr>
            <a:r>
              <a:rPr kumimoji="1" lang="en-US" altLang="ko-KR" dirty="0"/>
              <a:t>If not, then data from the same patient can appear in several sets, resulting in biased evaluation of the model.</a:t>
            </a:r>
          </a:p>
          <a:p>
            <a:pPr lvl="5">
              <a:lnSpc>
                <a:spcPct val="150000"/>
              </a:lnSpc>
            </a:pPr>
            <a:endParaRPr kumimoji="1" lang="en-US" altLang="ko-KR" dirty="0"/>
          </a:p>
          <a:p>
            <a:pPr lvl="3">
              <a:lnSpc>
                <a:spcPct val="150000"/>
              </a:lnSpc>
            </a:pPr>
            <a:r>
              <a:rPr kumimoji="1" lang="en-US" altLang="ko-KR" dirty="0"/>
              <a:t>Late </a:t>
            </a:r>
            <a:r>
              <a:rPr kumimoji="1" lang="en-US" altLang="ko-KR" dirty="0" smtClean="0"/>
              <a:t>split</a:t>
            </a:r>
          </a:p>
          <a:p>
            <a:pPr lvl="5">
              <a:lnSpc>
                <a:spcPct val="150000"/>
              </a:lnSpc>
            </a:pPr>
            <a:r>
              <a:rPr kumimoji="1" lang="en-US" altLang="ko-KR" dirty="0"/>
              <a:t>Procedures like feature selection, data augmentation, or pre-training must never use test </a:t>
            </a:r>
            <a:r>
              <a:rPr kumimoji="1" lang="en-US" altLang="ko-KR" dirty="0" smtClean="0"/>
              <a:t>data.</a:t>
            </a:r>
          </a:p>
          <a:p>
            <a:pPr lvl="5">
              <a:lnSpc>
                <a:spcPct val="150000"/>
              </a:lnSpc>
            </a:pPr>
            <a:r>
              <a:rPr kumimoji="1" lang="en-US" altLang="ko-KR" dirty="0"/>
              <a:t>These steps should be performed on the training set after separating the data into training, validation, and test </a:t>
            </a:r>
            <a:r>
              <a:rPr kumimoji="1" lang="en-US" altLang="ko-KR" dirty="0" smtClean="0"/>
              <a:t>set.</a:t>
            </a:r>
            <a:endParaRPr kumimoji="1" lang="en-US" altLang="ko-KR" dirty="0"/>
          </a:p>
          <a:p>
            <a:pPr lvl="3">
              <a:lnSpc>
                <a:spcPct val="150000"/>
              </a:lnSpc>
            </a:pPr>
            <a:endParaRPr kumimoji="1" lang="en-US" altLang="ko-KR" dirty="0" smtClean="0"/>
          </a:p>
          <a:p>
            <a:pPr lvl="2"/>
            <a:endParaRPr kumimoji="1" lang="en-US" altLang="ko-KR" dirty="0"/>
          </a:p>
          <a:p>
            <a:pPr lvl="1"/>
            <a:endParaRPr kumimoji="1" lang="en-US" altLang="ko-KR" dirty="0"/>
          </a:p>
          <a:p>
            <a:pPr marL="336550" lvl="1" indent="0">
              <a:buNone/>
            </a:pPr>
            <a:endParaRPr kumimoji="1" lang="ko-KR" altLang="en-US" dirty="0"/>
          </a:p>
        </p:txBody>
      </p:sp>
      <p:sp>
        <p:nvSpPr>
          <p:cNvPr id="4" name="TextBox 3"/>
          <p:cNvSpPr txBox="1"/>
          <p:nvPr/>
        </p:nvSpPr>
        <p:spPr>
          <a:xfrm>
            <a:off x="115412" y="6669940"/>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Tree>
    <p:extLst>
      <p:ext uri="{BB962C8B-B14F-4D97-AF65-F5344CB8AC3E}">
        <p14:creationId xmlns:p14="http://schemas.microsoft.com/office/powerpoint/2010/main" val="59291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B6C8E2-7207-6E4A-B9A8-4EE65C4896A2}"/>
              </a:ext>
            </a:extLst>
          </p:cNvPr>
          <p:cNvSpPr>
            <a:spLocks noGrp="1"/>
          </p:cNvSpPr>
          <p:nvPr>
            <p:ph type="title"/>
          </p:nvPr>
        </p:nvSpPr>
        <p:spPr/>
        <p:txBody>
          <a:bodyPr/>
          <a:lstStyle/>
          <a:p>
            <a:pPr algn="r"/>
            <a:r>
              <a:rPr kumimoji="1" lang="en-US" altLang="ko-KR" sz="2400" dirty="0"/>
              <a:t>1.2 Research Motivation</a:t>
            </a:r>
            <a:endParaRPr kumimoji="1" lang="ko-KR" altLang="en-US" sz="2400" dirty="0"/>
          </a:p>
        </p:txBody>
      </p:sp>
      <p:sp>
        <p:nvSpPr>
          <p:cNvPr id="3" name="내용 개체 틀 2">
            <a:extLst>
              <a:ext uri="{FF2B5EF4-FFF2-40B4-BE49-F238E27FC236}">
                <a16:creationId xmlns:a16="http://schemas.microsoft.com/office/drawing/2014/main" id="{13DDE164-7089-0A46-A184-D73AE5B759E1}"/>
              </a:ext>
            </a:extLst>
          </p:cNvPr>
          <p:cNvSpPr>
            <a:spLocks noGrp="1"/>
          </p:cNvSpPr>
          <p:nvPr>
            <p:ph sz="quarter" idx="10"/>
          </p:nvPr>
        </p:nvSpPr>
        <p:spPr/>
        <p:txBody>
          <a:bodyPr/>
          <a:lstStyle/>
          <a:p>
            <a:pPr lvl="3">
              <a:lnSpc>
                <a:spcPct val="150000"/>
              </a:lnSpc>
            </a:pPr>
            <a:r>
              <a:rPr kumimoji="1" lang="en-US" altLang="ko-KR" dirty="0"/>
              <a:t>Absence of independent test set</a:t>
            </a:r>
          </a:p>
          <a:p>
            <a:pPr lvl="5">
              <a:lnSpc>
                <a:spcPct val="150000"/>
              </a:lnSpc>
            </a:pPr>
            <a:r>
              <a:rPr kumimoji="1" lang="en-US" altLang="ko-KR" dirty="0"/>
              <a:t>To correctly evaluate the performance of the classifier, the test set should be separate and should only be used in the final stage to assess the </a:t>
            </a:r>
            <a:r>
              <a:rPr kumimoji="1" lang="en-US" altLang="ko-KR" dirty="0" smtClean="0"/>
              <a:t>classifier.</a:t>
            </a:r>
          </a:p>
          <a:p>
            <a:pPr lvl="5">
              <a:lnSpc>
                <a:spcPct val="150000"/>
              </a:lnSpc>
            </a:pPr>
            <a:r>
              <a:rPr kumimoji="1" lang="en-US" altLang="ko-KR" dirty="0"/>
              <a:t>Most of the authors just reported the high training accuracy, cross-validation results, or 80/20 train-test split results where the split is made within the same set which is not a very good way to evaluate the model </a:t>
            </a:r>
            <a:r>
              <a:rPr kumimoji="1" lang="en-US" altLang="ko-KR" dirty="0" smtClean="0"/>
              <a:t>performance.</a:t>
            </a:r>
          </a:p>
          <a:p>
            <a:pPr lvl="5">
              <a:lnSpc>
                <a:spcPct val="150000"/>
              </a:lnSpc>
            </a:pPr>
            <a:r>
              <a:rPr kumimoji="1" lang="en-US" altLang="ko-KR" dirty="0"/>
              <a:t>To properly evaluate a mode, there is a need to have a separate and novel test set</a:t>
            </a:r>
          </a:p>
          <a:p>
            <a:pPr lvl="2"/>
            <a:endParaRPr kumimoji="1" lang="en-US" altLang="ko-KR" dirty="0"/>
          </a:p>
          <a:p>
            <a:pPr lvl="1"/>
            <a:endParaRPr kumimoji="1" lang="en-US" altLang="ko-KR" dirty="0"/>
          </a:p>
          <a:p>
            <a:pPr marL="336550" lvl="1" indent="0">
              <a:buNone/>
            </a:pPr>
            <a:endParaRPr kumimoji="1" lang="ko-KR" altLang="en-US" dirty="0"/>
          </a:p>
        </p:txBody>
      </p:sp>
      <p:sp>
        <p:nvSpPr>
          <p:cNvPr id="4" name="TextBox 3"/>
          <p:cNvSpPr txBox="1"/>
          <p:nvPr/>
        </p:nvSpPr>
        <p:spPr>
          <a:xfrm>
            <a:off x="115412" y="6381328"/>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Tree>
    <p:extLst>
      <p:ext uri="{BB962C8B-B14F-4D97-AF65-F5344CB8AC3E}">
        <p14:creationId xmlns:p14="http://schemas.microsoft.com/office/powerpoint/2010/main" val="11536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67544" y="620688"/>
            <a:ext cx="8352928" cy="7056784"/>
          </a:xfrm>
        </p:spPr>
        <p:txBody>
          <a:bodyPr>
            <a:normAutofit fontScale="70000" lnSpcReduction="20000"/>
          </a:bodyPr>
          <a:lstStyle/>
          <a:p>
            <a:pPr>
              <a:lnSpc>
                <a:spcPct val="150000"/>
              </a:lnSpc>
            </a:pPr>
            <a:r>
              <a:rPr lang="en-US" altLang="ko-KR" sz="2400" dirty="0" smtClean="0"/>
              <a:t>Introduction</a:t>
            </a:r>
            <a:endParaRPr lang="en-US" altLang="ko-KR" sz="2400" dirty="0"/>
          </a:p>
          <a:p>
            <a:pPr marL="336550" lvl="1" indent="0">
              <a:lnSpc>
                <a:spcPct val="150000"/>
              </a:lnSpc>
              <a:buNone/>
            </a:pPr>
            <a:r>
              <a:rPr lang="en-US" altLang="ko-KR" sz="2200" dirty="0"/>
              <a:t>1.1 Research </a:t>
            </a:r>
            <a:r>
              <a:rPr lang="en-US" altLang="ko-KR" sz="2200" dirty="0" smtClean="0"/>
              <a:t>Background</a:t>
            </a:r>
            <a:endParaRPr lang="en-US" altLang="ko-KR" sz="2200" dirty="0"/>
          </a:p>
          <a:p>
            <a:pPr marL="336550" lvl="1" indent="0">
              <a:lnSpc>
                <a:spcPct val="150000"/>
              </a:lnSpc>
              <a:buNone/>
            </a:pPr>
            <a:r>
              <a:rPr lang="en-US" altLang="ko-KR" sz="2200" dirty="0"/>
              <a:t>1.2 Research Motivation</a:t>
            </a:r>
          </a:p>
          <a:p>
            <a:pPr marL="336550" lvl="1" indent="0">
              <a:lnSpc>
                <a:spcPct val="150000"/>
              </a:lnSpc>
              <a:buNone/>
            </a:pPr>
            <a:r>
              <a:rPr lang="en-US" altLang="ko-KR" sz="2200" dirty="0"/>
              <a:t>1.3 Research Outline</a:t>
            </a:r>
          </a:p>
          <a:p>
            <a:pPr>
              <a:lnSpc>
                <a:spcPct val="150000"/>
              </a:lnSpc>
            </a:pPr>
            <a:r>
              <a:rPr lang="en-US" altLang="ko-KR" sz="2400" dirty="0" smtClean="0"/>
              <a:t>Proposed Framework</a:t>
            </a:r>
            <a:endParaRPr lang="en-US" altLang="ko-KR" sz="2400" dirty="0"/>
          </a:p>
          <a:p>
            <a:pPr marL="336550" lvl="1" indent="0">
              <a:lnSpc>
                <a:spcPct val="150000"/>
              </a:lnSpc>
              <a:buNone/>
            </a:pPr>
            <a:r>
              <a:rPr lang="en-US" altLang="ko-KR" sz="2000" dirty="0"/>
              <a:t>2.1 </a:t>
            </a:r>
            <a:r>
              <a:rPr lang="en-US" altLang="ko-KR" sz="2000" dirty="0" smtClean="0"/>
              <a:t>Overall Approach</a:t>
            </a:r>
            <a:endParaRPr lang="en-US" altLang="ko-KR" sz="2000" dirty="0"/>
          </a:p>
          <a:p>
            <a:pPr marL="336550" lvl="1" indent="0">
              <a:lnSpc>
                <a:spcPct val="150000"/>
              </a:lnSpc>
              <a:buNone/>
            </a:pPr>
            <a:r>
              <a:rPr lang="en-US" altLang="ko-KR" sz="2000" dirty="0"/>
              <a:t>2.2 </a:t>
            </a:r>
            <a:r>
              <a:rPr lang="en-US" altLang="ko-KR" sz="2000" dirty="0" smtClean="0"/>
              <a:t>Data Augmentation</a:t>
            </a:r>
            <a:endParaRPr lang="en-US" altLang="ko-KR" sz="2000" dirty="0"/>
          </a:p>
          <a:p>
            <a:pPr marL="336550" lvl="1" indent="0">
              <a:lnSpc>
                <a:spcPct val="150000"/>
              </a:lnSpc>
              <a:buNone/>
            </a:pPr>
            <a:r>
              <a:rPr lang="en-US" altLang="ko-KR" sz="2000" dirty="0"/>
              <a:t>2.3 </a:t>
            </a:r>
            <a:r>
              <a:rPr lang="en-US" altLang="ko-KR" sz="2000" dirty="0" smtClean="0"/>
              <a:t>Attention Mechanism</a:t>
            </a:r>
          </a:p>
          <a:p>
            <a:pPr marL="336550" lvl="1" indent="0">
              <a:lnSpc>
                <a:spcPct val="150000"/>
              </a:lnSpc>
              <a:buNone/>
            </a:pPr>
            <a:r>
              <a:rPr lang="en-US" altLang="ko-KR" sz="2000" dirty="0" smtClean="0"/>
              <a:t>2.4 Contrastive Learning </a:t>
            </a:r>
          </a:p>
          <a:p>
            <a:pPr marL="336550" lvl="1" indent="0">
              <a:lnSpc>
                <a:spcPct val="150000"/>
              </a:lnSpc>
              <a:buNone/>
            </a:pPr>
            <a:r>
              <a:rPr lang="en-US" altLang="ko-KR" sz="2000" dirty="0" smtClean="0"/>
              <a:t>2.5 Classification Network</a:t>
            </a:r>
            <a:endParaRPr lang="en-US" altLang="ko-KR" sz="2000" dirty="0"/>
          </a:p>
          <a:p>
            <a:pPr>
              <a:lnSpc>
                <a:spcPct val="150000"/>
              </a:lnSpc>
              <a:buFont typeface="+mj-lt"/>
              <a:buAutoNum type="arabicPeriod" startAt="3"/>
            </a:pPr>
            <a:r>
              <a:rPr lang="en-US" altLang="ko-KR" sz="2400" dirty="0" smtClean="0"/>
              <a:t>Experiments and Results</a:t>
            </a:r>
            <a:endParaRPr lang="en-US" altLang="ko-KR" sz="2400" dirty="0"/>
          </a:p>
          <a:p>
            <a:pPr marL="336550" lvl="1" indent="0">
              <a:lnSpc>
                <a:spcPct val="150000"/>
              </a:lnSpc>
              <a:buNone/>
            </a:pPr>
            <a:r>
              <a:rPr lang="en-US" altLang="ko-KR" sz="2000" dirty="0"/>
              <a:t>3.1 </a:t>
            </a:r>
            <a:r>
              <a:rPr lang="en-US" altLang="ko-KR" sz="2000" dirty="0" smtClean="0"/>
              <a:t>Dataset</a:t>
            </a:r>
            <a:endParaRPr lang="en-US" altLang="ko-KR" sz="2000" dirty="0"/>
          </a:p>
          <a:p>
            <a:pPr marL="336550" lvl="1" indent="0">
              <a:lnSpc>
                <a:spcPct val="150000"/>
              </a:lnSpc>
              <a:buNone/>
            </a:pPr>
            <a:r>
              <a:rPr lang="en-US" altLang="ko-KR" sz="2000" dirty="0"/>
              <a:t>3.2 </a:t>
            </a:r>
            <a:r>
              <a:rPr lang="en-US" altLang="ko-KR" sz="2000" dirty="0" smtClean="0"/>
              <a:t>Data Augmentation</a:t>
            </a:r>
            <a:endParaRPr lang="en-US" altLang="ko-KR" sz="2000" dirty="0"/>
          </a:p>
          <a:p>
            <a:pPr marL="336550" lvl="1" indent="0">
              <a:lnSpc>
                <a:spcPct val="150000"/>
              </a:lnSpc>
              <a:buNone/>
            </a:pPr>
            <a:r>
              <a:rPr lang="en-US" altLang="ko-KR" sz="2000" dirty="0"/>
              <a:t>3.3 </a:t>
            </a:r>
            <a:r>
              <a:rPr lang="en-US" altLang="ko-KR" sz="2000" dirty="0" smtClean="0"/>
              <a:t>Comparison of </a:t>
            </a:r>
            <a:r>
              <a:rPr lang="en-US" altLang="ko-KR" sz="2000" dirty="0"/>
              <a:t>V</a:t>
            </a:r>
            <a:r>
              <a:rPr lang="en-US" altLang="ko-KR" sz="2000" dirty="0" smtClean="0"/>
              <a:t>arious Architectures</a:t>
            </a:r>
            <a:endParaRPr lang="en-US" altLang="ko-KR" sz="2000" dirty="0"/>
          </a:p>
          <a:p>
            <a:pPr marL="336550" lvl="1" indent="0">
              <a:lnSpc>
                <a:spcPct val="150000"/>
              </a:lnSpc>
              <a:buNone/>
            </a:pPr>
            <a:r>
              <a:rPr lang="en-US" altLang="ko-KR" sz="2000" dirty="0"/>
              <a:t>3.4 </a:t>
            </a:r>
            <a:r>
              <a:rPr lang="en-US" altLang="ko-KR" sz="2000" dirty="0" smtClean="0"/>
              <a:t>Proposed Architecture</a:t>
            </a:r>
          </a:p>
          <a:p>
            <a:pPr marL="336550" lvl="1" indent="0">
              <a:lnSpc>
                <a:spcPct val="150000"/>
              </a:lnSpc>
              <a:buNone/>
            </a:pPr>
            <a:r>
              <a:rPr lang="en-US" altLang="ko-KR" sz="2000" dirty="0" smtClean="0"/>
              <a:t>3.5 Results</a:t>
            </a:r>
          </a:p>
          <a:p>
            <a:pPr marL="336550" lvl="1" indent="0">
              <a:lnSpc>
                <a:spcPct val="150000"/>
              </a:lnSpc>
              <a:buNone/>
            </a:pPr>
            <a:r>
              <a:rPr lang="en-US" altLang="ko-KR" sz="2000" dirty="0" smtClean="0"/>
              <a:t>3.6 Comparison with Existing Methods</a:t>
            </a:r>
            <a:endParaRPr lang="en-US" altLang="ko-KR" sz="2000" dirty="0"/>
          </a:p>
          <a:p>
            <a:pPr>
              <a:lnSpc>
                <a:spcPct val="150000"/>
              </a:lnSpc>
              <a:buAutoNum type="arabicPeriod" startAt="3"/>
            </a:pPr>
            <a:r>
              <a:rPr lang="en-US" altLang="ko-KR" sz="2400" dirty="0"/>
              <a:t>Conclusion and Future Work</a:t>
            </a:r>
          </a:p>
          <a:p>
            <a:pPr marL="336550" lvl="1" indent="0">
              <a:lnSpc>
                <a:spcPct val="150000"/>
              </a:lnSpc>
              <a:buNone/>
            </a:pPr>
            <a:endParaRPr lang="en-US" altLang="ko-KR" sz="2000" dirty="0"/>
          </a:p>
          <a:p>
            <a:pPr marL="336550" lvl="1" indent="0">
              <a:lnSpc>
                <a:spcPct val="150000"/>
              </a:lnSpc>
              <a:buNone/>
            </a:pPr>
            <a:r>
              <a:rPr lang="en-US" altLang="ko-KR" sz="2000" dirty="0"/>
              <a:t>					</a:t>
            </a:r>
          </a:p>
        </p:txBody>
      </p:sp>
    </p:spTree>
    <p:extLst>
      <p:ext uri="{BB962C8B-B14F-4D97-AF65-F5344CB8AC3E}">
        <p14:creationId xmlns:p14="http://schemas.microsoft.com/office/powerpoint/2010/main" val="2763547926"/>
      </p:ext>
    </p:extLst>
  </p:cSld>
  <p:clrMapOvr>
    <a:masterClrMapping/>
  </p:clrMapOvr>
  <mc:AlternateContent xmlns:mc="http://schemas.openxmlformats.org/markup-compatibility/2006" xmlns:p14="http://schemas.microsoft.com/office/powerpoint/2010/main">
    <mc:Choice Requires="p14">
      <p:transition spd="med" p14:dur="700" advTm="1796">
        <p:fade/>
      </p:transition>
    </mc:Choice>
    <mc:Fallback xmlns="">
      <p:transition spd="med" advTm="1796">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D05842-1F54-0B4D-9929-53A145E09A93}"/>
              </a:ext>
            </a:extLst>
          </p:cNvPr>
          <p:cNvSpPr>
            <a:spLocks noGrp="1"/>
          </p:cNvSpPr>
          <p:nvPr>
            <p:ph type="title"/>
          </p:nvPr>
        </p:nvSpPr>
        <p:spPr/>
        <p:txBody>
          <a:bodyPr/>
          <a:lstStyle/>
          <a:p>
            <a:r>
              <a:rPr kumimoji="1" lang="en-US" altLang="ko-KR" dirty="0"/>
              <a:t>1.3 Research Outline</a:t>
            </a:r>
            <a:endParaRPr kumimoji="1" lang="ko-KR" altLang="en-US" dirty="0"/>
          </a:p>
        </p:txBody>
      </p:sp>
      <p:sp>
        <p:nvSpPr>
          <p:cNvPr id="3" name="내용 개체 틀 2">
            <a:extLst>
              <a:ext uri="{FF2B5EF4-FFF2-40B4-BE49-F238E27FC236}">
                <a16:creationId xmlns:a16="http://schemas.microsoft.com/office/drawing/2014/main" id="{CF97A5D0-D98D-9043-920B-0906ACD60939}"/>
              </a:ext>
            </a:extLst>
          </p:cNvPr>
          <p:cNvSpPr>
            <a:spLocks noGrp="1"/>
          </p:cNvSpPr>
          <p:nvPr>
            <p:ph sz="quarter" idx="10"/>
          </p:nvPr>
        </p:nvSpPr>
        <p:spPr>
          <a:xfrm>
            <a:off x="276225" y="795147"/>
            <a:ext cx="8661400" cy="6666301"/>
          </a:xfrm>
        </p:spPr>
        <p:txBody>
          <a:bodyPr>
            <a:normAutofit/>
          </a:bodyPr>
          <a:lstStyle/>
          <a:p>
            <a:pPr lvl="1"/>
            <a:r>
              <a:rPr kumimoji="1" lang="en-US" altLang="ko-KR" dirty="0" smtClean="0"/>
              <a:t>ADNI dataset</a:t>
            </a:r>
          </a:p>
          <a:p>
            <a:pPr lvl="2"/>
            <a:r>
              <a:rPr lang="en-US" dirty="0"/>
              <a:t>The Alzheimer's Disease Neuroimaging Initiative (ADNI) began in 2004 under the leadership of Dr. Michael W. </a:t>
            </a:r>
            <a:r>
              <a:rPr lang="en-US" dirty="0" smtClean="0"/>
              <a:t>Weiner</a:t>
            </a:r>
          </a:p>
          <a:p>
            <a:pPr lvl="2"/>
            <a:r>
              <a:rPr kumimoji="1" lang="en-US" altLang="ko-KR" dirty="0" smtClean="0"/>
              <a:t>Foundation for the National Institutes of Health and National Institute on Aging</a:t>
            </a:r>
          </a:p>
          <a:p>
            <a:pPr lvl="2"/>
            <a:r>
              <a:rPr lang="en-US" dirty="0" smtClean="0"/>
              <a:t>The </a:t>
            </a:r>
            <a:r>
              <a:rPr lang="en-US" dirty="0"/>
              <a:t>Alzheimer’s Disease Neuroimaging Initiative (ADNI) unites researchers with study data as they work to define the progression of Alzheimer’s </a:t>
            </a:r>
            <a:r>
              <a:rPr lang="en-US" dirty="0" smtClean="0"/>
              <a:t>disease</a:t>
            </a:r>
          </a:p>
          <a:p>
            <a:pPr lvl="2"/>
            <a:r>
              <a:rPr lang="en-US" dirty="0"/>
              <a:t>ADNI researchers collect, validate and utilize data, including MRI and PET images, genetics, </a:t>
            </a:r>
            <a:r>
              <a:rPr lang="en-US" dirty="0" smtClean="0"/>
              <a:t>   cognitive </a:t>
            </a:r>
            <a:r>
              <a:rPr lang="en-US" dirty="0"/>
              <a:t>tests, CSF and blood biomarkers as predictors of the </a:t>
            </a:r>
            <a:r>
              <a:rPr lang="en-US" dirty="0" smtClean="0"/>
              <a:t>disease</a:t>
            </a:r>
          </a:p>
          <a:p>
            <a:pPr lvl="2"/>
            <a:r>
              <a:rPr lang="en-US" dirty="0"/>
              <a:t>Study resources and data from the North American ADNI study are available through this </a:t>
            </a:r>
            <a:r>
              <a:rPr lang="en-US" dirty="0" smtClean="0"/>
              <a:t>    website</a:t>
            </a:r>
            <a:r>
              <a:rPr lang="en-US" dirty="0"/>
              <a:t>, including Alzheimer’s disease patients, mild cognitive impairment subjects, and </a:t>
            </a:r>
            <a:r>
              <a:rPr lang="en-US" dirty="0" smtClean="0"/>
              <a:t>      elderly controls</a:t>
            </a:r>
          </a:p>
          <a:p>
            <a:pPr lvl="2"/>
            <a:endParaRPr kumimoji="1" lang="en-US" altLang="ko-KR" dirty="0" smtClean="0"/>
          </a:p>
          <a:p>
            <a:pPr lvl="2"/>
            <a:endParaRPr kumimoji="1" lang="en-US" altLang="ko-KR" dirty="0" smtClean="0"/>
          </a:p>
          <a:p>
            <a:pPr lvl="2"/>
            <a:endParaRPr kumimoji="1" lang="en-US" altLang="ko-KR" dirty="0"/>
          </a:p>
          <a:p>
            <a:pPr lvl="2"/>
            <a:endParaRPr kumimoji="1" lang="en-US" altLang="ko-KR" dirty="0" smtClean="0"/>
          </a:p>
          <a:p>
            <a:pPr lvl="2"/>
            <a:endParaRPr kumimoji="1" lang="en-US" altLang="ko-KR" dirty="0" smtClean="0"/>
          </a:p>
          <a:p>
            <a:pPr lvl="2"/>
            <a:endParaRPr kumimoji="1" lang="en-US" altLang="ko-KR" dirty="0"/>
          </a:p>
          <a:p>
            <a:pPr lvl="1"/>
            <a:endParaRPr kumimoji="1" lang="en-US" altLang="ko-KR" dirty="0" smtClean="0"/>
          </a:p>
          <a:p>
            <a:pPr lvl="2"/>
            <a:endParaRPr kumimoji="1" lang="en-US" altLang="ko-KR" dirty="0"/>
          </a:p>
          <a:p>
            <a:pPr marL="336550" lvl="1" indent="0">
              <a:buNone/>
            </a:pPr>
            <a:endParaRPr kumimoji="1" lang="en-US" altLang="ko-KR" dirty="0" smtClean="0"/>
          </a:p>
        </p:txBody>
      </p:sp>
      <p:pic>
        <p:nvPicPr>
          <p:cNvPr id="4" name="그림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4293096"/>
            <a:ext cx="5424607" cy="2016224"/>
          </a:xfrm>
          <a:prstGeom prst="rect">
            <a:avLst/>
          </a:prstGeom>
        </p:spPr>
      </p:pic>
    </p:spTree>
    <p:extLst>
      <p:ext uri="{BB962C8B-B14F-4D97-AF65-F5344CB8AC3E}">
        <p14:creationId xmlns:p14="http://schemas.microsoft.com/office/powerpoint/2010/main" val="39069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D05842-1F54-0B4D-9929-53A145E09A93}"/>
              </a:ext>
            </a:extLst>
          </p:cNvPr>
          <p:cNvSpPr>
            <a:spLocks noGrp="1"/>
          </p:cNvSpPr>
          <p:nvPr>
            <p:ph type="title"/>
          </p:nvPr>
        </p:nvSpPr>
        <p:spPr/>
        <p:txBody>
          <a:bodyPr/>
          <a:lstStyle/>
          <a:p>
            <a:r>
              <a:rPr kumimoji="1" lang="en-US" altLang="ko-KR" dirty="0"/>
              <a:t>1.3 Research Outline</a:t>
            </a:r>
            <a:endParaRPr kumimoji="1" lang="ko-KR" altLang="en-US" dirty="0"/>
          </a:p>
        </p:txBody>
      </p:sp>
      <p:sp>
        <p:nvSpPr>
          <p:cNvPr id="3" name="내용 개체 틀 2">
            <a:extLst>
              <a:ext uri="{FF2B5EF4-FFF2-40B4-BE49-F238E27FC236}">
                <a16:creationId xmlns:a16="http://schemas.microsoft.com/office/drawing/2014/main" id="{CF97A5D0-D98D-9043-920B-0906ACD60939}"/>
              </a:ext>
            </a:extLst>
          </p:cNvPr>
          <p:cNvSpPr>
            <a:spLocks noGrp="1"/>
          </p:cNvSpPr>
          <p:nvPr>
            <p:ph sz="quarter" idx="10"/>
          </p:nvPr>
        </p:nvSpPr>
        <p:spPr/>
        <p:txBody>
          <a:bodyPr>
            <a:normAutofit/>
          </a:bodyPr>
          <a:lstStyle/>
          <a:p>
            <a:pPr marL="336550" lvl="1" indent="0">
              <a:buNone/>
            </a:pPr>
            <a:endParaRPr kumimoji="1" lang="en-US" altLang="ko-KR" dirty="0" smtClean="0"/>
          </a:p>
          <a:p>
            <a:pPr lvl="1"/>
            <a:r>
              <a:rPr kumimoji="1" lang="en-US" altLang="ko-KR" dirty="0"/>
              <a:t>Research Objective</a:t>
            </a:r>
          </a:p>
          <a:p>
            <a:pPr lvl="2"/>
            <a:r>
              <a:rPr kumimoji="1" lang="en-US" altLang="ko-KR" dirty="0">
                <a:solidFill>
                  <a:srgbClr val="0070C0"/>
                </a:solidFill>
              </a:rPr>
              <a:t>Classification of Alzheimer’s Disease (AD) and Cognitive Normal (CN) subjects</a:t>
            </a:r>
          </a:p>
          <a:p>
            <a:pPr lvl="2"/>
            <a:r>
              <a:rPr kumimoji="1" lang="en-US" altLang="ko-KR" dirty="0"/>
              <a:t>AD vs. CN vs. MCI (Mild Cognitive Impairment</a:t>
            </a:r>
            <a:r>
              <a:rPr kumimoji="1" lang="en-US" altLang="ko-KR" dirty="0" smtClean="0"/>
              <a:t>)</a:t>
            </a:r>
          </a:p>
          <a:p>
            <a:pPr lvl="1"/>
            <a:endParaRPr kumimoji="1" lang="en-US" altLang="ko-KR" dirty="0" smtClean="0"/>
          </a:p>
          <a:p>
            <a:pPr lvl="1"/>
            <a:endParaRPr kumimoji="1" lang="en-US" altLang="ko-KR" dirty="0"/>
          </a:p>
          <a:p>
            <a:pPr lvl="1"/>
            <a:r>
              <a:rPr kumimoji="1" lang="en-US" altLang="ko-KR" dirty="0" smtClean="0"/>
              <a:t>Dealing with medical data scarcity</a:t>
            </a:r>
          </a:p>
          <a:p>
            <a:pPr lvl="2"/>
            <a:r>
              <a:rPr kumimoji="1" lang="en-US" altLang="ko-KR" dirty="0" smtClean="0"/>
              <a:t>Various approaches</a:t>
            </a:r>
          </a:p>
          <a:p>
            <a:pPr lvl="3"/>
            <a:r>
              <a:rPr kumimoji="1" lang="en-US" altLang="ko-KR" dirty="0" smtClean="0"/>
              <a:t>N-shot learning methods, Matching networks, Siamese networks, GAN-based methods, Meta-learning,  Surrogate data methods, self-supervised methods and so on.              </a:t>
            </a:r>
          </a:p>
          <a:p>
            <a:pPr lvl="2"/>
            <a:r>
              <a:rPr kumimoji="1" lang="en-US" altLang="ko-KR" dirty="0" smtClean="0">
                <a:solidFill>
                  <a:srgbClr val="0070C0"/>
                </a:solidFill>
              </a:rPr>
              <a:t>GAN-based medical image synthesis</a:t>
            </a:r>
          </a:p>
          <a:p>
            <a:pPr lvl="2"/>
            <a:endParaRPr kumimoji="1" lang="en-US" altLang="ko-KR" dirty="0"/>
          </a:p>
          <a:p>
            <a:pPr lvl="2"/>
            <a:endParaRPr kumimoji="1" lang="en-US" altLang="ko-KR" dirty="0" smtClean="0"/>
          </a:p>
          <a:p>
            <a:pPr lvl="1"/>
            <a:r>
              <a:rPr kumimoji="1" lang="en-US" altLang="ko-KR" dirty="0" smtClean="0"/>
              <a:t>Architecture selection</a:t>
            </a:r>
          </a:p>
          <a:p>
            <a:pPr lvl="2"/>
            <a:r>
              <a:rPr kumimoji="1" lang="en-US" altLang="ko-KR" dirty="0" smtClean="0"/>
              <a:t>Testing various CNN architectures</a:t>
            </a:r>
          </a:p>
          <a:p>
            <a:pPr lvl="3"/>
            <a:r>
              <a:rPr kumimoji="1" lang="en-US" altLang="ko-KR" dirty="0" smtClean="0"/>
              <a:t>Custom CNN, Inception network, </a:t>
            </a:r>
            <a:r>
              <a:rPr kumimoji="1" lang="en-US" altLang="ko-KR" dirty="0" err="1" smtClean="0"/>
              <a:t>ResNet</a:t>
            </a:r>
            <a:r>
              <a:rPr kumimoji="1" lang="en-US" altLang="ko-KR" dirty="0" smtClean="0"/>
              <a:t>,  </a:t>
            </a:r>
            <a:r>
              <a:rPr kumimoji="1" lang="en-US" altLang="ko-KR" dirty="0" err="1" smtClean="0"/>
              <a:t>DenseNet</a:t>
            </a:r>
            <a:r>
              <a:rPr kumimoji="1" lang="en-US" altLang="ko-KR" dirty="0" smtClean="0"/>
              <a:t>, Multi-scale CNN,  Residual Attention Network, Transfer Learning</a:t>
            </a:r>
          </a:p>
        </p:txBody>
      </p:sp>
    </p:spTree>
    <p:extLst>
      <p:ext uri="{BB962C8B-B14F-4D97-AF65-F5344CB8AC3E}">
        <p14:creationId xmlns:p14="http://schemas.microsoft.com/office/powerpoint/2010/main" val="220048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D05842-1F54-0B4D-9929-53A145E09A93}"/>
              </a:ext>
            </a:extLst>
          </p:cNvPr>
          <p:cNvSpPr>
            <a:spLocks noGrp="1"/>
          </p:cNvSpPr>
          <p:nvPr>
            <p:ph type="title"/>
          </p:nvPr>
        </p:nvSpPr>
        <p:spPr/>
        <p:txBody>
          <a:bodyPr/>
          <a:lstStyle/>
          <a:p>
            <a:r>
              <a:rPr kumimoji="1" lang="en-US" altLang="ko-KR" dirty="0"/>
              <a:t>1.3 Research Outline</a:t>
            </a:r>
            <a:endParaRPr kumimoji="1" lang="ko-KR" altLang="en-US" dirty="0"/>
          </a:p>
        </p:txBody>
      </p:sp>
      <p:sp>
        <p:nvSpPr>
          <p:cNvPr id="3" name="내용 개체 틀 2">
            <a:extLst>
              <a:ext uri="{FF2B5EF4-FFF2-40B4-BE49-F238E27FC236}">
                <a16:creationId xmlns:a16="http://schemas.microsoft.com/office/drawing/2014/main" id="{CF97A5D0-D98D-9043-920B-0906ACD60939}"/>
              </a:ext>
            </a:extLst>
          </p:cNvPr>
          <p:cNvSpPr>
            <a:spLocks noGrp="1"/>
          </p:cNvSpPr>
          <p:nvPr>
            <p:ph sz="quarter" idx="10"/>
          </p:nvPr>
        </p:nvSpPr>
        <p:spPr/>
        <p:txBody>
          <a:bodyPr/>
          <a:lstStyle/>
          <a:p>
            <a:pPr lvl="1"/>
            <a:r>
              <a:rPr kumimoji="1" lang="en-US" altLang="ko-KR" dirty="0">
                <a:solidFill>
                  <a:srgbClr val="0070C0"/>
                </a:solidFill>
              </a:rPr>
              <a:t>Proposed architecture</a:t>
            </a:r>
          </a:p>
          <a:p>
            <a:pPr lvl="2"/>
            <a:r>
              <a:rPr kumimoji="1" lang="en-US" altLang="ko-KR" dirty="0" smtClean="0">
                <a:solidFill>
                  <a:srgbClr val="0070C0"/>
                </a:solidFill>
              </a:rPr>
              <a:t>ResNet-18</a:t>
            </a:r>
            <a:r>
              <a:rPr kumimoji="1" lang="en-US" altLang="ko-KR" baseline="30000" dirty="0" smtClean="0">
                <a:solidFill>
                  <a:srgbClr val="0070C0"/>
                </a:solidFill>
              </a:rPr>
              <a:t>1</a:t>
            </a:r>
            <a:r>
              <a:rPr kumimoji="1" lang="en-US" altLang="ko-KR" dirty="0" smtClean="0">
                <a:solidFill>
                  <a:srgbClr val="0070C0"/>
                </a:solidFill>
              </a:rPr>
              <a:t> </a:t>
            </a:r>
            <a:r>
              <a:rPr kumimoji="1" lang="en-US" altLang="ko-KR" dirty="0">
                <a:solidFill>
                  <a:srgbClr val="0070C0"/>
                </a:solidFill>
              </a:rPr>
              <a:t>architecture with </a:t>
            </a:r>
            <a:r>
              <a:rPr kumimoji="1" lang="en-US" altLang="ko-KR" dirty="0" smtClean="0">
                <a:solidFill>
                  <a:srgbClr val="0070C0"/>
                </a:solidFill>
              </a:rPr>
              <a:t>CBAM</a:t>
            </a:r>
            <a:r>
              <a:rPr kumimoji="1" lang="en-US" altLang="ko-KR" baseline="30000" dirty="0">
                <a:solidFill>
                  <a:srgbClr val="0070C0"/>
                </a:solidFill>
              </a:rPr>
              <a:t>2</a:t>
            </a:r>
            <a:r>
              <a:rPr kumimoji="1" lang="en-US" altLang="ko-KR" dirty="0" smtClean="0">
                <a:solidFill>
                  <a:srgbClr val="0070C0"/>
                </a:solidFill>
              </a:rPr>
              <a:t> </a:t>
            </a:r>
            <a:r>
              <a:rPr kumimoji="1" lang="en-US" altLang="ko-KR" dirty="0">
                <a:solidFill>
                  <a:srgbClr val="0070C0"/>
                </a:solidFill>
              </a:rPr>
              <a:t>(Convolutional Block Attention Module)</a:t>
            </a:r>
          </a:p>
          <a:p>
            <a:pPr lvl="2"/>
            <a:r>
              <a:rPr kumimoji="1" lang="en-US" altLang="ko-KR" dirty="0">
                <a:solidFill>
                  <a:srgbClr val="0070C0"/>
                </a:solidFill>
              </a:rPr>
              <a:t>Pretraining with </a:t>
            </a:r>
            <a:r>
              <a:rPr kumimoji="1" lang="en-US" altLang="ko-KR" dirty="0" smtClean="0">
                <a:solidFill>
                  <a:srgbClr val="0070C0"/>
                </a:solidFill>
              </a:rPr>
              <a:t>SimCLR</a:t>
            </a:r>
            <a:r>
              <a:rPr kumimoji="1" lang="en-US" altLang="ko-KR" baseline="30000" dirty="0" smtClean="0">
                <a:solidFill>
                  <a:srgbClr val="0070C0"/>
                </a:solidFill>
              </a:rPr>
              <a:t>3</a:t>
            </a:r>
            <a:r>
              <a:rPr kumimoji="1" lang="en-US" altLang="ko-KR" dirty="0" smtClean="0">
                <a:solidFill>
                  <a:srgbClr val="0070C0"/>
                </a:solidFill>
              </a:rPr>
              <a:t> </a:t>
            </a:r>
            <a:r>
              <a:rPr kumimoji="1" lang="en-US" altLang="ko-KR" dirty="0">
                <a:solidFill>
                  <a:srgbClr val="0070C0"/>
                </a:solidFill>
              </a:rPr>
              <a:t>Framework</a:t>
            </a:r>
          </a:p>
          <a:p>
            <a:pPr lvl="2"/>
            <a:endParaRPr kumimoji="1" lang="en-US" altLang="ko-KR" dirty="0">
              <a:solidFill>
                <a:srgbClr val="0070C0"/>
              </a:solidFill>
            </a:endParaRPr>
          </a:p>
          <a:p>
            <a:pPr lvl="2"/>
            <a:endParaRPr kumimoji="1" lang="en-US" altLang="ko-KR" dirty="0" smtClean="0">
              <a:solidFill>
                <a:srgbClr val="0070C0"/>
              </a:solidFill>
            </a:endParaRPr>
          </a:p>
          <a:p>
            <a:pPr lvl="2"/>
            <a:endParaRPr kumimoji="1" lang="en-US" altLang="ko-KR" dirty="0">
              <a:solidFill>
                <a:srgbClr val="0070C0"/>
              </a:solidFill>
            </a:endParaRPr>
          </a:p>
          <a:p>
            <a:pPr lvl="2"/>
            <a:endParaRPr kumimoji="1" lang="en-US" altLang="ko-KR" dirty="0" smtClean="0">
              <a:solidFill>
                <a:srgbClr val="0070C0"/>
              </a:solidFill>
            </a:endParaRPr>
          </a:p>
          <a:p>
            <a:pPr lvl="2"/>
            <a:endParaRPr kumimoji="1" lang="en-US" altLang="ko-KR" dirty="0"/>
          </a:p>
          <a:p>
            <a:pPr lvl="1"/>
            <a:endParaRPr kumimoji="1" lang="en-US" altLang="ko-KR" dirty="0" smtClean="0"/>
          </a:p>
          <a:p>
            <a:pPr lvl="1"/>
            <a:endParaRPr kumimoji="1" lang="en-US" altLang="ko-KR" dirty="0" smtClean="0"/>
          </a:p>
          <a:p>
            <a:pPr marL="336550" lvl="1" indent="0">
              <a:buNone/>
            </a:pPr>
            <a:endParaRPr kumimoji="1" lang="en-US" altLang="ko-KR" dirty="0" smtClean="0"/>
          </a:p>
          <a:p>
            <a:pPr marL="581025" lvl="2" indent="0">
              <a:buNone/>
            </a:pPr>
            <a:endParaRPr kumimoji="1" lang="en-US" altLang="ko-KR" dirty="0" smtClean="0"/>
          </a:p>
          <a:p>
            <a:pPr lvl="2"/>
            <a:endParaRPr kumimoji="1" lang="en-US" altLang="ko-KR" dirty="0"/>
          </a:p>
          <a:p>
            <a:pPr lvl="2"/>
            <a:endParaRPr kumimoji="1" lang="en-US" altLang="ko-KR" dirty="0" smtClean="0"/>
          </a:p>
          <a:p>
            <a:pPr lvl="1"/>
            <a:endParaRPr kumimoji="1" lang="en-US" altLang="ko-KR" dirty="0" smtClean="0"/>
          </a:p>
          <a:p>
            <a:pPr lvl="2"/>
            <a:endParaRPr kumimoji="1" lang="en-US" altLang="ko-KR" dirty="0"/>
          </a:p>
        </p:txBody>
      </p:sp>
      <p:sp>
        <p:nvSpPr>
          <p:cNvPr id="4" name="TextBox 3"/>
          <p:cNvSpPr txBox="1"/>
          <p:nvPr/>
        </p:nvSpPr>
        <p:spPr>
          <a:xfrm>
            <a:off x="107504" y="6093296"/>
            <a:ext cx="8674169" cy="507831"/>
          </a:xfrm>
          <a:prstGeom prst="rect">
            <a:avLst/>
          </a:prstGeom>
          <a:noFill/>
        </p:spPr>
        <p:txBody>
          <a:bodyPr wrap="none" rtlCol="0">
            <a:spAutoFit/>
          </a:bodyPr>
          <a:lstStyle/>
          <a:p>
            <a:pPr marL="228600" indent="-228600">
              <a:buAutoNum type="arabicPeriod"/>
            </a:pPr>
            <a:r>
              <a:rPr lang="en-US" altLang="ko-KR" sz="900" i="1" dirty="0"/>
              <a:t>Wang, </a:t>
            </a:r>
            <a:r>
              <a:rPr lang="en-US" altLang="ko-KR" sz="900" i="1" dirty="0" err="1"/>
              <a:t>Fei</a:t>
            </a:r>
            <a:r>
              <a:rPr lang="en-US" altLang="ko-KR" sz="900" i="1" dirty="0"/>
              <a:t>, et al. "Residual attention network for image classification." Proceedings of the IEEE conference on computer vision and pattern recognition. 2017.</a:t>
            </a:r>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p>
          <a:p>
            <a:pPr marL="228600" indent="-228600">
              <a:buAutoNum type="arabicPeriod"/>
            </a:pPr>
            <a:r>
              <a:rPr lang="en-US" sz="900" i="1" dirty="0" smtClean="0"/>
              <a:t>Chen</a:t>
            </a:r>
            <a:r>
              <a:rPr lang="en-US" sz="900" i="1" dirty="0"/>
              <a:t>, Ting, et al. "A simple framework for contrastive learning of visual representations." International conference on machine learning. PMLR, 2020.</a:t>
            </a:r>
            <a:endParaRPr lang="en-US" altLang="ko-KR" sz="900" i="1" dirty="0"/>
          </a:p>
        </p:txBody>
      </p:sp>
      <p:graphicFrame>
        <p:nvGraphicFramePr>
          <p:cNvPr id="5" name="Diagram 4"/>
          <p:cNvGraphicFramePr/>
          <p:nvPr>
            <p:extLst>
              <p:ext uri="{D42A27DB-BD31-4B8C-83A1-F6EECF244321}">
                <p14:modId xmlns:p14="http://schemas.microsoft.com/office/powerpoint/2010/main" val="853130935"/>
              </p:ext>
            </p:extLst>
          </p:nvPr>
        </p:nvGraphicFramePr>
        <p:xfrm>
          <a:off x="634588" y="1324992"/>
          <a:ext cx="7620000" cy="4768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Arrow Connector 6"/>
          <p:cNvCxnSpPr/>
          <p:nvPr/>
        </p:nvCxnSpPr>
        <p:spPr>
          <a:xfrm>
            <a:off x="2771800" y="4149080"/>
            <a:ext cx="0" cy="2880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p:cNvCxnSpPr/>
          <p:nvPr/>
        </p:nvCxnSpPr>
        <p:spPr>
          <a:xfrm flipV="1">
            <a:off x="4427984" y="2996952"/>
            <a:ext cx="0" cy="2880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p:cNvCxnSpPr/>
          <p:nvPr/>
        </p:nvCxnSpPr>
        <p:spPr>
          <a:xfrm>
            <a:off x="6012160" y="4165848"/>
            <a:ext cx="0" cy="2880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p:cNvCxnSpPr/>
          <p:nvPr/>
        </p:nvCxnSpPr>
        <p:spPr>
          <a:xfrm flipV="1">
            <a:off x="7740352" y="2996952"/>
            <a:ext cx="0" cy="2880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2240741" y="4539563"/>
            <a:ext cx="1062118" cy="577081"/>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50" dirty="0" smtClean="0"/>
              <a:t>Traditional</a:t>
            </a:r>
          </a:p>
          <a:p>
            <a:pPr algn="ctr"/>
            <a:r>
              <a:rPr lang="en-US" sz="1050" dirty="0" smtClean="0"/>
              <a:t>+ </a:t>
            </a:r>
          </a:p>
          <a:p>
            <a:pPr algn="ctr"/>
            <a:r>
              <a:rPr lang="en-US" sz="1050" dirty="0" smtClean="0"/>
              <a:t>PGGAN-Based</a:t>
            </a:r>
            <a:endParaRPr lang="en-US" sz="1050" dirty="0"/>
          </a:p>
        </p:txBody>
      </p:sp>
      <p:sp>
        <p:nvSpPr>
          <p:cNvPr id="13" name="TextBox 12"/>
          <p:cNvSpPr txBox="1"/>
          <p:nvPr/>
        </p:nvSpPr>
        <p:spPr>
          <a:xfrm>
            <a:off x="3585380" y="2282598"/>
            <a:ext cx="1718416" cy="577081"/>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50" dirty="0" err="1" smtClean="0"/>
              <a:t>Pretraining</a:t>
            </a:r>
            <a:r>
              <a:rPr lang="en-US" sz="1050" dirty="0" smtClean="0"/>
              <a:t> with </a:t>
            </a:r>
            <a:r>
              <a:rPr lang="en-US" sz="1050" dirty="0" err="1" smtClean="0"/>
              <a:t>SimCLR</a:t>
            </a:r>
            <a:r>
              <a:rPr lang="en-US" sz="1050" dirty="0" smtClean="0"/>
              <a:t> to learn useful </a:t>
            </a:r>
          </a:p>
          <a:p>
            <a:pPr algn="ctr"/>
            <a:r>
              <a:rPr lang="en-US" sz="1050" dirty="0" smtClean="0"/>
              <a:t>representations</a:t>
            </a:r>
          </a:p>
        </p:txBody>
      </p:sp>
      <p:sp>
        <p:nvSpPr>
          <p:cNvPr id="14" name="TextBox 13"/>
          <p:cNvSpPr txBox="1"/>
          <p:nvPr/>
        </p:nvSpPr>
        <p:spPr>
          <a:xfrm>
            <a:off x="5586316" y="4540662"/>
            <a:ext cx="841593" cy="577081"/>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50" dirty="0" smtClean="0"/>
              <a:t>ResNet-18 </a:t>
            </a:r>
          </a:p>
          <a:p>
            <a:pPr algn="ctr"/>
            <a:r>
              <a:rPr lang="en-US" sz="1050" dirty="0" smtClean="0"/>
              <a:t>+ </a:t>
            </a:r>
          </a:p>
          <a:p>
            <a:pPr algn="ctr"/>
            <a:r>
              <a:rPr lang="en-US" sz="1050" dirty="0" smtClean="0"/>
              <a:t>CBAM</a:t>
            </a:r>
          </a:p>
        </p:txBody>
      </p:sp>
      <p:sp>
        <p:nvSpPr>
          <p:cNvPr id="16" name="TextBox 15"/>
          <p:cNvSpPr txBox="1"/>
          <p:nvPr/>
        </p:nvSpPr>
        <p:spPr>
          <a:xfrm>
            <a:off x="7333717" y="2276872"/>
            <a:ext cx="841593" cy="577081"/>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050" dirty="0" smtClean="0"/>
              <a:t>AD</a:t>
            </a:r>
          </a:p>
          <a:p>
            <a:pPr algn="ctr"/>
            <a:r>
              <a:rPr lang="en-US" sz="1050" dirty="0" smtClean="0"/>
              <a:t>CN</a:t>
            </a:r>
          </a:p>
          <a:p>
            <a:pPr algn="ctr"/>
            <a:r>
              <a:rPr lang="en-US" sz="1050" dirty="0" smtClean="0"/>
              <a:t>MCI</a:t>
            </a:r>
          </a:p>
        </p:txBody>
      </p:sp>
    </p:spTree>
    <p:extLst>
      <p:ext uri="{BB962C8B-B14F-4D97-AF65-F5344CB8AC3E}">
        <p14:creationId xmlns:p14="http://schemas.microsoft.com/office/powerpoint/2010/main" val="427603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D05842-1F54-0B4D-9929-53A145E09A93}"/>
              </a:ext>
            </a:extLst>
          </p:cNvPr>
          <p:cNvSpPr>
            <a:spLocks noGrp="1"/>
          </p:cNvSpPr>
          <p:nvPr>
            <p:ph type="title"/>
          </p:nvPr>
        </p:nvSpPr>
        <p:spPr/>
        <p:txBody>
          <a:bodyPr/>
          <a:lstStyle/>
          <a:p>
            <a:r>
              <a:rPr kumimoji="1" lang="en-US" altLang="ko-KR" dirty="0"/>
              <a:t>1.3 Research Outline</a:t>
            </a:r>
            <a:endParaRPr kumimoji="1" lang="ko-KR" altLang="en-US" dirty="0"/>
          </a:p>
        </p:txBody>
      </p:sp>
      <p:sp>
        <p:nvSpPr>
          <p:cNvPr id="3" name="내용 개체 틀 2">
            <a:extLst>
              <a:ext uri="{FF2B5EF4-FFF2-40B4-BE49-F238E27FC236}">
                <a16:creationId xmlns:a16="http://schemas.microsoft.com/office/drawing/2014/main" id="{CF97A5D0-D98D-9043-920B-0906ACD60939}"/>
              </a:ext>
            </a:extLst>
          </p:cNvPr>
          <p:cNvSpPr>
            <a:spLocks noGrp="1"/>
          </p:cNvSpPr>
          <p:nvPr>
            <p:ph sz="quarter" idx="10"/>
          </p:nvPr>
        </p:nvSpPr>
        <p:spPr/>
        <p:txBody>
          <a:bodyPr/>
          <a:lstStyle/>
          <a:p>
            <a:pPr marL="336550" lvl="1" indent="0">
              <a:buNone/>
            </a:pPr>
            <a:endParaRPr kumimoji="1" lang="en-US" altLang="ko-KR" dirty="0"/>
          </a:p>
          <a:p>
            <a:pPr lvl="1"/>
            <a:r>
              <a:rPr kumimoji="1" lang="en-US" altLang="ko-KR" dirty="0" smtClean="0"/>
              <a:t>Experiments and Results</a:t>
            </a:r>
          </a:p>
          <a:p>
            <a:pPr lvl="2"/>
            <a:r>
              <a:rPr kumimoji="1" lang="en-US" altLang="ko-KR" dirty="0" smtClean="0"/>
              <a:t>Two category classification (AD vs. CN)</a:t>
            </a:r>
          </a:p>
          <a:p>
            <a:pPr lvl="2"/>
            <a:r>
              <a:rPr kumimoji="1" lang="en-US" altLang="ko-KR" dirty="0" smtClean="0"/>
              <a:t>Three category classification (AD vs. CN vs. MCI)</a:t>
            </a:r>
          </a:p>
          <a:p>
            <a:pPr lvl="2"/>
            <a:endParaRPr kumimoji="1" lang="en-US" altLang="ko-KR" dirty="0" smtClean="0"/>
          </a:p>
          <a:p>
            <a:pPr lvl="2"/>
            <a:endParaRPr kumimoji="1" lang="en-US" altLang="ko-KR" dirty="0"/>
          </a:p>
          <a:p>
            <a:pPr lvl="2"/>
            <a:endParaRPr kumimoji="1" lang="en-US" altLang="ko-KR" dirty="0" smtClean="0"/>
          </a:p>
          <a:p>
            <a:pPr lvl="1"/>
            <a:endParaRPr kumimoji="1" lang="en-US" altLang="ko-KR" dirty="0" smtClean="0"/>
          </a:p>
          <a:p>
            <a:pPr lvl="2"/>
            <a:endParaRPr kumimoji="1" lang="en-US" altLang="ko-KR" dirty="0"/>
          </a:p>
        </p:txBody>
      </p:sp>
    </p:spTree>
    <p:extLst>
      <p:ext uri="{BB962C8B-B14F-4D97-AF65-F5344CB8AC3E}">
        <p14:creationId xmlns:p14="http://schemas.microsoft.com/office/powerpoint/2010/main" val="201449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80928"/>
            <a:ext cx="8316416" cy="1038324"/>
          </a:xfrm>
        </p:spPr>
        <p:txBody>
          <a:bodyPr/>
          <a:lstStyle/>
          <a:p>
            <a:r>
              <a:rPr lang="en-US" altLang="ko-KR" sz="5400" spc="-300" dirty="0"/>
              <a:t>2. </a:t>
            </a:r>
            <a:r>
              <a:rPr lang="en-US" altLang="ko-KR" sz="4000" spc="-300" dirty="0" smtClean="0"/>
              <a:t>Proposed framework</a:t>
            </a:r>
            <a:endParaRPr lang="ko-KR" altLang="en-US" sz="6600" i="0" dirty="0"/>
          </a:p>
        </p:txBody>
      </p:sp>
      <p:sp>
        <p:nvSpPr>
          <p:cNvPr id="3" name="Slide Number Placeholder 2"/>
          <p:cNvSpPr>
            <a:spLocks noGrp="1"/>
          </p:cNvSpPr>
          <p:nvPr>
            <p:ph type="sldNum" sz="quarter" idx="12"/>
          </p:nvPr>
        </p:nvSpPr>
        <p:spPr/>
        <p:txBody>
          <a:bodyPr/>
          <a:lstStyle/>
          <a:p>
            <a:fld id="{316BCB57-378D-4418-8E0C-43DD08810997}" type="slidenum">
              <a:rPr lang="ko-KR" altLang="en-US" smtClean="0"/>
              <a:t>24</a:t>
            </a:fld>
            <a:endParaRPr lang="ko-KR" altLang="en-US" dirty="0"/>
          </a:p>
        </p:txBody>
      </p:sp>
    </p:spTree>
    <p:extLst>
      <p:ext uri="{BB962C8B-B14F-4D97-AF65-F5344CB8AC3E}">
        <p14:creationId xmlns:p14="http://schemas.microsoft.com/office/powerpoint/2010/main" val="28974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r>
              <a:rPr kumimoji="1" lang="en-US" altLang="ko-KR" dirty="0" smtClean="0"/>
              <a:t>2.1 Overall Approach</a:t>
            </a:r>
            <a:endParaRPr kumimoji="1" lang="ko-KR" altLang="en-US" dirty="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311" y="1521162"/>
            <a:ext cx="640080" cy="640080"/>
          </a:xfrm>
          <a:prstGeom prst="rect">
            <a:avLst/>
          </a:prstGeom>
          <a:scene3d>
            <a:camera prst="isometricRightUp"/>
            <a:lightRig rig="threePt" dir="t"/>
          </a:scene3d>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335" y="1521162"/>
            <a:ext cx="640080" cy="640080"/>
          </a:xfrm>
          <a:prstGeom prst="rect">
            <a:avLst/>
          </a:prstGeom>
          <a:scene3d>
            <a:camera prst="isometricRightUp"/>
            <a:lightRig rig="threePt" dir="t"/>
          </a:scene3d>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359" y="1521162"/>
            <a:ext cx="640080" cy="640080"/>
          </a:xfrm>
          <a:prstGeom prst="rect">
            <a:avLst/>
          </a:prstGeom>
          <a:scene3d>
            <a:camera prst="isometricRightUp"/>
            <a:lightRig rig="threePt" dir="t"/>
          </a:scene3d>
        </p:spPr>
      </p:pic>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311" y="2733689"/>
            <a:ext cx="640080" cy="640080"/>
          </a:xfrm>
          <a:prstGeom prst="rect">
            <a:avLst/>
          </a:prstGeom>
          <a:scene3d>
            <a:camera prst="isometricRightUp"/>
            <a:lightRig rig="threePt" dir="t"/>
          </a:scene3d>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335" y="2733689"/>
            <a:ext cx="640080" cy="640080"/>
          </a:xfrm>
          <a:prstGeom prst="rect">
            <a:avLst/>
          </a:prstGeom>
          <a:scene3d>
            <a:camera prst="isometricRightUp"/>
            <a:lightRig rig="threePt" dir="t"/>
          </a:scene3d>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359" y="2733689"/>
            <a:ext cx="640080" cy="640080"/>
          </a:xfrm>
          <a:prstGeom prst="rect">
            <a:avLst/>
          </a:prstGeom>
          <a:scene3d>
            <a:camera prst="isometricRightUp"/>
            <a:lightRig rig="threePt" dir="t"/>
          </a:scene3d>
        </p:spPr>
      </p:pic>
      <p:sp>
        <p:nvSpPr>
          <p:cNvPr id="46" name="TextBox 45"/>
          <p:cNvSpPr txBox="1"/>
          <p:nvPr/>
        </p:nvSpPr>
        <p:spPr>
          <a:xfrm>
            <a:off x="755576" y="3476411"/>
            <a:ext cx="1250871"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Generated data</a:t>
            </a:r>
            <a:endParaRPr lang="en-US" sz="1400" dirty="0">
              <a:latin typeface="Arial" panose="020B0604020202020204" pitchFamily="34" charset="0"/>
              <a:cs typeface="Arial" panose="020B0604020202020204" pitchFamily="34" charset="0"/>
            </a:endParaRPr>
          </a:p>
        </p:txBody>
      </p:sp>
      <p:sp>
        <p:nvSpPr>
          <p:cNvPr id="47" name="TextBox 46"/>
          <p:cNvSpPr txBox="1"/>
          <p:nvPr/>
        </p:nvSpPr>
        <p:spPr>
          <a:xfrm>
            <a:off x="854319" y="1161122"/>
            <a:ext cx="1138416"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Training data</a:t>
            </a:r>
            <a:endParaRPr lang="en-US" sz="1400" dirty="0">
              <a:latin typeface="Arial" panose="020B0604020202020204" pitchFamily="34" charset="0"/>
              <a:cs typeface="Arial" panose="020B0604020202020204" pitchFamily="34" charset="0"/>
            </a:endParaRPr>
          </a:p>
        </p:txBody>
      </p:sp>
      <p:sp>
        <p:nvSpPr>
          <p:cNvPr id="49" name="TextBox 48"/>
          <p:cNvSpPr txBox="1"/>
          <p:nvPr/>
        </p:nvSpPr>
        <p:spPr>
          <a:xfrm>
            <a:off x="1177436" y="2230937"/>
            <a:ext cx="530791" cy="400110"/>
          </a:xfrm>
          <a:prstGeom prst="rect">
            <a:avLst/>
          </a:prstGeom>
          <a:noFill/>
        </p:spPr>
        <p:txBody>
          <a:bodyPr wrap="square" rtlCol="0">
            <a:spAutoFit/>
          </a:bodyPr>
          <a:lstStyle/>
          <a:p>
            <a:r>
              <a:rPr lang="en-US" sz="2000" dirty="0" smtClean="0"/>
              <a:t>+</a:t>
            </a:r>
            <a:endParaRPr lang="en-US" sz="2000" dirty="0"/>
          </a:p>
        </p:txBody>
      </p:sp>
      <p:sp>
        <p:nvSpPr>
          <p:cNvPr id="51" name="Right Arrow 50"/>
          <p:cNvSpPr/>
          <p:nvPr/>
        </p:nvSpPr>
        <p:spPr>
          <a:xfrm>
            <a:off x="2078009" y="2403555"/>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ight Arrow 51"/>
          <p:cNvSpPr/>
          <p:nvPr/>
        </p:nvSpPr>
        <p:spPr>
          <a:xfrm>
            <a:off x="7550617" y="2403555"/>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3" name="TextBox 52"/>
          <p:cNvSpPr txBox="1"/>
          <p:nvPr/>
        </p:nvSpPr>
        <p:spPr>
          <a:xfrm>
            <a:off x="8001649" y="2097226"/>
            <a:ext cx="1250871" cy="861774"/>
          </a:xfrm>
          <a:prstGeom prst="rect">
            <a:avLst/>
          </a:prstGeom>
          <a:noFill/>
        </p:spPr>
        <p:txBody>
          <a:bodyPr wrap="square" rtlCol="0">
            <a:spAutoFit/>
          </a:bodyPr>
          <a:lstStyle/>
          <a:p>
            <a:r>
              <a:rPr lang="en-US" sz="1600" dirty="0" smtClean="0">
                <a:solidFill>
                  <a:schemeClr val="accent1"/>
                </a:solidFill>
                <a:latin typeface="Arial" panose="020B0604020202020204" pitchFamily="34" charset="0"/>
                <a:cs typeface="Arial" panose="020B0604020202020204" pitchFamily="34" charset="0"/>
              </a:rPr>
              <a:t>AD</a:t>
            </a:r>
            <a:r>
              <a:rPr lang="en-US" sz="1600" dirty="0" smtClean="0">
                <a:latin typeface="Arial" panose="020B0604020202020204" pitchFamily="34" charset="0"/>
                <a:cs typeface="Arial" panose="020B0604020202020204" pitchFamily="34" charset="0"/>
              </a:rPr>
              <a:t> </a:t>
            </a:r>
          </a:p>
          <a:p>
            <a:r>
              <a:rPr lang="en-US" sz="1600" dirty="0" smtClean="0">
                <a:solidFill>
                  <a:schemeClr val="accent2"/>
                </a:solidFill>
                <a:latin typeface="Arial" panose="020B0604020202020204" pitchFamily="34" charset="0"/>
                <a:cs typeface="Arial" panose="020B0604020202020204" pitchFamily="34" charset="0"/>
              </a:rPr>
              <a:t>CN</a:t>
            </a:r>
          </a:p>
          <a:p>
            <a:r>
              <a:rPr lang="en-US" sz="1600" dirty="0" smtClean="0">
                <a:solidFill>
                  <a:srgbClr val="00B050"/>
                </a:solidFill>
                <a:latin typeface="Arial" panose="020B0604020202020204" pitchFamily="34" charset="0"/>
                <a:cs typeface="Arial" panose="020B0604020202020204" pitchFamily="34" charset="0"/>
              </a:rPr>
              <a:t>MCI</a:t>
            </a:r>
            <a:endParaRPr lang="en-US" dirty="0">
              <a:solidFill>
                <a:srgbClr val="00B050"/>
              </a:solidFill>
              <a:latin typeface="Arial" panose="020B0604020202020204" pitchFamily="34" charset="0"/>
              <a:cs typeface="Arial" panose="020B0604020202020204" pitchFamily="34" charset="0"/>
            </a:endParaRPr>
          </a:p>
        </p:txBody>
      </p:sp>
      <p:sp>
        <p:nvSpPr>
          <p:cNvPr id="55" name="Rounded Rectangle 54"/>
          <p:cNvSpPr/>
          <p:nvPr/>
        </p:nvSpPr>
        <p:spPr>
          <a:xfrm>
            <a:off x="2592348" y="2069582"/>
            <a:ext cx="1146536" cy="80239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553587" y="2195656"/>
            <a:ext cx="1181612" cy="523220"/>
          </a:xfrm>
          <a:prstGeom prst="rect">
            <a:avLst/>
          </a:prstGeom>
          <a:noFill/>
        </p:spPr>
        <p:txBody>
          <a:bodyPr wrap="square" rtlCol="0">
            <a:spAutoFit/>
          </a:bodyPr>
          <a:lstStyle/>
          <a:p>
            <a:pPr algn="ctr"/>
            <a:r>
              <a:rPr lang="en-US" sz="1400" dirty="0" smtClean="0">
                <a:solidFill>
                  <a:schemeClr val="accent1"/>
                </a:solidFill>
              </a:rPr>
              <a:t> Contrastive </a:t>
            </a:r>
          </a:p>
          <a:p>
            <a:pPr algn="ctr"/>
            <a:r>
              <a:rPr lang="en-US" sz="1400" dirty="0" smtClean="0">
                <a:solidFill>
                  <a:schemeClr val="accent1"/>
                </a:solidFill>
              </a:rPr>
              <a:t>Learning</a:t>
            </a:r>
          </a:p>
        </p:txBody>
      </p:sp>
      <p:sp>
        <p:nvSpPr>
          <p:cNvPr id="57" name="Right Arrow 56"/>
          <p:cNvSpPr/>
          <p:nvPr/>
        </p:nvSpPr>
        <p:spPr>
          <a:xfrm>
            <a:off x="4022225" y="2457266"/>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Left Brace 2"/>
          <p:cNvSpPr/>
          <p:nvPr/>
        </p:nvSpPr>
        <p:spPr>
          <a:xfrm rot="5400000">
            <a:off x="3039885" y="852644"/>
            <a:ext cx="251460" cy="15731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flipV="1">
            <a:off x="5745861" y="2371874"/>
            <a:ext cx="251460" cy="15731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148064" y="3476410"/>
            <a:ext cx="1728192"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Classification phase</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2206904" y="981187"/>
            <a:ext cx="1943366" cy="677108"/>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Pre-training phase</a:t>
            </a:r>
          </a:p>
          <a:p>
            <a:pPr algn="ctr"/>
            <a:r>
              <a:rPr lang="en-US" sz="1200" dirty="0" smtClean="0">
                <a:latin typeface="Arial" panose="020B0604020202020204" pitchFamily="34" charset="0"/>
                <a:cs typeface="Arial" panose="020B0604020202020204" pitchFamily="34" charset="0"/>
              </a:rPr>
              <a:t>(ResNet-18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CBAM)</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5" name="Rounded Rectangle 4"/>
          <p:cNvSpPr/>
          <p:nvPr/>
        </p:nvSpPr>
        <p:spPr>
          <a:xfrm>
            <a:off x="4473257" y="1665179"/>
            <a:ext cx="2888071" cy="1811232"/>
          </a:xfrm>
          <a:prstGeom prst="round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4595EDCA-8B02-A648-878E-8E1A81580BEB}"/>
              </a:ext>
            </a:extLst>
          </p:cNvPr>
          <p:cNvSpPr txBox="1"/>
          <p:nvPr/>
        </p:nvSpPr>
        <p:spPr>
          <a:xfrm>
            <a:off x="1524438" y="6176337"/>
            <a:ext cx="5270989" cy="276999"/>
          </a:xfrm>
          <a:prstGeom prst="rect">
            <a:avLst/>
          </a:prstGeom>
          <a:noFill/>
        </p:spPr>
        <p:txBody>
          <a:bodyPr wrap="square" rtlCol="0">
            <a:spAutoFit/>
          </a:bodyPr>
          <a:lstStyle/>
          <a:p>
            <a:pPr lvl="2" algn="ctr"/>
            <a:r>
              <a:rPr kumimoji="1" lang="en-US" sz="1200" dirty="0" smtClean="0">
                <a:latin typeface="Calibri" panose="020F0502020204030204" pitchFamily="34" charset="0"/>
                <a:cs typeface="Calibri" panose="020F0502020204030204" pitchFamily="34" charset="0"/>
              </a:rPr>
              <a:t>ResNet-18 architecture</a:t>
            </a:r>
            <a:endParaRPr kumimoji="1" lang="en-US" sz="1200" dirty="0">
              <a:latin typeface="Calibri" panose="020F0502020204030204" pitchFamily="34" charset="0"/>
              <a:cs typeface="Calibri" panose="020F0502020204030204" pitchFamily="34" charset="0"/>
            </a:endParaRPr>
          </a:p>
        </p:txBody>
      </p:sp>
      <p:sp>
        <p:nvSpPr>
          <p:cNvPr id="36" name="TextBox 35"/>
          <p:cNvSpPr txBox="1"/>
          <p:nvPr/>
        </p:nvSpPr>
        <p:spPr>
          <a:xfrm>
            <a:off x="5076056" y="1052735"/>
            <a:ext cx="1582107"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ResNet-18 + CBAM</a:t>
            </a:r>
            <a:endParaRPr lang="en-US" sz="1400" dirty="0">
              <a:latin typeface="Arial" panose="020B0604020202020204" pitchFamily="34" charset="0"/>
              <a:cs typeface="Arial" panose="020B0604020202020204" pitchFamily="34" charset="0"/>
            </a:endParaRPr>
          </a:p>
        </p:txBody>
      </p:sp>
      <p:sp>
        <p:nvSpPr>
          <p:cNvPr id="37" name="Rectangle 36"/>
          <p:cNvSpPr/>
          <p:nvPr/>
        </p:nvSpPr>
        <p:spPr>
          <a:xfrm>
            <a:off x="1259632" y="5044495"/>
            <a:ext cx="182880" cy="10972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55576" y="5092563"/>
            <a:ext cx="338554" cy="692136"/>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Input</a:t>
            </a:r>
            <a:endParaRPr lang="en-US" sz="1000" dirty="0">
              <a:latin typeface="Arial" panose="020B0604020202020204" pitchFamily="34" charset="0"/>
              <a:cs typeface="Arial" panose="020B0604020202020204" pitchFamily="34" charset="0"/>
            </a:endParaRPr>
          </a:p>
        </p:txBody>
      </p:sp>
      <p:cxnSp>
        <p:nvCxnSpPr>
          <p:cNvPr id="39" name="Straight Arrow Connector 38"/>
          <p:cNvCxnSpPr/>
          <p:nvPr/>
        </p:nvCxnSpPr>
        <p:spPr>
          <a:xfrm>
            <a:off x="1017481" y="5593135"/>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1181795"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41" name="Straight Arrow Connector 40"/>
          <p:cNvCxnSpPr/>
          <p:nvPr/>
        </p:nvCxnSpPr>
        <p:spPr>
          <a:xfrm>
            <a:off x="147565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1646987" y="504449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56915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54" name="Straight Arrow Connector 53"/>
          <p:cNvCxnSpPr/>
          <p:nvPr/>
        </p:nvCxnSpPr>
        <p:spPr>
          <a:xfrm>
            <a:off x="183569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2007027" y="504449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92919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60" name="Straight Arrow Connector 59"/>
          <p:cNvCxnSpPr/>
          <p:nvPr/>
        </p:nvCxnSpPr>
        <p:spPr>
          <a:xfrm>
            <a:off x="219573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Rectangle 60"/>
          <p:cNvSpPr/>
          <p:nvPr/>
        </p:nvSpPr>
        <p:spPr>
          <a:xfrm>
            <a:off x="2367067" y="504449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28923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255577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p:cNvSpPr/>
          <p:nvPr/>
        </p:nvSpPr>
        <p:spPr>
          <a:xfrm>
            <a:off x="2727107" y="504449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4927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66" name="Straight Arrow Connector 65"/>
          <p:cNvCxnSpPr/>
          <p:nvPr/>
        </p:nvCxnSpPr>
        <p:spPr>
          <a:xfrm>
            <a:off x="291581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p:cNvSpPr/>
          <p:nvPr/>
        </p:nvSpPr>
        <p:spPr>
          <a:xfrm>
            <a:off x="3087147" y="504449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00931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69" name="Straight Arrow Connector 68"/>
          <p:cNvCxnSpPr/>
          <p:nvPr/>
        </p:nvCxnSpPr>
        <p:spPr>
          <a:xfrm>
            <a:off x="327585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3447187" y="504449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336935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72" name="Straight Arrow Connector 71"/>
          <p:cNvCxnSpPr/>
          <p:nvPr/>
        </p:nvCxnSpPr>
        <p:spPr>
          <a:xfrm>
            <a:off x="363589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ectangle 72"/>
          <p:cNvSpPr/>
          <p:nvPr/>
        </p:nvSpPr>
        <p:spPr>
          <a:xfrm>
            <a:off x="3807227" y="504449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372939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75" name="Straight Arrow Connector 74"/>
          <p:cNvCxnSpPr/>
          <p:nvPr/>
        </p:nvCxnSpPr>
        <p:spPr>
          <a:xfrm>
            <a:off x="399593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p:cNvSpPr/>
          <p:nvPr/>
        </p:nvSpPr>
        <p:spPr>
          <a:xfrm>
            <a:off x="4167267" y="504449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408943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78" name="Straight Arrow Connector 77"/>
          <p:cNvCxnSpPr/>
          <p:nvPr/>
        </p:nvCxnSpPr>
        <p:spPr>
          <a:xfrm>
            <a:off x="435597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p:cNvSpPr/>
          <p:nvPr/>
        </p:nvSpPr>
        <p:spPr>
          <a:xfrm>
            <a:off x="4527307" y="504449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444947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81" name="Straight Arrow Connector 80"/>
          <p:cNvCxnSpPr/>
          <p:nvPr/>
        </p:nvCxnSpPr>
        <p:spPr>
          <a:xfrm>
            <a:off x="471601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Rectangle 81"/>
          <p:cNvSpPr/>
          <p:nvPr/>
        </p:nvSpPr>
        <p:spPr>
          <a:xfrm>
            <a:off x="4887347" y="504449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480951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84" name="Straight Arrow Connector 83"/>
          <p:cNvCxnSpPr/>
          <p:nvPr/>
        </p:nvCxnSpPr>
        <p:spPr>
          <a:xfrm>
            <a:off x="507605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Rectangle 84"/>
          <p:cNvSpPr/>
          <p:nvPr/>
        </p:nvSpPr>
        <p:spPr>
          <a:xfrm>
            <a:off x="5247387" y="504449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516955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87" name="Straight Arrow Connector 86"/>
          <p:cNvCxnSpPr/>
          <p:nvPr/>
        </p:nvCxnSpPr>
        <p:spPr>
          <a:xfrm>
            <a:off x="543609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Rectangle 87"/>
          <p:cNvSpPr/>
          <p:nvPr/>
        </p:nvSpPr>
        <p:spPr>
          <a:xfrm>
            <a:off x="5607427" y="504449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552959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90" name="Straight Arrow Connector 89"/>
          <p:cNvCxnSpPr/>
          <p:nvPr/>
        </p:nvCxnSpPr>
        <p:spPr>
          <a:xfrm>
            <a:off x="579613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5967467" y="504449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588963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93" name="Straight Arrow Connector 92"/>
          <p:cNvCxnSpPr/>
          <p:nvPr/>
        </p:nvCxnSpPr>
        <p:spPr>
          <a:xfrm>
            <a:off x="615617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Rectangle 93"/>
          <p:cNvSpPr/>
          <p:nvPr/>
        </p:nvSpPr>
        <p:spPr>
          <a:xfrm>
            <a:off x="6327507" y="504449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624967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96" name="Straight Arrow Connector 95"/>
          <p:cNvCxnSpPr/>
          <p:nvPr/>
        </p:nvCxnSpPr>
        <p:spPr>
          <a:xfrm>
            <a:off x="651621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6687547" y="504449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660971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99" name="Straight Arrow Connector 98"/>
          <p:cNvCxnSpPr/>
          <p:nvPr/>
        </p:nvCxnSpPr>
        <p:spPr>
          <a:xfrm>
            <a:off x="6876256"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Rectangle 99"/>
          <p:cNvSpPr/>
          <p:nvPr/>
        </p:nvSpPr>
        <p:spPr>
          <a:xfrm>
            <a:off x="7047587" y="504449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6969750"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102" name="Straight Arrow Connector 101"/>
          <p:cNvCxnSpPr/>
          <p:nvPr/>
        </p:nvCxnSpPr>
        <p:spPr>
          <a:xfrm>
            <a:off x="7668344"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ctangle 102"/>
          <p:cNvSpPr/>
          <p:nvPr/>
        </p:nvSpPr>
        <p:spPr>
          <a:xfrm>
            <a:off x="7839675" y="5044495"/>
            <a:ext cx="182880" cy="10972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7761838"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a:t>
            </a:r>
            <a:endParaRPr lang="en-US" sz="1000" dirty="0">
              <a:latin typeface="Arial" panose="020B0604020202020204" pitchFamily="34" charset="0"/>
              <a:cs typeface="Arial" panose="020B0604020202020204" pitchFamily="34" charset="0"/>
            </a:endParaRPr>
          </a:p>
        </p:txBody>
      </p:sp>
      <p:cxnSp>
        <p:nvCxnSpPr>
          <p:cNvPr id="105" name="Straight Arrow Connector 104"/>
          <p:cNvCxnSpPr/>
          <p:nvPr/>
        </p:nvCxnSpPr>
        <p:spPr>
          <a:xfrm>
            <a:off x="8028384"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Rectangle 105"/>
          <p:cNvSpPr/>
          <p:nvPr/>
        </p:nvSpPr>
        <p:spPr>
          <a:xfrm>
            <a:off x="8199715" y="5044495"/>
            <a:ext cx="182880" cy="10972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8121878" y="488300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Softmax</a:t>
            </a:r>
            <a:endParaRPr lang="en-US" sz="1000" dirty="0">
              <a:latin typeface="Arial" panose="020B0604020202020204" pitchFamily="34" charset="0"/>
              <a:cs typeface="Arial" panose="020B0604020202020204" pitchFamily="34" charset="0"/>
            </a:endParaRPr>
          </a:p>
        </p:txBody>
      </p:sp>
      <p:cxnSp>
        <p:nvCxnSpPr>
          <p:cNvPr id="108" name="Straight Connector 107"/>
          <p:cNvCxnSpPr/>
          <p:nvPr/>
        </p:nvCxnSpPr>
        <p:spPr>
          <a:xfrm flipV="1">
            <a:off x="1525429" y="4591215"/>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09" name="Arc 108"/>
          <p:cNvSpPr/>
          <p:nvPr/>
        </p:nvSpPr>
        <p:spPr>
          <a:xfrm flipH="1">
            <a:off x="1539345" y="429490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0" name="Arc 109"/>
          <p:cNvSpPr/>
          <p:nvPr/>
        </p:nvSpPr>
        <p:spPr>
          <a:xfrm>
            <a:off x="1531942" y="4293096"/>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1" name="Straight Arrow Connector 110"/>
          <p:cNvCxnSpPr/>
          <p:nvPr/>
        </p:nvCxnSpPr>
        <p:spPr>
          <a:xfrm flipH="1">
            <a:off x="2282641" y="4610525"/>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flipV="1">
            <a:off x="2267744" y="4604927"/>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13" name="Arc 112"/>
          <p:cNvSpPr/>
          <p:nvPr/>
        </p:nvSpPr>
        <p:spPr>
          <a:xfrm flipH="1">
            <a:off x="2281660" y="4308620"/>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4" name="Arc 113"/>
          <p:cNvSpPr/>
          <p:nvPr/>
        </p:nvSpPr>
        <p:spPr>
          <a:xfrm>
            <a:off x="2274257" y="430680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5" name="Straight Arrow Connector 114"/>
          <p:cNvCxnSpPr/>
          <p:nvPr/>
        </p:nvCxnSpPr>
        <p:spPr>
          <a:xfrm flipH="1">
            <a:off x="3024956" y="4624237"/>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flipV="1">
            <a:off x="3003621" y="4604927"/>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17" name="Arc 116"/>
          <p:cNvSpPr/>
          <p:nvPr/>
        </p:nvSpPr>
        <p:spPr>
          <a:xfrm flipH="1">
            <a:off x="3017537" y="4308620"/>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8" name="Arc 117"/>
          <p:cNvSpPr/>
          <p:nvPr/>
        </p:nvSpPr>
        <p:spPr>
          <a:xfrm>
            <a:off x="3010134" y="430680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9" name="Straight Arrow Connector 118"/>
          <p:cNvCxnSpPr/>
          <p:nvPr/>
        </p:nvCxnSpPr>
        <p:spPr>
          <a:xfrm flipH="1">
            <a:off x="3760833" y="4624237"/>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V="1">
            <a:off x="3728686" y="4604927"/>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1" name="Arc 120"/>
          <p:cNvSpPr/>
          <p:nvPr/>
        </p:nvSpPr>
        <p:spPr>
          <a:xfrm flipH="1">
            <a:off x="3742602" y="4308620"/>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2" name="Arc 121"/>
          <p:cNvSpPr/>
          <p:nvPr/>
        </p:nvSpPr>
        <p:spPr>
          <a:xfrm>
            <a:off x="3735199" y="430680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3" name="Straight Arrow Connector 122"/>
          <p:cNvCxnSpPr/>
          <p:nvPr/>
        </p:nvCxnSpPr>
        <p:spPr>
          <a:xfrm flipH="1">
            <a:off x="4485898" y="4624237"/>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flipV="1">
            <a:off x="4443781" y="460506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5" name="Arc 124"/>
          <p:cNvSpPr/>
          <p:nvPr/>
        </p:nvSpPr>
        <p:spPr>
          <a:xfrm flipH="1">
            <a:off x="4457697" y="430875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6" name="Arc 125"/>
          <p:cNvSpPr/>
          <p:nvPr/>
        </p:nvSpPr>
        <p:spPr>
          <a:xfrm>
            <a:off x="4450294" y="430694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7" name="Straight Arrow Connector 126"/>
          <p:cNvCxnSpPr/>
          <p:nvPr/>
        </p:nvCxnSpPr>
        <p:spPr>
          <a:xfrm flipH="1">
            <a:off x="5200993" y="462437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Connector 127"/>
          <p:cNvCxnSpPr/>
          <p:nvPr/>
        </p:nvCxnSpPr>
        <p:spPr>
          <a:xfrm flipV="1">
            <a:off x="5168846" y="460506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9" name="Arc 128"/>
          <p:cNvSpPr/>
          <p:nvPr/>
        </p:nvSpPr>
        <p:spPr>
          <a:xfrm flipH="1">
            <a:off x="5182762" y="430875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0" name="Arc 129"/>
          <p:cNvSpPr/>
          <p:nvPr/>
        </p:nvSpPr>
        <p:spPr>
          <a:xfrm>
            <a:off x="5175359" y="430694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31" name="Straight Arrow Connector 130"/>
          <p:cNvCxnSpPr/>
          <p:nvPr/>
        </p:nvCxnSpPr>
        <p:spPr>
          <a:xfrm flipH="1">
            <a:off x="5926058" y="462437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Straight Connector 131"/>
          <p:cNvCxnSpPr/>
          <p:nvPr/>
        </p:nvCxnSpPr>
        <p:spPr>
          <a:xfrm flipV="1">
            <a:off x="5878535" y="460506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3" name="Arc 132"/>
          <p:cNvSpPr/>
          <p:nvPr/>
        </p:nvSpPr>
        <p:spPr>
          <a:xfrm flipH="1">
            <a:off x="5892451" y="430875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4" name="Arc 133"/>
          <p:cNvSpPr/>
          <p:nvPr/>
        </p:nvSpPr>
        <p:spPr>
          <a:xfrm>
            <a:off x="5885048" y="430694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35" name="Straight Arrow Connector 134"/>
          <p:cNvCxnSpPr/>
          <p:nvPr/>
        </p:nvCxnSpPr>
        <p:spPr>
          <a:xfrm flipH="1">
            <a:off x="6635747" y="462437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Connector 135"/>
          <p:cNvCxnSpPr/>
          <p:nvPr/>
        </p:nvCxnSpPr>
        <p:spPr>
          <a:xfrm flipV="1">
            <a:off x="6604021" y="460506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37" name="Arc 136"/>
          <p:cNvSpPr/>
          <p:nvPr/>
        </p:nvSpPr>
        <p:spPr>
          <a:xfrm flipH="1">
            <a:off x="6617937" y="430875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8" name="Arc 137"/>
          <p:cNvSpPr/>
          <p:nvPr/>
        </p:nvSpPr>
        <p:spPr>
          <a:xfrm>
            <a:off x="6610534" y="430694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39" name="Straight Arrow Connector 138"/>
          <p:cNvCxnSpPr/>
          <p:nvPr/>
        </p:nvCxnSpPr>
        <p:spPr>
          <a:xfrm flipH="1">
            <a:off x="7371624" y="462437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p:cNvCxnSpPr/>
          <p:nvPr/>
        </p:nvCxnSpPr>
        <p:spPr>
          <a:xfrm>
            <a:off x="7266009" y="560308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1" name="TextBox 140"/>
          <p:cNvSpPr txBox="1"/>
          <p:nvPr/>
        </p:nvSpPr>
        <p:spPr>
          <a:xfrm>
            <a:off x="7401798" y="5099031"/>
            <a:ext cx="338554" cy="692136"/>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AvgPool</a:t>
            </a:r>
            <a:endParaRPr lang="en-US" sz="1000" dirty="0">
              <a:latin typeface="Arial" panose="020B0604020202020204" pitchFamily="34" charset="0"/>
              <a:cs typeface="Arial" panose="020B0604020202020204" pitchFamily="34" charset="0"/>
            </a:endParaRPr>
          </a:p>
        </p:txBody>
      </p:sp>
      <p:pic>
        <p:nvPicPr>
          <p:cNvPr id="343" name="Picture 342"/>
          <p:cNvPicPr>
            <a:picLocks noChangeAspect="1"/>
          </p:cNvPicPr>
          <p:nvPr/>
        </p:nvPicPr>
        <p:blipFill rotWithShape="1">
          <a:blip r:embed="rId6"/>
          <a:srcRect l="5307"/>
          <a:stretch/>
        </p:blipFill>
        <p:spPr>
          <a:xfrm>
            <a:off x="4575785" y="2001291"/>
            <a:ext cx="2738703" cy="832619"/>
          </a:xfrm>
          <a:prstGeom prst="rect">
            <a:avLst/>
          </a:prstGeom>
        </p:spPr>
      </p:pic>
    </p:spTree>
    <p:extLst>
      <p:ext uri="{BB962C8B-B14F-4D97-AF65-F5344CB8AC3E}">
        <p14:creationId xmlns:p14="http://schemas.microsoft.com/office/powerpoint/2010/main" val="272386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a:t>2</a:t>
            </a:r>
            <a:r>
              <a:rPr kumimoji="1" lang="en-US" altLang="ko-KR" dirty="0" smtClean="0"/>
              <a:t>.2 Data Augmentation</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lvl="1"/>
            <a:endParaRPr kumimoji="1" lang="en-US" altLang="ko-KR" dirty="0" smtClean="0"/>
          </a:p>
          <a:p>
            <a:pPr lvl="1"/>
            <a:r>
              <a:rPr kumimoji="1" lang="en-US" altLang="ko-KR" dirty="0" smtClean="0"/>
              <a:t>Dealing with data scarcity</a:t>
            </a:r>
          </a:p>
          <a:p>
            <a:pPr lvl="1"/>
            <a:endParaRPr kumimoji="1" lang="en-US" altLang="ko-KR" dirty="0"/>
          </a:p>
          <a:p>
            <a:pPr lvl="1"/>
            <a:endParaRPr kumimoji="1" lang="en-US" altLang="ko-KR" dirty="0" smtClean="0"/>
          </a:p>
          <a:p>
            <a:pPr lvl="1"/>
            <a:r>
              <a:rPr lang="en-US" altLang="ko-KR" dirty="0" smtClean="0"/>
              <a:t>Adopted </a:t>
            </a:r>
            <a:r>
              <a:rPr lang="en-US" altLang="ko-KR" dirty="0"/>
              <a:t>two data augmentation methods for a small dataset </a:t>
            </a:r>
            <a:r>
              <a:rPr kumimoji="1" lang="en-US" altLang="ko-KR" dirty="0"/>
              <a:t>with only few MRI </a:t>
            </a:r>
            <a:r>
              <a:rPr kumimoji="1" lang="en-US" altLang="ko-KR" dirty="0" smtClean="0"/>
              <a:t>scans</a:t>
            </a:r>
          </a:p>
          <a:p>
            <a:pPr lvl="2"/>
            <a:r>
              <a:rPr kumimoji="1" lang="en-US" altLang="ko-KR" dirty="0" smtClean="0"/>
              <a:t>Traditional data augmentation</a:t>
            </a:r>
          </a:p>
          <a:p>
            <a:pPr lvl="2"/>
            <a:r>
              <a:rPr kumimoji="1" lang="en-US" altLang="ko-KR" dirty="0" smtClean="0"/>
              <a:t>GAN-based augmentation</a:t>
            </a:r>
          </a:p>
          <a:p>
            <a:pPr lvl="1"/>
            <a:endParaRPr kumimoji="1" lang="en-US" altLang="ko-KR" dirty="0"/>
          </a:p>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35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pPr algn="r"/>
            <a:r>
              <a:rPr kumimoji="1" lang="en-US" altLang="ko-KR" dirty="0"/>
              <a:t>2</a:t>
            </a:r>
            <a:r>
              <a:rPr kumimoji="1" lang="en-US" altLang="ko-KR" dirty="0" smtClean="0"/>
              <a:t>.2 Data Augmentation</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336550" lvl="1" indent="0">
              <a:buNone/>
            </a:pPr>
            <a:endParaRPr kumimoji="1" lang="en-US" altLang="ko-KR" dirty="0" smtClean="0"/>
          </a:p>
          <a:p>
            <a:r>
              <a:rPr kumimoji="1" lang="en-US" altLang="ko-KR" dirty="0" smtClean="0"/>
              <a:t>Traditional data augmentation</a:t>
            </a:r>
          </a:p>
          <a:p>
            <a:pPr lvl="2"/>
            <a:r>
              <a:rPr kumimoji="1" lang="en-US" altLang="ko-KR" dirty="0" smtClean="0"/>
              <a:t>Remove class imbalance</a:t>
            </a:r>
          </a:p>
          <a:p>
            <a:pPr lvl="2"/>
            <a:r>
              <a:rPr kumimoji="1" lang="en-US" altLang="ko-KR" dirty="0" smtClean="0"/>
              <a:t>Increase data set for GAN training</a:t>
            </a:r>
          </a:p>
          <a:p>
            <a:pPr lvl="2"/>
            <a:r>
              <a:rPr kumimoji="1" lang="en-US" altLang="ko-KR" dirty="0" smtClean="0"/>
              <a:t>Rotation, shear, zoom, shift (translation)</a:t>
            </a:r>
          </a:p>
          <a:p>
            <a:pPr lvl="2"/>
            <a:endParaRPr kumimoji="1" lang="en-US" altLang="ko-KR" dirty="0"/>
          </a:p>
          <a:p>
            <a:pPr lvl="2"/>
            <a:endParaRPr kumimoji="1" lang="en-US" altLang="ko-KR" dirty="0" smtClean="0"/>
          </a:p>
          <a:p>
            <a:r>
              <a:rPr kumimoji="1" lang="en-US" altLang="ko-KR" dirty="0" smtClean="0"/>
              <a:t>GAN-based image generation</a:t>
            </a:r>
          </a:p>
          <a:p>
            <a:pPr lvl="1"/>
            <a:r>
              <a:rPr lang="en-US" altLang="ko-KR" dirty="0" smtClean="0"/>
              <a:t>Progressive Growing of GAN with Wasserstein Gradient Penalty</a:t>
            </a:r>
            <a:r>
              <a:rPr lang="en-US" altLang="ko-KR" baseline="40000" dirty="0" smtClean="0"/>
              <a:t>1</a:t>
            </a:r>
            <a:r>
              <a:rPr lang="en-US" altLang="ko-KR" dirty="0" smtClean="0"/>
              <a:t> (PGGAN-WGP)</a:t>
            </a:r>
          </a:p>
          <a:p>
            <a:pPr lvl="1"/>
            <a:r>
              <a:rPr lang="en-US" altLang="ko-KR" dirty="0" smtClean="0"/>
              <a:t>Generate same number of images as the original training data</a:t>
            </a:r>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
        <p:nvSpPr>
          <p:cNvPr id="4" name="TextBox 3"/>
          <p:cNvSpPr txBox="1"/>
          <p:nvPr/>
        </p:nvSpPr>
        <p:spPr>
          <a:xfrm>
            <a:off x="115412" y="6381328"/>
            <a:ext cx="8674169" cy="230832"/>
          </a:xfrm>
          <a:prstGeom prst="rect">
            <a:avLst/>
          </a:prstGeom>
          <a:noFill/>
        </p:spPr>
        <p:txBody>
          <a:bodyPr wrap="none" rtlCol="0">
            <a:spAutoFit/>
          </a:bodyPr>
          <a:lstStyle/>
          <a:p>
            <a:pPr marL="228600" indent="-228600">
              <a:buAutoNum type="arabicPeriod"/>
            </a:pPr>
            <a:r>
              <a:rPr lang="en-US" altLang="ko-KR" sz="900" i="1" dirty="0" err="1" smtClean="0"/>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p>
        </p:txBody>
      </p:sp>
    </p:spTree>
    <p:extLst>
      <p:ext uri="{BB962C8B-B14F-4D97-AF65-F5344CB8AC3E}">
        <p14:creationId xmlns:p14="http://schemas.microsoft.com/office/powerpoint/2010/main" val="18250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pPr algn="r"/>
            <a:r>
              <a:rPr kumimoji="1" lang="en-US" altLang="ko-KR" dirty="0" smtClean="0"/>
              <a:t>2.2 Data Augmentation</a:t>
            </a:r>
            <a:endParaRPr kumimoji="1" lang="ko-KR" altLang="en-US" dirty="0"/>
          </a:p>
        </p:txBody>
      </p:sp>
      <p:sp>
        <p:nvSpPr>
          <p:cNvPr id="3"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lvl="1"/>
            <a:r>
              <a:rPr kumimoji="1" lang="en-US" altLang="ko-KR" dirty="0" smtClean="0"/>
              <a:t>What is GAN</a:t>
            </a:r>
          </a:p>
          <a:p>
            <a:pPr lvl="2"/>
            <a:r>
              <a:rPr kumimoji="1" lang="en-US" altLang="ko-KR" dirty="0" smtClean="0"/>
              <a:t>Generator and a Discriminator</a:t>
            </a:r>
          </a:p>
          <a:p>
            <a:pPr lvl="2"/>
            <a:r>
              <a:rPr kumimoji="1" lang="en-US" altLang="ko-KR" dirty="0" smtClean="0"/>
              <a:t>Discriminator acts as a critic</a:t>
            </a:r>
          </a:p>
          <a:p>
            <a:pPr lvl="2"/>
            <a:endParaRPr kumimoji="1" lang="en-US" altLang="ko-KR" dirty="0"/>
          </a:p>
          <a:p>
            <a:pPr lvl="2"/>
            <a:endParaRPr kumimoji="1" lang="en-US" altLang="ko-KR" dirty="0" smtClean="0"/>
          </a:p>
          <a:p>
            <a:pPr lvl="2"/>
            <a:endParaRPr kumimoji="1" lang="en-US" altLang="ko-KR" dirty="0"/>
          </a:p>
          <a:p>
            <a:pPr lvl="2"/>
            <a:r>
              <a:rPr lang="en-US" dirty="0"/>
              <a:t>The formula derives from the cross-entropy between the real and generated distributions</a:t>
            </a:r>
            <a:endParaRPr kumimoji="1" lang="en-US" altLang="ko-KR" dirty="0" smtClean="0"/>
          </a:p>
          <a:p>
            <a:pPr lvl="2"/>
            <a:r>
              <a:rPr kumimoji="1" lang="en-US" altLang="ko-KR" dirty="0" smtClean="0"/>
              <a:t>Discriminator tries to maximize this loss function while Generator tries to minimize it</a:t>
            </a:r>
          </a:p>
          <a:p>
            <a:pPr lvl="2"/>
            <a:r>
              <a:rPr kumimoji="1" lang="en-US" altLang="ko-KR" dirty="0"/>
              <a:t>The goal of the generator is to fool the discriminator network by generating as real images as possible</a:t>
            </a:r>
            <a:endParaRPr kumimoji="1" lang="en-US" altLang="ko-KR" dirty="0" smtClean="0"/>
          </a:p>
          <a:p>
            <a:pPr marL="758825" lvl="3" indent="0">
              <a:buNone/>
            </a:pPr>
            <a:endParaRPr kumimoji="1" lang="en-US" altLang="ko-KR" dirty="0" smtClean="0"/>
          </a:p>
          <a:p>
            <a:pPr lvl="1"/>
            <a:endParaRPr kumimoji="1" lang="en-US" altLang="ko-KR" dirty="0" smtClean="0"/>
          </a:p>
          <a:p>
            <a:pPr lvl="1"/>
            <a:endParaRPr kumimoji="1" lang="en-US" altLang="ko-KR" dirty="0"/>
          </a:p>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1920" y="4137471"/>
            <a:ext cx="640080" cy="640080"/>
          </a:xfrm>
          <a:prstGeom prst="rect">
            <a:avLst/>
          </a:prstGeom>
          <a:scene3d>
            <a:camera prst="isometricRightUp"/>
            <a:lightRig rig="threePt" dir="t"/>
          </a:scene3d>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7944" y="4137471"/>
            <a:ext cx="640080" cy="640080"/>
          </a:xfrm>
          <a:prstGeom prst="rect">
            <a:avLst/>
          </a:prstGeom>
          <a:scene3d>
            <a:camera prst="isometricRightUp"/>
            <a:lightRig rig="threePt" dir="t"/>
          </a:scene3d>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968" y="4137471"/>
            <a:ext cx="640080" cy="640080"/>
          </a:xfrm>
          <a:prstGeom prst="rect">
            <a:avLst/>
          </a:prstGeom>
          <a:scene3d>
            <a:camera prst="isometricRightUp"/>
            <a:lightRig rig="threePt" dir="t"/>
          </a:scene3d>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64" y="5178965"/>
            <a:ext cx="640080" cy="640080"/>
          </a:xfrm>
          <a:prstGeom prst="rect">
            <a:avLst/>
          </a:prstGeom>
          <a:scene3d>
            <a:camera prst="isometricRightUp"/>
            <a:lightRig rig="threePt" dir="t"/>
          </a:scene3d>
        </p:spPr>
      </p:pic>
      <p:sp>
        <p:nvSpPr>
          <p:cNvPr id="12" name="Right Arrow 11"/>
          <p:cNvSpPr/>
          <p:nvPr/>
        </p:nvSpPr>
        <p:spPr>
          <a:xfrm>
            <a:off x="1393028" y="5400139"/>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Cube 12"/>
          <p:cNvSpPr/>
          <p:nvPr/>
        </p:nvSpPr>
        <p:spPr>
          <a:xfrm>
            <a:off x="1906799" y="5449572"/>
            <a:ext cx="274320" cy="98863"/>
          </a:xfrm>
          <a:prstGeom prst="cub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2353464" y="5337377"/>
            <a:ext cx="320040" cy="301752"/>
          </a:xfrm>
          <a:prstGeom prst="cub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p:cNvSpPr/>
          <p:nvPr/>
        </p:nvSpPr>
        <p:spPr>
          <a:xfrm>
            <a:off x="2845849" y="5201136"/>
            <a:ext cx="457200" cy="502920"/>
          </a:xfrm>
          <a:prstGeom prst="cub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849408" y="4929559"/>
            <a:ext cx="1570464" cy="108012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95736" y="5735854"/>
            <a:ext cx="1138416" cy="276999"/>
          </a:xfrm>
          <a:prstGeom prst="rect">
            <a:avLst/>
          </a:prstGeom>
          <a:noFill/>
        </p:spPr>
        <p:txBody>
          <a:bodyPr wrap="square" rtlCol="0">
            <a:spAutoFit/>
          </a:bodyPr>
          <a:lstStyle/>
          <a:p>
            <a:r>
              <a:rPr lang="en-US" sz="1200" dirty="0" smtClean="0">
                <a:solidFill>
                  <a:schemeClr val="accent1"/>
                </a:solidFill>
                <a:latin typeface="Arial" panose="020B0604020202020204" pitchFamily="34" charset="0"/>
                <a:cs typeface="Arial" panose="020B0604020202020204" pitchFamily="34" charset="0"/>
              </a:rPr>
              <a:t>Generator</a:t>
            </a:r>
            <a:endParaRPr lang="en-US" sz="1400" dirty="0">
              <a:solidFill>
                <a:schemeClr val="accent1"/>
              </a:solidFill>
              <a:latin typeface="Arial" panose="020B0604020202020204" pitchFamily="34" charset="0"/>
              <a:cs typeface="Arial" panose="020B0604020202020204" pitchFamily="34" charset="0"/>
            </a:endParaRPr>
          </a:p>
        </p:txBody>
      </p:sp>
      <p:sp>
        <p:nvSpPr>
          <p:cNvPr id="18" name="Right Arrow 17"/>
          <p:cNvSpPr/>
          <p:nvPr/>
        </p:nvSpPr>
        <p:spPr>
          <a:xfrm>
            <a:off x="3590177" y="5433615"/>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1920" y="5145583"/>
            <a:ext cx="640080" cy="640080"/>
          </a:xfrm>
          <a:prstGeom prst="rect">
            <a:avLst/>
          </a:prstGeom>
          <a:scene3d>
            <a:camera prst="isometricRightUp"/>
            <a:lightRig rig="threePt" dir="t"/>
          </a:scene3d>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7944" y="5145583"/>
            <a:ext cx="640080" cy="640080"/>
          </a:xfrm>
          <a:prstGeom prst="rect">
            <a:avLst/>
          </a:prstGeom>
          <a:scene3d>
            <a:camera prst="isometricRightUp"/>
            <a:lightRig rig="threePt" dir="t"/>
          </a:scene3d>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968" y="5145583"/>
            <a:ext cx="640080" cy="640080"/>
          </a:xfrm>
          <a:prstGeom prst="rect">
            <a:avLst/>
          </a:prstGeom>
          <a:scene3d>
            <a:camera prst="isometricRightUp"/>
            <a:lightRig rig="threePt" dir="t"/>
          </a:scene3d>
        </p:spPr>
      </p:pic>
      <p:sp>
        <p:nvSpPr>
          <p:cNvPr id="22" name="TextBox 21"/>
          <p:cNvSpPr txBox="1"/>
          <p:nvPr/>
        </p:nvSpPr>
        <p:spPr>
          <a:xfrm>
            <a:off x="3825185" y="5888305"/>
            <a:ext cx="1250871"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Generated data</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3923928" y="3777431"/>
            <a:ext cx="1138416"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Training data</a:t>
            </a:r>
            <a:endParaRPr lang="en-US" sz="1400" dirty="0">
              <a:latin typeface="Arial" panose="020B0604020202020204" pitchFamily="34" charset="0"/>
              <a:cs typeface="Arial" panose="020B0604020202020204" pitchFamily="34" charset="0"/>
            </a:endParaRPr>
          </a:p>
        </p:txBody>
      </p:sp>
      <p:sp>
        <p:nvSpPr>
          <p:cNvPr id="24" name="Cube 23"/>
          <p:cNvSpPr/>
          <p:nvPr/>
        </p:nvSpPr>
        <p:spPr>
          <a:xfrm>
            <a:off x="6699272" y="5438821"/>
            <a:ext cx="274320" cy="98863"/>
          </a:xfrm>
          <a:prstGeom prst="cub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p:cNvSpPr/>
          <p:nvPr/>
        </p:nvSpPr>
        <p:spPr>
          <a:xfrm>
            <a:off x="6238418" y="5348126"/>
            <a:ext cx="320040" cy="301752"/>
          </a:xfrm>
          <a:prstGeom prst="cub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p:cNvSpPr/>
          <p:nvPr/>
        </p:nvSpPr>
        <p:spPr>
          <a:xfrm>
            <a:off x="5640404" y="5178965"/>
            <a:ext cx="457200" cy="502920"/>
          </a:xfrm>
          <a:prstGeom prst="cub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5521816" y="4929559"/>
            <a:ext cx="1570464" cy="108012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809848" y="5735854"/>
            <a:ext cx="1138416" cy="276999"/>
          </a:xfrm>
          <a:prstGeom prst="rect">
            <a:avLst/>
          </a:prstGeom>
          <a:noFill/>
        </p:spPr>
        <p:txBody>
          <a:bodyPr wrap="square" rtlCol="0">
            <a:spAutoFit/>
          </a:bodyPr>
          <a:lstStyle/>
          <a:p>
            <a:r>
              <a:rPr lang="en-US" sz="1200" dirty="0" smtClean="0">
                <a:solidFill>
                  <a:schemeClr val="accent2"/>
                </a:solidFill>
                <a:latin typeface="Arial" panose="020B0604020202020204" pitchFamily="34" charset="0"/>
                <a:cs typeface="Arial" panose="020B0604020202020204" pitchFamily="34" charset="0"/>
              </a:rPr>
              <a:t>Discriminator</a:t>
            </a:r>
            <a:endParaRPr lang="en-US" sz="1400" dirty="0">
              <a:solidFill>
                <a:schemeClr val="accent2"/>
              </a:solidFill>
              <a:latin typeface="Arial" panose="020B0604020202020204" pitchFamily="34" charset="0"/>
              <a:cs typeface="Arial" panose="020B0604020202020204" pitchFamily="34" charset="0"/>
            </a:endParaRPr>
          </a:p>
        </p:txBody>
      </p:sp>
      <p:sp>
        <p:nvSpPr>
          <p:cNvPr id="29" name="Right Arrow 28"/>
          <p:cNvSpPr/>
          <p:nvPr/>
        </p:nvSpPr>
        <p:spPr>
          <a:xfrm>
            <a:off x="5076056" y="5451912"/>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ight Arrow 29"/>
          <p:cNvSpPr/>
          <p:nvPr/>
        </p:nvSpPr>
        <p:spPr>
          <a:xfrm rot="2161296">
            <a:off x="5049484" y="4692879"/>
            <a:ext cx="356671" cy="22535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Right Arrow 30"/>
          <p:cNvSpPr/>
          <p:nvPr/>
        </p:nvSpPr>
        <p:spPr>
          <a:xfrm>
            <a:off x="7262585" y="5433615"/>
            <a:ext cx="261743" cy="1977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TextBox 31"/>
          <p:cNvSpPr txBox="1"/>
          <p:nvPr/>
        </p:nvSpPr>
        <p:spPr>
          <a:xfrm>
            <a:off x="7524328" y="5106674"/>
            <a:ext cx="1250871" cy="830997"/>
          </a:xfrm>
          <a:prstGeom prst="rect">
            <a:avLst/>
          </a:prstGeom>
          <a:noFill/>
        </p:spPr>
        <p:txBody>
          <a:bodyPr wrap="square" rtlCol="0">
            <a:spAutoFit/>
          </a:bodyPr>
          <a:lstStyle/>
          <a:p>
            <a:r>
              <a:rPr lang="en-US" sz="1600" dirty="0" smtClean="0">
                <a:solidFill>
                  <a:schemeClr val="accent1"/>
                </a:solidFill>
                <a:latin typeface="Arial" panose="020B0604020202020204" pitchFamily="34" charset="0"/>
                <a:cs typeface="Arial" panose="020B0604020202020204" pitchFamily="34" charset="0"/>
              </a:rPr>
              <a:t>Real</a:t>
            </a:r>
          </a:p>
          <a:p>
            <a:r>
              <a:rPr lang="en-US" sz="1600" dirty="0" smtClean="0">
                <a:latin typeface="Arial" panose="020B0604020202020204" pitchFamily="34" charset="0"/>
                <a:cs typeface="Arial" panose="020B0604020202020204" pitchFamily="34" charset="0"/>
              </a:rPr>
              <a:t> or </a:t>
            </a:r>
          </a:p>
          <a:p>
            <a:r>
              <a:rPr lang="en-US" sz="1600" dirty="0" smtClean="0">
                <a:solidFill>
                  <a:schemeClr val="accent2"/>
                </a:solidFill>
                <a:latin typeface="Arial" panose="020B0604020202020204" pitchFamily="34" charset="0"/>
                <a:cs typeface="Arial" panose="020B0604020202020204" pitchFamily="34" charset="0"/>
              </a:rPr>
              <a:t>Fake</a:t>
            </a:r>
            <a:endParaRPr lang="en-US" dirty="0">
              <a:solidFill>
                <a:schemeClr val="accent2"/>
              </a:solidFill>
              <a:latin typeface="Arial" panose="020B0604020202020204" pitchFamily="34" charset="0"/>
              <a:cs typeface="Arial" panose="020B0604020202020204" pitchFamily="34" charset="0"/>
            </a:endParaRPr>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948" y="5178965"/>
            <a:ext cx="640080" cy="640080"/>
          </a:xfrm>
          <a:prstGeom prst="rect">
            <a:avLst/>
          </a:prstGeom>
          <a:scene3d>
            <a:camera prst="isometricRightUp"/>
            <a:lightRig rig="threePt" dir="t"/>
          </a:scene3d>
        </p:spPr>
      </p:pic>
      <p:pic>
        <p:nvPicPr>
          <p:cNvPr id="34" name="Picture 33"/>
          <p:cNvPicPr>
            <a:picLocks noChangeAspect="1"/>
          </p:cNvPicPr>
          <p:nvPr/>
        </p:nvPicPr>
        <p:blipFill>
          <a:blip r:embed="rId7"/>
          <a:stretch>
            <a:fillRect/>
          </a:stretch>
        </p:blipFill>
        <p:spPr>
          <a:xfrm>
            <a:off x="2530986" y="1979898"/>
            <a:ext cx="3924300" cy="533400"/>
          </a:xfrm>
          <a:prstGeom prst="rect">
            <a:avLst/>
          </a:prstGeom>
        </p:spPr>
      </p:pic>
      <p:sp>
        <p:nvSpPr>
          <p:cNvPr id="40" name="TextBox 39"/>
          <p:cNvSpPr txBox="1"/>
          <p:nvPr/>
        </p:nvSpPr>
        <p:spPr>
          <a:xfrm>
            <a:off x="107504" y="6510536"/>
            <a:ext cx="5489003" cy="230832"/>
          </a:xfrm>
          <a:prstGeom prst="rect">
            <a:avLst/>
          </a:prstGeom>
          <a:noFill/>
        </p:spPr>
        <p:txBody>
          <a:bodyPr wrap="none" rtlCol="0">
            <a:spAutoFit/>
          </a:bodyPr>
          <a:lstStyle/>
          <a:p>
            <a:pPr marL="228600" indent="-228600">
              <a:buAutoNum type="arabicPeriod"/>
            </a:pPr>
            <a:r>
              <a:rPr lang="en-US" sz="900" i="1" dirty="0" err="1"/>
              <a:t>Goodfellow</a:t>
            </a:r>
            <a:r>
              <a:rPr lang="en-US" sz="900" i="1" dirty="0"/>
              <a:t>, Ian J., et al. "Generative adversarial networks." </a:t>
            </a:r>
            <a:r>
              <a:rPr lang="en-US" sz="900" i="1" dirty="0" err="1"/>
              <a:t>arXiv</a:t>
            </a:r>
            <a:r>
              <a:rPr lang="en-US" sz="900" i="1" dirty="0"/>
              <a:t> preprint arXiv:1406.2661 (2014).</a:t>
            </a:r>
            <a:endParaRPr lang="en-US" altLang="ko-KR" sz="900" i="1" dirty="0"/>
          </a:p>
        </p:txBody>
      </p:sp>
    </p:spTree>
    <p:extLst>
      <p:ext uri="{BB962C8B-B14F-4D97-AF65-F5344CB8AC3E}">
        <p14:creationId xmlns:p14="http://schemas.microsoft.com/office/powerpoint/2010/main" val="358838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pPr algn="r"/>
            <a:r>
              <a:rPr kumimoji="1" lang="en-US" altLang="ko-KR" dirty="0" smtClean="0"/>
              <a:t>2.2 </a:t>
            </a:r>
            <a:r>
              <a:rPr kumimoji="1" lang="en-US" altLang="ko-KR" dirty="0"/>
              <a:t>D</a:t>
            </a:r>
            <a:r>
              <a:rPr kumimoji="1" lang="en-US" altLang="ko-KR" dirty="0" smtClean="0"/>
              <a:t>ata </a:t>
            </a:r>
            <a:r>
              <a:rPr kumimoji="1" lang="en-US" altLang="ko-KR" dirty="0" err="1" smtClean="0"/>
              <a:t>Augnmentation</a:t>
            </a:r>
            <a:endParaRPr kumimoji="1" lang="ko-KR" altLang="en-US" dirty="0"/>
          </a:p>
        </p:txBody>
      </p:sp>
      <p:sp>
        <p:nvSpPr>
          <p:cNvPr id="3"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lvl="1"/>
            <a:r>
              <a:rPr kumimoji="1" lang="en-US" altLang="ko-KR" dirty="0" smtClean="0"/>
              <a:t>Classical GAN can only produce low resolution images</a:t>
            </a:r>
          </a:p>
          <a:p>
            <a:pPr lvl="2"/>
            <a:r>
              <a:rPr lang="en-US" dirty="0" smtClean="0"/>
              <a:t>Higher </a:t>
            </a:r>
            <a:r>
              <a:rPr lang="en-US" dirty="0"/>
              <a:t>resolution makes it easier to tell the generated images apart from training </a:t>
            </a:r>
            <a:r>
              <a:rPr lang="en-US" dirty="0" smtClean="0"/>
              <a:t>images</a:t>
            </a:r>
          </a:p>
          <a:p>
            <a:pPr lvl="2"/>
            <a:r>
              <a:rPr lang="en-US" dirty="0"/>
              <a:t>Large resolutions also necessitate using smaller </a:t>
            </a:r>
            <a:r>
              <a:rPr lang="en-US" dirty="0" smtClean="0"/>
              <a:t>mini-batches </a:t>
            </a:r>
            <a:r>
              <a:rPr lang="en-US" dirty="0"/>
              <a:t>due to memory constraints, </a:t>
            </a:r>
            <a:r>
              <a:rPr lang="en-US" dirty="0" smtClean="0"/>
              <a:t>       further </a:t>
            </a:r>
            <a:r>
              <a:rPr lang="en-US" dirty="0"/>
              <a:t>compromising training stability</a:t>
            </a:r>
            <a:r>
              <a:rPr lang="en-US" dirty="0" smtClean="0"/>
              <a:t> </a:t>
            </a:r>
            <a:endParaRPr kumimoji="1" lang="en-US" altLang="ko-KR" dirty="0" smtClean="0"/>
          </a:p>
          <a:p>
            <a:pPr lvl="2"/>
            <a:r>
              <a:rPr lang="en-US" dirty="0"/>
              <a:t>Going straight from the latent z variable to a 1024² image contains an enormous amount of </a:t>
            </a:r>
            <a:r>
              <a:rPr lang="en-US" dirty="0" smtClean="0"/>
              <a:t> variance </a:t>
            </a:r>
            <a:r>
              <a:rPr lang="en-US" dirty="0"/>
              <a:t>in the space.</a:t>
            </a:r>
            <a:endParaRPr kumimoji="1" lang="en-US" altLang="ko-KR" dirty="0"/>
          </a:p>
          <a:p>
            <a:pPr marL="336550" lvl="1" indent="0">
              <a:buNone/>
            </a:pPr>
            <a:endParaRPr kumimoji="1" lang="en-US" altLang="ko-KR" dirty="0"/>
          </a:p>
          <a:p>
            <a:pPr lvl="1"/>
            <a:r>
              <a:rPr kumimoji="1" lang="en-US" altLang="ko-KR" dirty="0" smtClean="0"/>
              <a:t>PGGAN release by </a:t>
            </a:r>
            <a:r>
              <a:rPr kumimoji="1" lang="en-US" altLang="ko-KR" dirty="0" err="1" smtClean="0"/>
              <a:t>Nvidia</a:t>
            </a:r>
            <a:endParaRPr kumimoji="1" lang="en-US" altLang="ko-KR" dirty="0" smtClean="0"/>
          </a:p>
          <a:p>
            <a:pPr lvl="2"/>
            <a:r>
              <a:rPr kumimoji="1" lang="en-US" altLang="ko-KR" dirty="0" smtClean="0"/>
              <a:t> Outputs </a:t>
            </a:r>
            <a:r>
              <a:rPr kumimoji="1" lang="en-US" altLang="ko-KR" dirty="0"/>
              <a:t>good quality high-resolution images of up to </a:t>
            </a:r>
            <a:r>
              <a:rPr kumimoji="1" lang="en-US" altLang="ko-KR" dirty="0" smtClean="0"/>
              <a:t>1024x1024</a:t>
            </a:r>
          </a:p>
          <a:p>
            <a:pPr marL="336550" lvl="1" indent="0">
              <a:buNone/>
            </a:pPr>
            <a:endParaRPr kumimoji="1" lang="en-US" altLang="ko-KR" dirty="0" smtClean="0">
              <a:latin typeface="Calibri" panose="020F0502020204030204" pitchFamily="34" charset="0"/>
              <a:cs typeface="Calibri" panose="020F0502020204030204" pitchFamily="34" charset="0"/>
            </a:endParaRPr>
          </a:p>
          <a:p>
            <a:pPr lvl="1"/>
            <a:r>
              <a:rPr kumimoji="1" lang="en-US" altLang="ko-KR" dirty="0" smtClean="0"/>
              <a:t>Progressively increase network size</a:t>
            </a:r>
          </a:p>
          <a:p>
            <a:pPr lvl="2"/>
            <a:r>
              <a:rPr kumimoji="1" lang="en-US" altLang="ko-KR" dirty="0" smtClean="0"/>
              <a:t>Grow both generator and discriminator progressively</a:t>
            </a:r>
          </a:p>
          <a:p>
            <a:pPr marL="336550" lvl="1" indent="0">
              <a:buNone/>
            </a:pPr>
            <a:endParaRPr kumimoji="1" lang="en-US" altLang="ko-KR" dirty="0"/>
          </a:p>
          <a:p>
            <a:pPr lvl="2"/>
            <a:endParaRPr kumimoji="1" lang="en-US" altLang="ko-KR" dirty="0"/>
          </a:p>
          <a:p>
            <a:pPr marL="336550" lvl="1" indent="0">
              <a:buNone/>
            </a:pPr>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p:txBody>
      </p:sp>
      <p:sp>
        <p:nvSpPr>
          <p:cNvPr id="6" name="TextBox 5"/>
          <p:cNvSpPr txBox="1"/>
          <p:nvPr/>
        </p:nvSpPr>
        <p:spPr>
          <a:xfrm>
            <a:off x="107504" y="6510536"/>
            <a:ext cx="8674169" cy="230832"/>
          </a:xfrm>
          <a:prstGeom prst="rect">
            <a:avLst/>
          </a:prstGeom>
          <a:noFill/>
        </p:spPr>
        <p:txBody>
          <a:bodyPr wrap="none" rtlCol="0">
            <a:spAutoFit/>
          </a:bodyPr>
          <a:lstStyle/>
          <a:p>
            <a:pPr marL="228600" indent="-228600">
              <a:buAutoNum type="arabicPeriod"/>
            </a:pPr>
            <a:r>
              <a:rPr lang="en-US" altLang="ko-KR" sz="900" i="1" dirty="0" err="1"/>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p>
        </p:txBody>
      </p:sp>
    </p:spTree>
    <p:extLst>
      <p:ext uri="{BB962C8B-B14F-4D97-AF65-F5344CB8AC3E}">
        <p14:creationId xmlns:p14="http://schemas.microsoft.com/office/powerpoint/2010/main" val="236194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80928"/>
            <a:ext cx="8316416" cy="1038324"/>
          </a:xfrm>
        </p:spPr>
        <p:txBody>
          <a:bodyPr/>
          <a:lstStyle/>
          <a:p>
            <a:r>
              <a:rPr lang="en-US" altLang="ko-KR" sz="5400" spc="-300" dirty="0"/>
              <a:t>1. Introduction</a:t>
            </a:r>
            <a:endParaRPr lang="ko-KR" altLang="en-US" sz="6600" i="0" dirty="0"/>
          </a:p>
        </p:txBody>
      </p:sp>
      <p:sp>
        <p:nvSpPr>
          <p:cNvPr id="3" name="Slide Number Placeholder 2"/>
          <p:cNvSpPr>
            <a:spLocks noGrp="1"/>
          </p:cNvSpPr>
          <p:nvPr>
            <p:ph type="sldNum" sz="quarter" idx="12"/>
          </p:nvPr>
        </p:nvSpPr>
        <p:spPr/>
        <p:txBody>
          <a:bodyPr/>
          <a:lstStyle/>
          <a:p>
            <a:fld id="{316BCB57-378D-4418-8E0C-43DD08810997}" type="slidenum">
              <a:rPr lang="ko-KR" altLang="en-US" smtClean="0"/>
              <a:t>3</a:t>
            </a:fld>
            <a:endParaRPr lang="ko-KR" altLang="en-US" dirty="0"/>
          </a:p>
        </p:txBody>
      </p:sp>
    </p:spTree>
    <p:extLst>
      <p:ext uri="{BB962C8B-B14F-4D97-AF65-F5344CB8AC3E}">
        <p14:creationId xmlns:p14="http://schemas.microsoft.com/office/powerpoint/2010/main" val="353877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pPr algn="r"/>
            <a:r>
              <a:rPr kumimoji="1" lang="en-US" altLang="ko-KR" dirty="0"/>
              <a:t>2.2 Data </a:t>
            </a:r>
            <a:r>
              <a:rPr kumimoji="1" lang="en-US" altLang="ko-KR" dirty="0" err="1"/>
              <a:t>Augnmentation</a:t>
            </a:r>
            <a:endParaRPr kumimoji="1" lang="ko-KR" altLang="en-US" dirty="0"/>
          </a:p>
        </p:txBody>
      </p:sp>
      <p:sp>
        <p:nvSpPr>
          <p:cNvPr id="3"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336550" lvl="1" indent="0">
              <a:buNone/>
            </a:pPr>
            <a:endParaRPr kumimoji="1" lang="en-US" altLang="ko-KR" dirty="0"/>
          </a:p>
          <a:p>
            <a:pPr lvl="1"/>
            <a:r>
              <a:rPr kumimoji="1" lang="en-US" altLang="ko-KR" dirty="0" smtClean="0"/>
              <a:t>Training starts from low-resolution and proceeds to higher resolutions</a:t>
            </a:r>
          </a:p>
          <a:p>
            <a:pPr lvl="2"/>
            <a:r>
              <a:rPr lang="en-US" dirty="0"/>
              <a:t>S</a:t>
            </a:r>
            <a:r>
              <a:rPr lang="en-US" dirty="0" smtClean="0"/>
              <a:t>tarting </a:t>
            </a:r>
            <a:r>
              <a:rPr lang="en-US" dirty="0"/>
              <a:t>from easier low-resolution </a:t>
            </a:r>
            <a:r>
              <a:rPr lang="en-US" dirty="0" smtClean="0"/>
              <a:t>images (4x4, 8x8), </a:t>
            </a:r>
            <a:r>
              <a:rPr lang="en-US" dirty="0"/>
              <a:t>and add new layers that introduce higher-resolution details as the training </a:t>
            </a:r>
            <a:r>
              <a:rPr lang="en-US" dirty="0" smtClean="0"/>
              <a:t>progresses (up to 1024x1024). </a:t>
            </a:r>
            <a:r>
              <a:rPr lang="en-US" dirty="0"/>
              <a:t>This greatly speeds up training and improves stability in high resolutions</a:t>
            </a:r>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latin typeface="Calibri" panose="020F0502020204030204" pitchFamily="34" charset="0"/>
              <a:cs typeface="Calibri" panose="020F0502020204030204" pitchFamily="34" charset="0"/>
            </a:endParaRPr>
          </a:p>
          <a:p>
            <a:pPr lvl="1"/>
            <a:r>
              <a:rPr lang="en-US" dirty="0" smtClean="0"/>
              <a:t>Wasserstein Gradient Penalty</a:t>
            </a:r>
          </a:p>
          <a:p>
            <a:pPr lvl="2"/>
            <a:r>
              <a:rPr lang="en-US" dirty="0" smtClean="0"/>
              <a:t>WGAN-GP </a:t>
            </a:r>
            <a:r>
              <a:rPr lang="en-US" dirty="0"/>
              <a:t>enhances training stability</a:t>
            </a:r>
            <a:r>
              <a:rPr lang="en-US" dirty="0" smtClean="0"/>
              <a:t>.</a:t>
            </a:r>
          </a:p>
          <a:p>
            <a:pPr lvl="2"/>
            <a:r>
              <a:rPr kumimoji="1" lang="en-US" altLang="ko-KR" dirty="0" smtClean="0">
                <a:latin typeface="Calibri" panose="020F0502020204030204" pitchFamily="34" charset="0"/>
                <a:cs typeface="Calibri" panose="020F0502020204030204" pitchFamily="34" charset="0"/>
              </a:rPr>
              <a:t>Produces better results</a:t>
            </a:r>
          </a:p>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p:txBody>
      </p:sp>
      <p:pic>
        <p:nvPicPr>
          <p:cNvPr id="4" name="Picture 3"/>
          <p:cNvPicPr>
            <a:picLocks noChangeAspect="1"/>
          </p:cNvPicPr>
          <p:nvPr/>
        </p:nvPicPr>
        <p:blipFill>
          <a:blip r:embed="rId3"/>
          <a:stretch>
            <a:fillRect/>
          </a:stretch>
        </p:blipFill>
        <p:spPr>
          <a:xfrm>
            <a:off x="4365110" y="2636912"/>
            <a:ext cx="4452163" cy="2880320"/>
          </a:xfrm>
          <a:prstGeom prst="rect">
            <a:avLst/>
          </a:prstGeom>
        </p:spPr>
      </p:pic>
      <p:sp>
        <p:nvSpPr>
          <p:cNvPr id="5" name="TextBox 4">
            <a:extLst>
              <a:ext uri="{FF2B5EF4-FFF2-40B4-BE49-F238E27FC236}">
                <a16:creationId xmlns:a16="http://schemas.microsoft.com/office/drawing/2014/main" id="{FE6F66BE-2B21-3F49-BCD1-B7315575B2FB}"/>
              </a:ext>
            </a:extLst>
          </p:cNvPr>
          <p:cNvSpPr txBox="1"/>
          <p:nvPr/>
        </p:nvSpPr>
        <p:spPr>
          <a:xfrm>
            <a:off x="6012160" y="5517232"/>
            <a:ext cx="1441869" cy="276999"/>
          </a:xfrm>
          <a:prstGeom prst="rect">
            <a:avLst/>
          </a:prstGeom>
          <a:noFill/>
        </p:spPr>
        <p:txBody>
          <a:bodyPr wrap="none" rtlCol="0">
            <a:spAutoFit/>
          </a:bodyPr>
          <a:lstStyle/>
          <a:p>
            <a:pPr algn="ctr"/>
            <a:r>
              <a:rPr kumimoji="1" lang="en-US" altLang="ko-KR" sz="1200" dirty="0" smtClean="0">
                <a:latin typeface="Calibri" panose="020F0502020204030204" pitchFamily="34" charset="0"/>
                <a:cs typeface="Calibri" panose="020F0502020204030204" pitchFamily="34" charset="0"/>
              </a:rPr>
              <a:t>PGGAN architecture</a:t>
            </a:r>
            <a:endParaRPr lang="en-US" altLang="ko-KR" sz="800" dirty="0">
              <a:latin typeface="Calibri" panose="020F0502020204030204" pitchFamily="34" charset="0"/>
              <a:cs typeface="Calibri" panose="020F0502020204030204" pitchFamily="34" charset="0"/>
            </a:endParaRPr>
          </a:p>
        </p:txBody>
      </p:sp>
      <p:sp>
        <p:nvSpPr>
          <p:cNvPr id="6" name="TextBox 5"/>
          <p:cNvSpPr txBox="1"/>
          <p:nvPr/>
        </p:nvSpPr>
        <p:spPr>
          <a:xfrm>
            <a:off x="107504" y="6381328"/>
            <a:ext cx="8674169" cy="369332"/>
          </a:xfrm>
          <a:prstGeom prst="rect">
            <a:avLst/>
          </a:prstGeom>
          <a:noFill/>
        </p:spPr>
        <p:txBody>
          <a:bodyPr wrap="none" rtlCol="0">
            <a:spAutoFit/>
          </a:bodyPr>
          <a:lstStyle/>
          <a:p>
            <a:pPr marL="228600" indent="-228600">
              <a:buAutoNum type="arabicPeriod"/>
            </a:pPr>
            <a:r>
              <a:rPr lang="en-US" altLang="ko-KR" sz="900" i="1" dirty="0" err="1"/>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r>
              <a:rPr lang="en-US" altLang="ko-KR" sz="900" i="1" dirty="0" smtClean="0"/>
              <a:t>.</a:t>
            </a:r>
          </a:p>
          <a:p>
            <a:pPr marL="228600" indent="-228600">
              <a:buAutoNum type="arabicPeriod"/>
            </a:pPr>
            <a:r>
              <a:rPr lang="en-US" sz="900" i="1" dirty="0" err="1"/>
              <a:t>Gulrajani</a:t>
            </a:r>
            <a:r>
              <a:rPr lang="en-US" sz="900" i="1" dirty="0"/>
              <a:t>, Ishaan, et al. "Improved training of </a:t>
            </a:r>
            <a:r>
              <a:rPr lang="en-US" sz="900" i="1" dirty="0" err="1"/>
              <a:t>wasserstein</a:t>
            </a:r>
            <a:r>
              <a:rPr lang="en-US" sz="900" i="1" dirty="0"/>
              <a:t> </a:t>
            </a:r>
            <a:r>
              <a:rPr lang="en-US" sz="900" i="1" dirty="0" err="1"/>
              <a:t>gans</a:t>
            </a:r>
            <a:r>
              <a:rPr lang="en-US" sz="900" i="1" dirty="0"/>
              <a:t>." </a:t>
            </a:r>
            <a:r>
              <a:rPr lang="en-US" sz="900" i="1" dirty="0" err="1"/>
              <a:t>arXiv</a:t>
            </a:r>
            <a:r>
              <a:rPr lang="en-US" sz="900" i="1" dirty="0"/>
              <a:t> preprint arXiv:1704.00028 (2017).</a:t>
            </a:r>
            <a:endParaRPr lang="en-US" altLang="ko-KR" sz="900" i="1" dirty="0"/>
          </a:p>
        </p:txBody>
      </p:sp>
    </p:spTree>
    <p:extLst>
      <p:ext uri="{BB962C8B-B14F-4D97-AF65-F5344CB8AC3E}">
        <p14:creationId xmlns:p14="http://schemas.microsoft.com/office/powerpoint/2010/main" val="276515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pPr algn="r"/>
            <a:r>
              <a:rPr kumimoji="1" lang="en-US" altLang="ko-KR" dirty="0"/>
              <a:t>2.2 Data </a:t>
            </a:r>
            <a:r>
              <a:rPr kumimoji="1" lang="en-US" altLang="ko-KR" dirty="0" err="1"/>
              <a:t>Augnmentation</a:t>
            </a:r>
            <a:endParaRPr kumimoji="1" lang="ko-KR" altLang="en-US" dirty="0"/>
          </a:p>
        </p:txBody>
      </p:sp>
      <p:sp>
        <p:nvSpPr>
          <p:cNvPr id="3"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p:txBody>
      </p:sp>
      <p:sp>
        <p:nvSpPr>
          <p:cNvPr id="5" name="TextBox 4">
            <a:extLst>
              <a:ext uri="{FF2B5EF4-FFF2-40B4-BE49-F238E27FC236}">
                <a16:creationId xmlns:a16="http://schemas.microsoft.com/office/drawing/2014/main" id="{FE6F66BE-2B21-3F49-BCD1-B7315575B2FB}"/>
              </a:ext>
            </a:extLst>
          </p:cNvPr>
          <p:cNvSpPr txBox="1"/>
          <p:nvPr/>
        </p:nvSpPr>
        <p:spPr>
          <a:xfrm>
            <a:off x="3135106" y="5157192"/>
            <a:ext cx="2760243" cy="276999"/>
          </a:xfrm>
          <a:prstGeom prst="rect">
            <a:avLst/>
          </a:prstGeom>
          <a:noFill/>
        </p:spPr>
        <p:txBody>
          <a:bodyPr wrap="none" rtlCol="0">
            <a:spAutoFit/>
          </a:bodyPr>
          <a:lstStyle/>
          <a:p>
            <a:pPr algn="ctr"/>
            <a:r>
              <a:rPr kumimoji="1" lang="en-US" altLang="ko-KR" sz="1200" dirty="0" smtClean="0">
                <a:latin typeface="Calibri" panose="020F0502020204030204" pitchFamily="34" charset="0"/>
                <a:cs typeface="Calibri" panose="020F0502020204030204" pitchFamily="34" charset="0"/>
              </a:rPr>
              <a:t>Generator and Discriminator architecture</a:t>
            </a:r>
            <a:endParaRPr lang="en-US" altLang="ko-KR" sz="800" dirty="0">
              <a:latin typeface="Calibri" panose="020F0502020204030204" pitchFamily="34" charset="0"/>
              <a:cs typeface="Calibri" panose="020F0502020204030204" pitchFamily="34" charset="0"/>
            </a:endParaRPr>
          </a:p>
        </p:txBody>
      </p:sp>
      <p:sp>
        <p:nvSpPr>
          <p:cNvPr id="6" name="TextBox 5"/>
          <p:cNvSpPr txBox="1"/>
          <p:nvPr/>
        </p:nvSpPr>
        <p:spPr>
          <a:xfrm>
            <a:off x="107504" y="6381328"/>
            <a:ext cx="8674169" cy="230832"/>
          </a:xfrm>
          <a:prstGeom prst="rect">
            <a:avLst/>
          </a:prstGeom>
          <a:noFill/>
        </p:spPr>
        <p:txBody>
          <a:bodyPr wrap="none" rtlCol="0">
            <a:spAutoFit/>
          </a:bodyPr>
          <a:lstStyle/>
          <a:p>
            <a:pPr marL="228600" indent="-228600">
              <a:buAutoNum type="arabicPeriod"/>
            </a:pPr>
            <a:r>
              <a:rPr lang="en-US" altLang="ko-KR" sz="900" i="1" dirty="0" err="1"/>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678" y="1484784"/>
            <a:ext cx="5936494" cy="3505504"/>
          </a:xfrm>
          <a:prstGeom prst="rect">
            <a:avLst/>
          </a:prstGeom>
        </p:spPr>
      </p:pic>
    </p:spTree>
    <p:extLst>
      <p:ext uri="{BB962C8B-B14F-4D97-AF65-F5344CB8AC3E}">
        <p14:creationId xmlns:p14="http://schemas.microsoft.com/office/powerpoint/2010/main" val="75759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68D1D-1B3C-3C43-8C5D-99D114A3A99E}"/>
              </a:ext>
            </a:extLst>
          </p:cNvPr>
          <p:cNvSpPr>
            <a:spLocks noGrp="1"/>
          </p:cNvSpPr>
          <p:nvPr>
            <p:ph type="title"/>
          </p:nvPr>
        </p:nvSpPr>
        <p:spPr/>
        <p:txBody>
          <a:bodyPr/>
          <a:lstStyle/>
          <a:p>
            <a:pPr algn="r"/>
            <a:r>
              <a:rPr kumimoji="1" lang="en-US" altLang="ko-KR" dirty="0"/>
              <a:t>2.2 Data </a:t>
            </a:r>
            <a:r>
              <a:rPr kumimoji="1" lang="en-US" altLang="ko-KR" dirty="0" err="1"/>
              <a:t>Augnmentation</a:t>
            </a:r>
            <a:endParaRPr kumimoji="1" lang="ko-KR" altLang="en-US" dirty="0"/>
          </a:p>
        </p:txBody>
      </p:sp>
      <p:sp>
        <p:nvSpPr>
          <p:cNvPr id="3"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p:txBody>
      </p:sp>
      <p:sp>
        <p:nvSpPr>
          <p:cNvPr id="6" name="TextBox 5"/>
          <p:cNvSpPr txBox="1"/>
          <p:nvPr/>
        </p:nvSpPr>
        <p:spPr>
          <a:xfrm>
            <a:off x="107504" y="6381328"/>
            <a:ext cx="8674169" cy="230832"/>
          </a:xfrm>
          <a:prstGeom prst="rect">
            <a:avLst/>
          </a:prstGeom>
          <a:noFill/>
        </p:spPr>
        <p:txBody>
          <a:bodyPr wrap="none" rtlCol="0">
            <a:spAutoFit/>
          </a:bodyPr>
          <a:lstStyle/>
          <a:p>
            <a:pPr marL="228600" indent="-228600">
              <a:buAutoNum type="arabicPeriod"/>
            </a:pPr>
            <a:r>
              <a:rPr lang="en-US" altLang="ko-KR" sz="900" i="1" dirty="0" err="1"/>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p>
        </p:txBody>
      </p:sp>
      <p:pic>
        <p:nvPicPr>
          <p:cNvPr id="8" name="그림 13"/>
          <p:cNvPicPr>
            <a:picLocks noChangeAspect="1"/>
          </p:cNvPicPr>
          <p:nvPr/>
        </p:nvPicPr>
        <p:blipFill rotWithShape="1">
          <a:blip r:embed="rId3">
            <a:extLst>
              <a:ext uri="{28A0092B-C50C-407E-A947-70E740481C1C}">
                <a14:useLocalDpi xmlns:a14="http://schemas.microsoft.com/office/drawing/2010/main" val="0"/>
              </a:ext>
            </a:extLst>
          </a:blip>
          <a:srcRect r="49694" b="51277"/>
          <a:stretch/>
        </p:blipFill>
        <p:spPr>
          <a:xfrm>
            <a:off x="1547664" y="1843252"/>
            <a:ext cx="2592288" cy="2991234"/>
          </a:xfrm>
          <a:prstGeom prst="rect">
            <a:avLst/>
          </a:prstGeom>
        </p:spPr>
      </p:pic>
      <p:pic>
        <p:nvPicPr>
          <p:cNvPr id="9" name="그림 13"/>
          <p:cNvPicPr>
            <a:picLocks noChangeAspect="1"/>
          </p:cNvPicPr>
          <p:nvPr/>
        </p:nvPicPr>
        <p:blipFill rotWithShape="1">
          <a:blip r:embed="rId3">
            <a:extLst>
              <a:ext uri="{28A0092B-C50C-407E-A947-70E740481C1C}">
                <a14:useLocalDpi xmlns:a14="http://schemas.microsoft.com/office/drawing/2010/main" val="0"/>
              </a:ext>
            </a:extLst>
          </a:blip>
          <a:srcRect l="49794" b="51102"/>
          <a:stretch/>
        </p:blipFill>
        <p:spPr>
          <a:xfrm>
            <a:off x="5004048" y="1843252"/>
            <a:ext cx="2576931" cy="2990088"/>
          </a:xfrm>
          <a:prstGeom prst="rect">
            <a:avLst/>
          </a:prstGeom>
        </p:spPr>
      </p:pic>
    </p:spTree>
    <p:extLst>
      <p:ext uri="{BB962C8B-B14F-4D97-AF65-F5344CB8AC3E}">
        <p14:creationId xmlns:p14="http://schemas.microsoft.com/office/powerpoint/2010/main" val="201367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4C68D-0783-084B-BA68-5945BF1F01DD}"/>
              </a:ext>
            </a:extLst>
          </p:cNvPr>
          <p:cNvSpPr>
            <a:spLocks noGrp="1"/>
          </p:cNvSpPr>
          <p:nvPr>
            <p:ph type="title"/>
          </p:nvPr>
        </p:nvSpPr>
        <p:spPr/>
        <p:txBody>
          <a:bodyPr/>
          <a:lstStyle/>
          <a:p>
            <a:r>
              <a:rPr kumimoji="1" lang="en-US" altLang="ko-KR" sz="2400" dirty="0" smtClean="0"/>
              <a:t>2.3 Attention Mechanism</a:t>
            </a:r>
            <a:endParaRPr kumimoji="1" lang="ko-KR" altLang="en-US" sz="2400" dirty="0"/>
          </a:p>
        </p:txBody>
      </p:sp>
      <p:sp>
        <p:nvSpPr>
          <p:cNvPr id="3" name="내용 개체 틀 2">
            <a:extLst>
              <a:ext uri="{FF2B5EF4-FFF2-40B4-BE49-F238E27FC236}">
                <a16:creationId xmlns:a16="http://schemas.microsoft.com/office/drawing/2014/main" id="{F2BB522D-9461-0F42-B444-A4CEA51A5220}"/>
              </a:ext>
            </a:extLst>
          </p:cNvPr>
          <p:cNvSpPr>
            <a:spLocks noGrp="1"/>
          </p:cNvSpPr>
          <p:nvPr>
            <p:ph sz="quarter" idx="10"/>
          </p:nvPr>
        </p:nvSpPr>
        <p:spPr/>
        <p:txBody>
          <a:bodyPr/>
          <a:lstStyle/>
          <a:p>
            <a:pPr lvl="1"/>
            <a:endParaRPr kumimoji="1" lang="en-US" altLang="ko-KR" dirty="0">
              <a:latin typeface="Calibri" panose="020F0502020204030204" pitchFamily="34" charset="0"/>
              <a:cs typeface="Calibri" panose="020F0502020204030204" pitchFamily="34" charset="0"/>
            </a:endParaRPr>
          </a:p>
          <a:p>
            <a:pPr lvl="1"/>
            <a:r>
              <a:rPr kumimoji="1" lang="en-US" altLang="ko-KR" dirty="0" smtClean="0">
                <a:latin typeface="Calibri" panose="020F0502020204030204" pitchFamily="34" charset="0"/>
                <a:cs typeface="Calibri" panose="020F0502020204030204" pitchFamily="34" charset="0"/>
              </a:rPr>
              <a:t>What is attention?</a:t>
            </a:r>
          </a:p>
          <a:p>
            <a:pPr lvl="2"/>
            <a:r>
              <a:rPr kumimoji="1" lang="en-US" altLang="ko-KR" dirty="0"/>
              <a:t>Initially in NLP </a:t>
            </a:r>
            <a:endParaRPr kumimoji="1" lang="en-US" altLang="ko-KR" dirty="0" smtClean="0"/>
          </a:p>
          <a:p>
            <a:pPr lvl="2"/>
            <a:r>
              <a:rPr kumimoji="1" lang="en-US" altLang="ko-KR" dirty="0" smtClean="0">
                <a:latin typeface="Calibri" panose="020F0502020204030204" pitchFamily="34" charset="0"/>
                <a:cs typeface="Calibri" panose="020F0502020204030204" pitchFamily="34" charset="0"/>
              </a:rPr>
              <a:t>Tells the model which part of the input sentence to focus on</a:t>
            </a:r>
          </a:p>
          <a:p>
            <a:pPr lvl="2"/>
            <a:r>
              <a:rPr kumimoji="1" lang="en-US" altLang="ko-KR" dirty="0"/>
              <a:t>Attention modules are used in computer vision to make the model learn and focus more on the important information, rather than learning background </a:t>
            </a:r>
            <a:r>
              <a:rPr kumimoji="1" lang="en-US" altLang="ko-KR" dirty="0" smtClean="0"/>
              <a:t>information.</a:t>
            </a:r>
          </a:p>
          <a:p>
            <a:pPr lvl="2"/>
            <a:r>
              <a:rPr kumimoji="1" lang="en-US" altLang="ko-KR" dirty="0"/>
              <a:t>A typical attention module generates a mask of the input feature map using a simple 2D-convolutional layer, multi-layer perceptron (MLP), and a sigmoid function at the end.</a:t>
            </a:r>
          </a:p>
          <a:p>
            <a:pPr marL="336550" lvl="1" indent="0">
              <a:buNone/>
            </a:pPr>
            <a:endParaRPr kumimoji="1" lang="en-US" altLang="ko-KR" dirty="0" smtClean="0">
              <a:latin typeface="Calibri" panose="020F0502020204030204" pitchFamily="34" charset="0"/>
              <a:cs typeface="Calibri" panose="020F0502020204030204" pitchFamily="34" charset="0"/>
            </a:endParaRPr>
          </a:p>
          <a:p>
            <a:pPr lvl="1"/>
            <a:r>
              <a:rPr kumimoji="1" lang="en-US" altLang="ko-KR" dirty="0" smtClean="0"/>
              <a:t>CBAM</a:t>
            </a:r>
          </a:p>
          <a:p>
            <a:pPr marL="625475" lvl="2" indent="-171450">
              <a:buFontTx/>
              <a:buChar char="-"/>
            </a:pPr>
            <a:r>
              <a:rPr kumimoji="1" lang="en-US" altLang="ko-KR" dirty="0"/>
              <a:t>Provided an input feature map, it computes the attention maps along two dimensions i.e. channel and spatial</a:t>
            </a:r>
            <a:r>
              <a:rPr kumimoji="1" lang="en-US" altLang="ko-KR" dirty="0" smtClean="0"/>
              <a:t>.</a:t>
            </a:r>
          </a:p>
          <a:p>
            <a:pPr marL="625475" lvl="2" indent="-171450">
              <a:buFontTx/>
              <a:buChar char="-"/>
            </a:pPr>
            <a:r>
              <a:rPr kumimoji="1" lang="en-US" altLang="ko-KR" dirty="0"/>
              <a:t>These inferred attention maps are then multiplied with the input feature map to further refine the features</a:t>
            </a:r>
            <a:r>
              <a:rPr kumimoji="1" lang="en-US" altLang="ko-KR" dirty="0" smtClean="0"/>
              <a:t>.</a:t>
            </a:r>
          </a:p>
          <a:p>
            <a:pPr marL="625475" lvl="2" indent="-171450">
              <a:buFontTx/>
              <a:buChar char="-"/>
            </a:pPr>
            <a:r>
              <a:rPr kumimoji="1" lang="en-US" altLang="ko-KR" dirty="0"/>
              <a:t>The intuition behind this idea is that blind attachment of an attention module can result in a 3D attention map which can be computationally </a:t>
            </a:r>
            <a:r>
              <a:rPr kumimoji="1" lang="en-US" altLang="ko-KR" dirty="0" smtClean="0"/>
              <a:t>expensive</a:t>
            </a:r>
          </a:p>
          <a:p>
            <a:pPr marL="625475" lvl="2" indent="-171450">
              <a:buFontTx/>
              <a:buChar char="-"/>
            </a:pPr>
            <a:r>
              <a:rPr kumimoji="1" lang="en-US" altLang="ko-KR" dirty="0"/>
              <a:t>Results indicate that the proposed method achieves a similar effect with much fewer parameters</a:t>
            </a:r>
            <a:endParaRPr kumimoji="1" lang="ko-KR" altLang="en-US" dirty="0"/>
          </a:p>
          <a:p>
            <a:pPr marL="625475" lvl="2" indent="-171450">
              <a:buFontTx/>
              <a:buChar char="-"/>
            </a:pPr>
            <a:endParaRPr kumimoji="1" lang="en-US" altLang="ko-KR" dirty="0"/>
          </a:p>
          <a:p>
            <a:pPr marL="625475" lvl="2" indent="-171450">
              <a:buFontTx/>
              <a:buChar char="-"/>
            </a:pPr>
            <a:endParaRPr kumimoji="1" lang="en-US" altLang="ko-KR" dirty="0"/>
          </a:p>
          <a:p>
            <a:pPr marL="625475" lvl="2" indent="-171450">
              <a:buFontTx/>
              <a:buChar char="-"/>
            </a:pPr>
            <a:endParaRPr kumimoji="1" lang="en-US" altLang="ko-KR" dirty="0"/>
          </a:p>
        </p:txBody>
      </p:sp>
      <p:sp>
        <p:nvSpPr>
          <p:cNvPr id="5" name="TextBox 4"/>
          <p:cNvSpPr txBox="1"/>
          <p:nvPr/>
        </p:nvSpPr>
        <p:spPr>
          <a:xfrm>
            <a:off x="107504" y="6237312"/>
            <a:ext cx="8071440" cy="369332"/>
          </a:xfrm>
          <a:prstGeom prst="rect">
            <a:avLst/>
          </a:prstGeom>
          <a:noFill/>
        </p:spPr>
        <p:txBody>
          <a:bodyPr wrap="none" rtlCol="0">
            <a:spAutoFit/>
          </a:bodyPr>
          <a:lstStyle/>
          <a:p>
            <a:r>
              <a:rPr lang="en-US" altLang="ko-KR" sz="900" i="1" dirty="0" smtClean="0"/>
              <a:t>.</a:t>
            </a:r>
            <a:endParaRPr lang="en-US" altLang="ko-KR" sz="900" i="1" dirty="0"/>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r>
              <a:rPr lang="en-US" altLang="ko-KR" sz="900" i="1" dirty="0" smtClean="0"/>
              <a:t>.</a:t>
            </a:r>
            <a:endParaRPr lang="en-US" altLang="ko-KR" sz="900" i="1" dirty="0"/>
          </a:p>
        </p:txBody>
      </p:sp>
    </p:spTree>
    <p:extLst>
      <p:ext uri="{BB962C8B-B14F-4D97-AF65-F5344CB8AC3E}">
        <p14:creationId xmlns:p14="http://schemas.microsoft.com/office/powerpoint/2010/main" val="113298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4C68D-0783-084B-BA68-5945BF1F01DD}"/>
              </a:ext>
            </a:extLst>
          </p:cNvPr>
          <p:cNvSpPr>
            <a:spLocks noGrp="1"/>
          </p:cNvSpPr>
          <p:nvPr>
            <p:ph type="title"/>
          </p:nvPr>
        </p:nvSpPr>
        <p:spPr/>
        <p:txBody>
          <a:bodyPr/>
          <a:lstStyle/>
          <a:p>
            <a:pPr algn="r"/>
            <a:r>
              <a:rPr kumimoji="1" lang="en-US" altLang="ko-KR" sz="2400" dirty="0"/>
              <a:t>2.3 Attention Mechanism</a:t>
            </a:r>
            <a:endParaRPr kumimoji="1" lang="ko-KR" altLang="en-US" sz="2400" dirty="0"/>
          </a:p>
        </p:txBody>
      </p:sp>
      <p:sp>
        <p:nvSpPr>
          <p:cNvPr id="5" name="TextBox 4"/>
          <p:cNvSpPr txBox="1"/>
          <p:nvPr/>
        </p:nvSpPr>
        <p:spPr>
          <a:xfrm>
            <a:off x="107504" y="6237312"/>
            <a:ext cx="8071440" cy="369332"/>
          </a:xfrm>
          <a:prstGeom prst="rect">
            <a:avLst/>
          </a:prstGeom>
          <a:noFill/>
        </p:spPr>
        <p:txBody>
          <a:bodyPr wrap="none" rtlCol="0">
            <a:spAutoFit/>
          </a:bodyPr>
          <a:lstStyle/>
          <a:p>
            <a:r>
              <a:rPr lang="en-US" altLang="ko-KR" sz="900" i="1" dirty="0" smtClean="0"/>
              <a:t>.</a:t>
            </a:r>
            <a:endParaRPr lang="en-US" altLang="ko-KR" sz="900" i="1" dirty="0"/>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r>
              <a:rPr lang="en-US" altLang="ko-KR" sz="900" i="1" dirty="0" smtClean="0"/>
              <a:t>.</a:t>
            </a:r>
            <a:endParaRPr lang="en-US" altLang="ko-KR" sz="900" i="1" dirty="0"/>
          </a:p>
        </p:txBody>
      </p:sp>
      <p:sp>
        <p:nvSpPr>
          <p:cNvPr id="6" name="Cube 5"/>
          <p:cNvSpPr/>
          <p:nvPr/>
        </p:nvSpPr>
        <p:spPr>
          <a:xfrm>
            <a:off x="1422202" y="3429023"/>
            <a:ext cx="648072" cy="792088"/>
          </a:xfrm>
          <a:prstGeom prst="cub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111089" y="3311262"/>
            <a:ext cx="475253" cy="425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ube 7"/>
          <p:cNvSpPr/>
          <p:nvPr/>
        </p:nvSpPr>
        <p:spPr>
          <a:xfrm>
            <a:off x="2736656" y="3241071"/>
            <a:ext cx="504056" cy="144016"/>
          </a:xfrm>
          <a:prstGeom prst="cub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627157" y="2553218"/>
            <a:ext cx="723055" cy="941639"/>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84628" y="2539177"/>
            <a:ext cx="1008112"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Channel </a:t>
            </a:r>
          </a:p>
          <a:p>
            <a:pPr algn="ctr"/>
            <a:r>
              <a:rPr lang="en-US" sz="1200" dirty="0" smtClean="0">
                <a:latin typeface="Arial" panose="020B0604020202020204" pitchFamily="34" charset="0"/>
                <a:cs typeface="Arial" panose="020B0604020202020204" pitchFamily="34" charset="0"/>
              </a:rPr>
              <a:t>Attention </a:t>
            </a:r>
          </a:p>
          <a:p>
            <a:pPr algn="ctr"/>
            <a:r>
              <a:rPr lang="en-US" sz="1200" dirty="0" smtClean="0">
                <a:latin typeface="Arial" panose="020B0604020202020204" pitchFamily="34" charset="0"/>
                <a:cs typeface="Arial" panose="020B0604020202020204" pitchFamily="34" charset="0"/>
              </a:rPr>
              <a:t>Module</a:t>
            </a:r>
            <a:endParaRPr lang="en-US" sz="1200" dirty="0">
              <a:latin typeface="Arial" panose="020B0604020202020204" pitchFamily="34" charset="0"/>
              <a:cs typeface="Arial" panose="020B0604020202020204" pitchFamily="34" charset="0"/>
            </a:endParaRPr>
          </a:p>
        </p:txBody>
      </p:sp>
      <p:sp>
        <p:nvSpPr>
          <p:cNvPr id="11" name="Flowchart: Summing Junction 10"/>
          <p:cNvSpPr/>
          <p:nvPr/>
        </p:nvSpPr>
        <p:spPr>
          <a:xfrm>
            <a:off x="3831463" y="3798998"/>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11" idx="2"/>
          </p:cNvCxnSpPr>
          <p:nvPr/>
        </p:nvCxnSpPr>
        <p:spPr>
          <a:xfrm>
            <a:off x="2108589" y="3913298"/>
            <a:ext cx="1722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371678" y="3376667"/>
            <a:ext cx="459785" cy="442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075002" y="3376667"/>
            <a:ext cx="475253" cy="425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Summing Junction 14"/>
          <p:cNvSpPr/>
          <p:nvPr/>
        </p:nvSpPr>
        <p:spPr>
          <a:xfrm>
            <a:off x="6123465" y="3782923"/>
            <a:ext cx="228600" cy="22860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1" idx="6"/>
            <a:endCxn id="15" idx="2"/>
          </p:cNvCxnSpPr>
          <p:nvPr/>
        </p:nvCxnSpPr>
        <p:spPr>
          <a:xfrm flipV="1">
            <a:off x="4060063" y="3897223"/>
            <a:ext cx="2063402" cy="16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ounded Rectangle 16"/>
          <p:cNvSpPr/>
          <p:nvPr/>
        </p:nvSpPr>
        <p:spPr>
          <a:xfrm>
            <a:off x="4547804" y="2492896"/>
            <a:ext cx="1081607" cy="941639"/>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44760" y="2621081"/>
            <a:ext cx="1008112"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Spatial</a:t>
            </a:r>
          </a:p>
          <a:p>
            <a:pPr algn="ctr"/>
            <a:r>
              <a:rPr lang="en-US" sz="1200" dirty="0" smtClean="0">
                <a:latin typeface="Arial" panose="020B0604020202020204" pitchFamily="34" charset="0"/>
                <a:cs typeface="Arial" panose="020B0604020202020204" pitchFamily="34" charset="0"/>
              </a:rPr>
              <a:t>Attention </a:t>
            </a:r>
          </a:p>
          <a:p>
            <a:pPr algn="ctr"/>
            <a:r>
              <a:rPr lang="en-US" sz="1200" dirty="0" smtClean="0">
                <a:latin typeface="Arial" panose="020B0604020202020204" pitchFamily="34" charset="0"/>
                <a:cs typeface="Arial" panose="020B0604020202020204" pitchFamily="34" charset="0"/>
              </a:rPr>
              <a:t>Module</a:t>
            </a:r>
            <a:endParaRPr lang="en-US" sz="1200" dirty="0">
              <a:latin typeface="Arial" panose="020B0604020202020204" pitchFamily="34" charset="0"/>
              <a:cs typeface="Arial" panose="020B0604020202020204" pitchFamily="34" charset="0"/>
            </a:endParaRPr>
          </a:p>
        </p:txBody>
      </p:sp>
      <p:sp>
        <p:nvSpPr>
          <p:cNvPr id="19" name="Cube 18"/>
          <p:cNvSpPr/>
          <p:nvPr/>
        </p:nvSpPr>
        <p:spPr>
          <a:xfrm>
            <a:off x="5349828" y="2658939"/>
            <a:ext cx="197517" cy="554688"/>
          </a:xfrm>
          <a:prstGeom prst="cube">
            <a:avLst>
              <a:gd name="adj" fmla="val 68600"/>
            </a:avLst>
          </a:prstGeom>
          <a:solidFill>
            <a:schemeClr val="accent4">
              <a:lumMod val="40000"/>
              <a:lumOff val="60000"/>
            </a:schemeClr>
          </a:solid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629411" y="3311262"/>
            <a:ext cx="514565" cy="471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6"/>
          </p:cNvCxnSpPr>
          <p:nvPr/>
        </p:nvCxnSpPr>
        <p:spPr>
          <a:xfrm>
            <a:off x="6352065" y="3897223"/>
            <a:ext cx="398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Cube 21"/>
          <p:cNvSpPr/>
          <p:nvPr/>
        </p:nvSpPr>
        <p:spPr>
          <a:xfrm>
            <a:off x="6793778" y="3429023"/>
            <a:ext cx="648072" cy="792088"/>
          </a:xfrm>
          <a:prstGeom prst="cub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87624" y="3120409"/>
            <a:ext cx="1114057"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Input Feature</a:t>
            </a:r>
            <a:endParaRPr lang="en-US" sz="1200" dirty="0">
              <a:latin typeface="Arial" panose="020B0604020202020204" pitchFamily="34" charset="0"/>
              <a:cs typeface="Arial" panose="020B0604020202020204" pitchFamily="34" charset="0"/>
            </a:endParaRPr>
          </a:p>
        </p:txBody>
      </p:sp>
      <p:sp>
        <p:nvSpPr>
          <p:cNvPr id="24" name="TextBox 23"/>
          <p:cNvSpPr txBox="1"/>
          <p:nvPr/>
        </p:nvSpPr>
        <p:spPr>
          <a:xfrm>
            <a:off x="6485083" y="3110263"/>
            <a:ext cx="1351244"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Refined Feature</a:t>
            </a:r>
            <a:endParaRPr lang="en-US" sz="12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FE6F66BE-2B21-3F49-BCD1-B7315575B2FB}"/>
              </a:ext>
            </a:extLst>
          </p:cNvPr>
          <p:cNvSpPr txBox="1"/>
          <p:nvPr/>
        </p:nvSpPr>
        <p:spPr>
          <a:xfrm>
            <a:off x="1812592" y="4444613"/>
            <a:ext cx="5000072" cy="276999"/>
          </a:xfrm>
          <a:prstGeom prst="rect">
            <a:avLst/>
          </a:prstGeom>
          <a:noFill/>
        </p:spPr>
        <p:txBody>
          <a:bodyPr wrap="square" rtlCol="0">
            <a:spAutoFit/>
          </a:bodyPr>
          <a:lstStyle/>
          <a:p>
            <a:pPr algn="ctr"/>
            <a:r>
              <a:rPr kumimoji="1" lang="en-US" altLang="ko-KR" sz="1200" dirty="0" smtClean="0">
                <a:latin typeface="Calibri" panose="020F0502020204030204" pitchFamily="34" charset="0"/>
                <a:cs typeface="Calibri" panose="020F0502020204030204" pitchFamily="34" charset="0"/>
              </a:rPr>
              <a:t>Convolutional Block Attention Module</a:t>
            </a:r>
            <a:endParaRPr lang="en-US" altLang="ko-KR"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15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4C68D-0783-084B-BA68-5945BF1F01DD}"/>
              </a:ext>
            </a:extLst>
          </p:cNvPr>
          <p:cNvSpPr>
            <a:spLocks noGrp="1"/>
          </p:cNvSpPr>
          <p:nvPr>
            <p:ph type="title"/>
          </p:nvPr>
        </p:nvSpPr>
        <p:spPr/>
        <p:txBody>
          <a:bodyPr/>
          <a:lstStyle/>
          <a:p>
            <a:pPr algn="r"/>
            <a:r>
              <a:rPr kumimoji="1" lang="en-US" altLang="ko-KR" sz="2400" dirty="0"/>
              <a:t>2.3 Attention Mechanism</a:t>
            </a:r>
            <a:endParaRPr kumimoji="1" lang="ko-KR" altLang="en-US" sz="2400" dirty="0"/>
          </a:p>
        </p:txBody>
      </p:sp>
      <p:sp>
        <p:nvSpPr>
          <p:cNvPr id="3" name="내용 개체 틀 2">
            <a:extLst>
              <a:ext uri="{FF2B5EF4-FFF2-40B4-BE49-F238E27FC236}">
                <a16:creationId xmlns:a16="http://schemas.microsoft.com/office/drawing/2014/main" id="{F2BB522D-9461-0F42-B444-A4CEA51A5220}"/>
              </a:ext>
            </a:extLst>
          </p:cNvPr>
          <p:cNvSpPr>
            <a:spLocks noGrp="1"/>
          </p:cNvSpPr>
          <p:nvPr>
            <p:ph sz="quarter" idx="10"/>
          </p:nvPr>
        </p:nvSpPr>
        <p:spPr/>
        <p:txBody>
          <a:bodyPr/>
          <a:lstStyle/>
          <a:p>
            <a:pPr lvl="1"/>
            <a:endParaRPr kumimoji="1" lang="en-US" altLang="ko-KR" dirty="0">
              <a:latin typeface="Calibri" panose="020F0502020204030204" pitchFamily="34" charset="0"/>
              <a:cs typeface="Calibri" panose="020F0502020204030204" pitchFamily="34" charset="0"/>
            </a:endParaRPr>
          </a:p>
          <a:p>
            <a:pPr lvl="1"/>
            <a:r>
              <a:rPr kumimoji="1" lang="en-US" altLang="ko-KR" dirty="0" smtClean="0">
                <a:latin typeface="Calibri" panose="020F0502020204030204" pitchFamily="34" charset="0"/>
                <a:cs typeface="Calibri" panose="020F0502020204030204" pitchFamily="34" charset="0"/>
              </a:rPr>
              <a:t>Channel attention module</a:t>
            </a:r>
          </a:p>
          <a:p>
            <a:pPr lvl="2"/>
            <a:r>
              <a:rPr kumimoji="1" lang="en-US" altLang="ko-KR" dirty="0"/>
              <a:t>Two pooling methods i.e. average and max pooling, are used at the same time to compute channel-wise attention for the given input feature </a:t>
            </a:r>
            <a:r>
              <a:rPr kumimoji="1" lang="en-US" altLang="ko-KR" dirty="0" smtClean="0"/>
              <a:t>map.</a:t>
            </a:r>
          </a:p>
          <a:p>
            <a:pPr lvl="2"/>
            <a:r>
              <a:rPr kumimoji="1" lang="en-US" altLang="ko-KR" dirty="0"/>
              <a:t>This results in two Cx1x1 vectors, one produced by max-pooling and the other by average pooling</a:t>
            </a:r>
            <a:r>
              <a:rPr kumimoji="1" lang="en-US" altLang="ko-KR" dirty="0" smtClean="0"/>
              <a:t>.</a:t>
            </a:r>
          </a:p>
          <a:p>
            <a:pPr lvl="2"/>
            <a:r>
              <a:rPr kumimoji="1" lang="en-US" altLang="ko-KR" dirty="0"/>
              <a:t>These are then passed through a simple bottleneck dense layer and then combined with a summation</a:t>
            </a:r>
            <a:r>
              <a:rPr kumimoji="1" lang="en-US" altLang="ko-KR" dirty="0" smtClean="0"/>
              <a:t>.</a:t>
            </a:r>
          </a:p>
          <a:p>
            <a:pPr lvl="2"/>
            <a:r>
              <a:rPr kumimoji="1" lang="en-US" altLang="ko-KR" dirty="0"/>
              <a:t>The sigmoid function is applied at the end to obtain a Cx1x1 vector which shows the importance of each channel in the original feature map</a:t>
            </a:r>
            <a:r>
              <a:rPr kumimoji="1" lang="en-US" altLang="ko-KR" dirty="0" smtClean="0"/>
              <a:t>.</a:t>
            </a:r>
          </a:p>
          <a:p>
            <a:pPr lvl="2"/>
            <a:r>
              <a:rPr kumimoji="1" lang="en-US" altLang="ko-KR" dirty="0"/>
              <a:t>This channel attention vector is applied to the input feature in a pointwise manner, which creates a new vector F’ which is shaped the same as the original input feature map F</a:t>
            </a:r>
          </a:p>
          <a:p>
            <a:pPr lvl="2"/>
            <a:endParaRPr kumimoji="1" lang="en-US" altLang="ko-KR" dirty="0"/>
          </a:p>
          <a:p>
            <a:pPr lvl="2"/>
            <a:endParaRPr kumimoji="1" lang="en-US" altLang="ko-KR" dirty="0"/>
          </a:p>
          <a:p>
            <a:pPr lvl="2"/>
            <a:endParaRPr kumimoji="1" lang="en-US" altLang="ko-KR" dirty="0" smtClean="0">
              <a:latin typeface="Calibri" panose="020F0502020204030204" pitchFamily="34" charset="0"/>
              <a:cs typeface="Calibri" panose="020F0502020204030204" pitchFamily="34" charset="0"/>
            </a:endParaRPr>
          </a:p>
          <a:p>
            <a:pPr lvl="2"/>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p>
          <a:p>
            <a:pPr lvl="1"/>
            <a:endParaRPr kumimoji="1" lang="en-US" altLang="ko-KR" dirty="0" smtClean="0">
              <a:latin typeface="Calibri" panose="020F0502020204030204" pitchFamily="34" charset="0"/>
              <a:cs typeface="Calibri" panose="020F0502020204030204" pitchFamily="34" charset="0"/>
            </a:endParaRPr>
          </a:p>
          <a:p>
            <a:pPr lvl="1"/>
            <a:endParaRPr kumimoji="1" lang="en-US" altLang="ko-KR" dirty="0"/>
          </a:p>
        </p:txBody>
      </p:sp>
      <p:sp>
        <p:nvSpPr>
          <p:cNvPr id="5" name="TextBox 4"/>
          <p:cNvSpPr txBox="1"/>
          <p:nvPr/>
        </p:nvSpPr>
        <p:spPr>
          <a:xfrm>
            <a:off x="107504" y="6237312"/>
            <a:ext cx="8071440" cy="369332"/>
          </a:xfrm>
          <a:prstGeom prst="rect">
            <a:avLst/>
          </a:prstGeom>
          <a:noFill/>
        </p:spPr>
        <p:txBody>
          <a:bodyPr wrap="none" rtlCol="0">
            <a:spAutoFit/>
          </a:bodyPr>
          <a:lstStyle/>
          <a:p>
            <a:r>
              <a:rPr lang="en-US" altLang="ko-KR" sz="900" i="1" dirty="0" smtClean="0"/>
              <a:t>.</a:t>
            </a:r>
            <a:endParaRPr lang="en-US" altLang="ko-KR" sz="900" i="1" dirty="0"/>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r>
              <a:rPr lang="en-US" altLang="ko-KR" sz="900" i="1" dirty="0" smtClean="0"/>
              <a:t>.</a:t>
            </a:r>
            <a:endParaRPr lang="en-US" altLang="ko-KR" sz="900" i="1" dirty="0"/>
          </a:p>
        </p:txBody>
      </p:sp>
      <p:sp>
        <p:nvSpPr>
          <p:cNvPr id="8" name="Cube 7"/>
          <p:cNvSpPr/>
          <p:nvPr/>
        </p:nvSpPr>
        <p:spPr>
          <a:xfrm>
            <a:off x="1782242" y="4799354"/>
            <a:ext cx="648072" cy="792088"/>
          </a:xfrm>
          <a:prstGeom prst="cub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2454678" y="4793142"/>
            <a:ext cx="423793" cy="327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2454829" y="5184885"/>
            <a:ext cx="423642" cy="262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Cube 10"/>
          <p:cNvSpPr/>
          <p:nvPr/>
        </p:nvSpPr>
        <p:spPr>
          <a:xfrm>
            <a:off x="2902835" y="5447426"/>
            <a:ext cx="504056" cy="144016"/>
          </a:xfrm>
          <a:prstGeom prst="cub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2902835" y="4649103"/>
            <a:ext cx="504056" cy="144016"/>
          </a:xfrm>
          <a:prstGeom prst="cub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441667" y="5591442"/>
            <a:ext cx="1329222"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Input Feature </a:t>
            </a:r>
            <a:r>
              <a:rPr lang="en-US" sz="1200" b="1" dirty="0" smtClean="0">
                <a:latin typeface="Arial" panose="020B0604020202020204" pitchFamily="34" charset="0"/>
                <a:cs typeface="Arial" panose="020B0604020202020204" pitchFamily="34" charset="0"/>
              </a:rPr>
              <a:t>F</a:t>
            </a:r>
            <a:endParaRPr lang="en-US" sz="1200" b="1" dirty="0">
              <a:latin typeface="Arial" panose="020B0604020202020204" pitchFamily="34" charset="0"/>
              <a:cs typeface="Arial" panose="020B0604020202020204" pitchFamily="34" charset="0"/>
            </a:endParaRPr>
          </a:p>
        </p:txBody>
      </p:sp>
      <p:sp>
        <p:nvSpPr>
          <p:cNvPr id="14" name="TextBox 13"/>
          <p:cNvSpPr txBox="1"/>
          <p:nvPr/>
        </p:nvSpPr>
        <p:spPr>
          <a:xfrm>
            <a:off x="2472117" y="5585207"/>
            <a:ext cx="1329222" cy="261610"/>
          </a:xfrm>
          <a:prstGeom prst="rect">
            <a:avLst/>
          </a:prstGeom>
          <a:noFill/>
        </p:spPr>
        <p:txBody>
          <a:bodyPr wrap="square" rtlCol="0">
            <a:spAutoFit/>
          </a:bodyPr>
          <a:lstStyle/>
          <a:p>
            <a:pPr algn="ctr"/>
            <a:r>
              <a:rPr lang="en-US" sz="1100" dirty="0" smtClean="0">
                <a:latin typeface="Arial" panose="020B0604020202020204" pitchFamily="34" charset="0"/>
                <a:cs typeface="Arial" panose="020B0604020202020204" pitchFamily="34" charset="0"/>
              </a:rPr>
              <a:t>AvgPool</a:t>
            </a:r>
            <a:endParaRPr lang="en-US" sz="1100" b="1" dirty="0">
              <a:latin typeface="Arial" panose="020B0604020202020204" pitchFamily="34" charset="0"/>
              <a:cs typeface="Arial" panose="020B0604020202020204" pitchFamily="34" charset="0"/>
            </a:endParaRPr>
          </a:p>
        </p:txBody>
      </p:sp>
      <p:sp>
        <p:nvSpPr>
          <p:cNvPr id="15" name="TextBox 14"/>
          <p:cNvSpPr txBox="1"/>
          <p:nvPr/>
        </p:nvSpPr>
        <p:spPr>
          <a:xfrm>
            <a:off x="2490252" y="4365104"/>
            <a:ext cx="1329222" cy="261610"/>
          </a:xfrm>
          <a:prstGeom prst="rect">
            <a:avLst/>
          </a:prstGeom>
          <a:noFill/>
        </p:spPr>
        <p:txBody>
          <a:bodyPr wrap="square" rtlCol="0">
            <a:spAutoFit/>
          </a:bodyPr>
          <a:lstStyle/>
          <a:p>
            <a:pPr algn="ctr"/>
            <a:r>
              <a:rPr lang="en-US" sz="1100" dirty="0" smtClean="0">
                <a:latin typeface="Arial" panose="020B0604020202020204" pitchFamily="34" charset="0"/>
                <a:cs typeface="Arial" panose="020B0604020202020204" pitchFamily="34" charset="0"/>
              </a:rPr>
              <a:t>MaxPool</a:t>
            </a:r>
            <a:endParaRPr lang="en-US" sz="1100" b="1" dirty="0">
              <a:latin typeface="Arial" panose="020B0604020202020204" pitchFamily="34" charset="0"/>
              <a:cs typeface="Arial" panose="020B0604020202020204" pitchFamily="34" charset="0"/>
            </a:endParaRPr>
          </a:p>
        </p:txBody>
      </p:sp>
      <p:cxnSp>
        <p:nvCxnSpPr>
          <p:cNvPr id="16" name="Straight Arrow Connector 15"/>
          <p:cNvCxnSpPr/>
          <p:nvPr/>
        </p:nvCxnSpPr>
        <p:spPr>
          <a:xfrm>
            <a:off x="3406891" y="4799981"/>
            <a:ext cx="412617" cy="266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3455979" y="5182620"/>
            <a:ext cx="363495" cy="23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ube 17"/>
          <p:cNvSpPr/>
          <p:nvPr/>
        </p:nvSpPr>
        <p:spPr>
          <a:xfrm>
            <a:off x="3879412" y="4799981"/>
            <a:ext cx="147661" cy="719453"/>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be 18"/>
          <p:cNvSpPr/>
          <p:nvPr/>
        </p:nvSpPr>
        <p:spPr>
          <a:xfrm>
            <a:off x="4656444" y="4802583"/>
            <a:ext cx="147661" cy="719453"/>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be 19"/>
          <p:cNvSpPr/>
          <p:nvPr/>
        </p:nvSpPr>
        <p:spPr>
          <a:xfrm>
            <a:off x="4270995" y="4997115"/>
            <a:ext cx="153865" cy="354539"/>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8" idx="0"/>
            <a:endCxn id="20" idx="1"/>
          </p:cNvCxnSpPr>
          <p:nvPr/>
        </p:nvCxnSpPr>
        <p:spPr>
          <a:xfrm>
            <a:off x="3971700" y="4799981"/>
            <a:ext cx="356994" cy="2356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8" idx="3"/>
            <a:endCxn id="20" idx="3"/>
          </p:cNvCxnSpPr>
          <p:nvPr/>
        </p:nvCxnSpPr>
        <p:spPr>
          <a:xfrm flipV="1">
            <a:off x="3934785" y="5351654"/>
            <a:ext cx="393909" cy="16778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20" idx="3"/>
          </p:cNvCxnSpPr>
          <p:nvPr/>
        </p:nvCxnSpPr>
        <p:spPr>
          <a:xfrm>
            <a:off x="4328694" y="5351654"/>
            <a:ext cx="348109" cy="16778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20" idx="1"/>
            <a:endCxn id="19" idx="1"/>
          </p:cNvCxnSpPr>
          <p:nvPr/>
        </p:nvCxnSpPr>
        <p:spPr>
          <a:xfrm flipV="1">
            <a:off x="4328694" y="4839498"/>
            <a:ext cx="383123" cy="19608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4843923" y="4799354"/>
            <a:ext cx="423793" cy="327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844074" y="5191097"/>
            <a:ext cx="423642" cy="262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Cube 26"/>
          <p:cNvSpPr/>
          <p:nvPr/>
        </p:nvSpPr>
        <p:spPr>
          <a:xfrm>
            <a:off x="5292080" y="5453638"/>
            <a:ext cx="504056" cy="144016"/>
          </a:xfrm>
          <a:prstGeom prst="cub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be 27"/>
          <p:cNvSpPr/>
          <p:nvPr/>
        </p:nvSpPr>
        <p:spPr>
          <a:xfrm>
            <a:off x="5292080" y="4655315"/>
            <a:ext cx="504056" cy="144016"/>
          </a:xfrm>
          <a:prstGeom prst="cub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Or 28"/>
          <p:cNvSpPr/>
          <p:nvPr/>
        </p:nvSpPr>
        <p:spPr>
          <a:xfrm>
            <a:off x="5855966" y="4997023"/>
            <a:ext cx="228600" cy="228600"/>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156176" y="499711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urved Connector 30"/>
          <p:cNvCxnSpPr/>
          <p:nvPr/>
        </p:nvCxnSpPr>
        <p:spPr>
          <a:xfrm flipV="1">
            <a:off x="6198525" y="5042835"/>
            <a:ext cx="137160" cy="137160"/>
          </a:xfrm>
          <a:prstGeom prst="curvedConnector3">
            <a:avLst/>
          </a:prstGeom>
          <a:ln w="19050"/>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6437488" y="5111415"/>
            <a:ext cx="331573" cy="8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ube 32"/>
          <p:cNvSpPr/>
          <p:nvPr/>
        </p:nvSpPr>
        <p:spPr>
          <a:xfrm>
            <a:off x="6873944" y="5005973"/>
            <a:ext cx="700185" cy="168411"/>
          </a:xfrm>
          <a:prstGeom prst="cub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684874" y="5518715"/>
            <a:ext cx="1329222"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MLP</a:t>
            </a:r>
            <a:endParaRPr lang="en-US" sz="1200" b="1" dirty="0">
              <a:latin typeface="Arial" panose="020B0604020202020204" pitchFamily="34" charset="0"/>
              <a:cs typeface="Arial" panose="020B0604020202020204" pitchFamily="34" charset="0"/>
            </a:endParaRPr>
          </a:p>
        </p:txBody>
      </p:sp>
      <p:sp>
        <p:nvSpPr>
          <p:cNvPr id="35" name="TextBox 34"/>
          <p:cNvSpPr txBox="1"/>
          <p:nvPr/>
        </p:nvSpPr>
        <p:spPr>
          <a:xfrm>
            <a:off x="6503726" y="5198669"/>
            <a:ext cx="1452650"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Channel Attention</a:t>
            </a:r>
          </a:p>
          <a:p>
            <a:pPr algn="ctr"/>
            <a:r>
              <a:rPr lang="en-US" sz="1200" b="1" dirty="0" smtClean="0">
                <a:latin typeface="Arial" panose="020B0604020202020204" pitchFamily="34" charset="0"/>
                <a:cs typeface="Arial" panose="020B0604020202020204" pitchFamily="34" charset="0"/>
              </a:rPr>
              <a:t>M</a:t>
            </a:r>
            <a:r>
              <a:rPr lang="en-US" sz="1200" b="1" baseline="-25000" dirty="0" smtClean="0">
                <a:latin typeface="Arial" panose="020B0604020202020204" pitchFamily="34" charset="0"/>
                <a:cs typeface="Arial" panose="020B0604020202020204" pitchFamily="34" charset="0"/>
              </a:rPr>
              <a:t>c</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401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4C68D-0783-084B-BA68-5945BF1F01DD}"/>
              </a:ext>
            </a:extLst>
          </p:cNvPr>
          <p:cNvSpPr>
            <a:spLocks noGrp="1"/>
          </p:cNvSpPr>
          <p:nvPr>
            <p:ph type="title"/>
          </p:nvPr>
        </p:nvSpPr>
        <p:spPr/>
        <p:txBody>
          <a:bodyPr/>
          <a:lstStyle/>
          <a:p>
            <a:pPr algn="r"/>
            <a:r>
              <a:rPr kumimoji="1" lang="en-US" altLang="ko-KR" sz="2400" dirty="0"/>
              <a:t>2.3 Attention Mechanism</a:t>
            </a:r>
            <a:endParaRPr kumimoji="1" lang="ko-KR" altLang="en-US" sz="2400" dirty="0"/>
          </a:p>
        </p:txBody>
      </p:sp>
      <p:sp>
        <p:nvSpPr>
          <p:cNvPr id="3" name="내용 개체 틀 2">
            <a:extLst>
              <a:ext uri="{FF2B5EF4-FFF2-40B4-BE49-F238E27FC236}">
                <a16:creationId xmlns:a16="http://schemas.microsoft.com/office/drawing/2014/main" id="{F2BB522D-9461-0F42-B444-A4CEA51A5220}"/>
              </a:ext>
            </a:extLst>
          </p:cNvPr>
          <p:cNvSpPr>
            <a:spLocks noGrp="1"/>
          </p:cNvSpPr>
          <p:nvPr>
            <p:ph sz="quarter" idx="10"/>
          </p:nvPr>
        </p:nvSpPr>
        <p:spPr/>
        <p:txBody>
          <a:bodyPr/>
          <a:lstStyle/>
          <a:p>
            <a:pPr marL="336550" lvl="1" indent="0">
              <a:buNone/>
            </a:pPr>
            <a:endParaRPr kumimoji="1" lang="en-US" altLang="ko-KR" dirty="0"/>
          </a:p>
          <a:p>
            <a:pPr lvl="1"/>
            <a:r>
              <a:rPr kumimoji="1" lang="en-US" altLang="ko-KR" dirty="0" smtClean="0">
                <a:latin typeface="Calibri" panose="020F0502020204030204" pitchFamily="34" charset="0"/>
                <a:cs typeface="Calibri" panose="020F0502020204030204" pitchFamily="34" charset="0"/>
              </a:rPr>
              <a:t>Spatial attention module</a:t>
            </a:r>
          </a:p>
          <a:p>
            <a:pPr lvl="2"/>
            <a:r>
              <a:rPr kumimoji="1" lang="en-US" altLang="ko-KR" dirty="0"/>
              <a:t>After channel dimension, the next step is to process features in width and height </a:t>
            </a:r>
            <a:r>
              <a:rPr kumimoji="1" lang="en-US" altLang="ko-KR" dirty="0" smtClean="0"/>
              <a:t>dimensions</a:t>
            </a:r>
          </a:p>
          <a:p>
            <a:pPr lvl="2"/>
            <a:r>
              <a:rPr kumimoji="1" lang="en-US" altLang="ko-KR" dirty="0"/>
              <a:t>From the channel attention module, we obtain a </a:t>
            </a:r>
            <a:r>
              <a:rPr kumimoji="1" lang="en-US" altLang="ko-KR" dirty="0" err="1"/>
              <a:t>CxHxW</a:t>
            </a:r>
            <a:r>
              <a:rPr kumimoji="1" lang="en-US" altLang="ko-KR" dirty="0"/>
              <a:t> map. In the spatial attention module, average and max pooling are applied pointwise which results in two 1xHxW features</a:t>
            </a:r>
            <a:r>
              <a:rPr kumimoji="1" lang="en-US" altLang="ko-KR" dirty="0" smtClean="0"/>
              <a:t>.</a:t>
            </a:r>
          </a:p>
          <a:p>
            <a:pPr lvl="2"/>
            <a:r>
              <a:rPr kumimoji="1" lang="en-US" altLang="ko-KR" dirty="0"/>
              <a:t>A 7x7 convolution is applied after concatenating the two </a:t>
            </a:r>
            <a:r>
              <a:rPr kumimoji="1" lang="en-US" altLang="ko-KR" dirty="0" smtClean="0"/>
              <a:t>features</a:t>
            </a:r>
          </a:p>
          <a:p>
            <a:pPr lvl="2"/>
            <a:r>
              <a:rPr kumimoji="1" lang="en-US" altLang="ko-KR" dirty="0"/>
              <a:t>In the end, the sigmoid function is applied to get a 1xHxW shaped feature, which is called a spatial attention map</a:t>
            </a:r>
            <a:r>
              <a:rPr kumimoji="1" lang="en-US" altLang="ko-KR" dirty="0" smtClean="0"/>
              <a:t>.</a:t>
            </a:r>
          </a:p>
          <a:p>
            <a:pPr lvl="2"/>
            <a:r>
              <a:rPr kumimoji="1" lang="en-US" altLang="ko-KR" dirty="0"/>
              <a:t>This spatial attention map is applied F’ pointwise, resulting in a </a:t>
            </a:r>
            <a:r>
              <a:rPr kumimoji="1" lang="en-US" altLang="ko-KR" dirty="0" err="1"/>
              <a:t>CxHxW</a:t>
            </a:r>
            <a:r>
              <a:rPr kumimoji="1" lang="en-US" altLang="ko-KR" dirty="0"/>
              <a:t> vector and we get the final output of CBAM.</a:t>
            </a:r>
          </a:p>
          <a:p>
            <a:pPr lvl="2"/>
            <a:endParaRPr kumimoji="1" lang="en-US" altLang="ko-KR" dirty="0"/>
          </a:p>
          <a:p>
            <a:pPr lvl="2"/>
            <a:endParaRPr kumimoji="1" lang="en-US" altLang="ko-KR" dirty="0"/>
          </a:p>
          <a:p>
            <a:pPr lvl="2"/>
            <a:endParaRPr kumimoji="1" lang="en-US" altLang="ko-KR" dirty="0" smtClean="0">
              <a:latin typeface="Calibri" panose="020F0502020204030204" pitchFamily="34" charset="0"/>
              <a:cs typeface="Calibri" panose="020F0502020204030204" pitchFamily="34" charset="0"/>
            </a:endParaRPr>
          </a:p>
          <a:p>
            <a:pPr lvl="2"/>
            <a:endParaRPr kumimoji="1" lang="en-US" altLang="ko-KR" dirty="0">
              <a:latin typeface="Calibri" panose="020F0502020204030204" pitchFamily="34" charset="0"/>
              <a:cs typeface="Calibri" panose="020F0502020204030204" pitchFamily="34" charset="0"/>
            </a:endParaRPr>
          </a:p>
        </p:txBody>
      </p:sp>
      <p:sp>
        <p:nvSpPr>
          <p:cNvPr id="5" name="TextBox 4"/>
          <p:cNvSpPr txBox="1"/>
          <p:nvPr/>
        </p:nvSpPr>
        <p:spPr>
          <a:xfrm>
            <a:off x="107504" y="6237312"/>
            <a:ext cx="8071440" cy="369332"/>
          </a:xfrm>
          <a:prstGeom prst="rect">
            <a:avLst/>
          </a:prstGeom>
          <a:noFill/>
        </p:spPr>
        <p:txBody>
          <a:bodyPr wrap="none" rtlCol="0">
            <a:spAutoFit/>
          </a:bodyPr>
          <a:lstStyle/>
          <a:p>
            <a:r>
              <a:rPr lang="en-US" altLang="ko-KR" sz="900" i="1" dirty="0" smtClean="0"/>
              <a:t>.</a:t>
            </a:r>
            <a:endParaRPr lang="en-US" altLang="ko-KR" sz="900" i="1" dirty="0"/>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r>
              <a:rPr lang="en-US" altLang="ko-KR" sz="900" i="1" dirty="0" smtClean="0"/>
              <a:t>.</a:t>
            </a:r>
            <a:endParaRPr lang="en-US" altLang="ko-KR" sz="900" i="1" dirty="0"/>
          </a:p>
        </p:txBody>
      </p:sp>
      <p:sp>
        <p:nvSpPr>
          <p:cNvPr id="36" name="Cube 35"/>
          <p:cNvSpPr/>
          <p:nvPr/>
        </p:nvSpPr>
        <p:spPr>
          <a:xfrm>
            <a:off x="2691509" y="4795362"/>
            <a:ext cx="712879" cy="871297"/>
          </a:xfrm>
          <a:prstGeom prst="cub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363605" y="4425268"/>
            <a:ext cx="1608091" cy="287771"/>
          </a:xfrm>
          <a:prstGeom prst="rect">
            <a:avLst/>
          </a:prstGeom>
          <a:noFill/>
        </p:spPr>
        <p:txBody>
          <a:bodyPr wrap="square" rtlCol="0">
            <a:spAutoFit/>
          </a:bodyPr>
          <a:lstStyle/>
          <a:p>
            <a:pPr algn="ctr"/>
            <a:r>
              <a:rPr lang="en-US" sz="1100" dirty="0" smtClean="0">
                <a:latin typeface="Arial" panose="020B0604020202020204" pitchFamily="34" charset="0"/>
                <a:cs typeface="Arial" panose="020B0604020202020204" pitchFamily="34" charset="0"/>
              </a:rPr>
              <a:t>[MaxPool, AvgPool]</a:t>
            </a:r>
            <a:endParaRPr lang="en-US" sz="1100" b="1" dirty="0">
              <a:latin typeface="Arial" panose="020B0604020202020204" pitchFamily="34" charset="0"/>
              <a:cs typeface="Arial" panose="020B0604020202020204" pitchFamily="34" charset="0"/>
            </a:endParaRPr>
          </a:p>
        </p:txBody>
      </p:sp>
      <p:sp>
        <p:nvSpPr>
          <p:cNvPr id="38" name="Oval 37"/>
          <p:cNvSpPr/>
          <p:nvPr/>
        </p:nvSpPr>
        <p:spPr>
          <a:xfrm>
            <a:off x="5537427" y="5056929"/>
            <a:ext cx="251460" cy="2514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urved Connector 38"/>
          <p:cNvCxnSpPr/>
          <p:nvPr/>
        </p:nvCxnSpPr>
        <p:spPr>
          <a:xfrm flipV="1">
            <a:off x="5584348" y="5107221"/>
            <a:ext cx="150876" cy="150876"/>
          </a:xfrm>
          <a:prstGeom prst="curvedConnector3">
            <a:avLst/>
          </a:prstGeom>
          <a:ln w="19050"/>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5813590" y="5182216"/>
            <a:ext cx="364730" cy="9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5566373" y="5585464"/>
            <a:ext cx="1597915" cy="507832"/>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Spatial Attention</a:t>
            </a:r>
          </a:p>
          <a:p>
            <a:pPr algn="ctr"/>
            <a:r>
              <a:rPr lang="en-US" sz="1200" b="1" dirty="0" smtClean="0">
                <a:latin typeface="Arial" panose="020B0604020202020204" pitchFamily="34" charset="0"/>
                <a:cs typeface="Arial" panose="020B0604020202020204" pitchFamily="34" charset="0"/>
              </a:rPr>
              <a:t>M</a:t>
            </a:r>
            <a:r>
              <a:rPr lang="en-US" sz="1200" b="1" baseline="-25000" dirty="0" smtClean="0">
                <a:latin typeface="Arial" panose="020B0604020202020204" pitchFamily="34" charset="0"/>
                <a:cs typeface="Arial" panose="020B0604020202020204" pitchFamily="34" charset="0"/>
              </a:rPr>
              <a:t>s</a:t>
            </a:r>
            <a:endParaRPr lang="en-US" sz="1200" b="1" dirty="0">
              <a:latin typeface="Arial" panose="020B0604020202020204" pitchFamily="34" charset="0"/>
              <a:cs typeface="Arial" panose="020B0604020202020204" pitchFamily="34" charset="0"/>
            </a:endParaRPr>
          </a:p>
        </p:txBody>
      </p:sp>
      <p:cxnSp>
        <p:nvCxnSpPr>
          <p:cNvPr id="42" name="Straight Arrow Connector 41"/>
          <p:cNvCxnSpPr/>
          <p:nvPr/>
        </p:nvCxnSpPr>
        <p:spPr>
          <a:xfrm>
            <a:off x="3412356" y="5179969"/>
            <a:ext cx="492973" cy="6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Cube 42"/>
          <p:cNvSpPr/>
          <p:nvPr/>
        </p:nvSpPr>
        <p:spPr>
          <a:xfrm>
            <a:off x="3907091" y="4705887"/>
            <a:ext cx="328909" cy="948753"/>
          </a:xfrm>
          <a:prstGeom prst="cube">
            <a:avLst>
              <a:gd name="adj" fmla="val 68600"/>
            </a:avLst>
          </a:prstGeom>
          <a:solidFill>
            <a:schemeClr val="tx2">
              <a:lumMod val="60000"/>
              <a:lumOff val="40000"/>
            </a:schemeClr>
          </a:solid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be 43"/>
          <p:cNvSpPr/>
          <p:nvPr/>
        </p:nvSpPr>
        <p:spPr>
          <a:xfrm>
            <a:off x="3985921" y="4712136"/>
            <a:ext cx="328909" cy="948753"/>
          </a:xfrm>
          <a:prstGeom prst="cube">
            <a:avLst>
              <a:gd name="adj" fmla="val 68600"/>
            </a:avLst>
          </a:prstGeom>
          <a:solidFill>
            <a:schemeClr val="accent6">
              <a:lumMod val="75000"/>
            </a:schemeClr>
          </a:solid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be 44"/>
          <p:cNvSpPr/>
          <p:nvPr/>
        </p:nvSpPr>
        <p:spPr>
          <a:xfrm>
            <a:off x="4057274" y="5059245"/>
            <a:ext cx="164454" cy="22128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be 45"/>
          <p:cNvSpPr/>
          <p:nvPr/>
        </p:nvSpPr>
        <p:spPr>
          <a:xfrm>
            <a:off x="4778640" y="4721403"/>
            <a:ext cx="328909" cy="948753"/>
          </a:xfrm>
          <a:prstGeom prst="cube">
            <a:avLst>
              <a:gd name="adj" fmla="val 68600"/>
            </a:avLst>
          </a:prstGeom>
          <a:no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ube 46"/>
          <p:cNvSpPr/>
          <p:nvPr/>
        </p:nvSpPr>
        <p:spPr>
          <a:xfrm>
            <a:off x="4864264" y="5087714"/>
            <a:ext cx="135913" cy="182881"/>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45" idx="0"/>
            <a:endCxn id="47" idx="0"/>
          </p:cNvCxnSpPr>
          <p:nvPr/>
        </p:nvCxnSpPr>
        <p:spPr>
          <a:xfrm>
            <a:off x="4160058" y="5059245"/>
            <a:ext cx="789152" cy="28469"/>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45" idx="3"/>
            <a:endCxn id="47" idx="3"/>
          </p:cNvCxnSpPr>
          <p:nvPr/>
        </p:nvCxnSpPr>
        <p:spPr>
          <a:xfrm flipV="1">
            <a:off x="4118944" y="5270595"/>
            <a:ext cx="796287" cy="9935"/>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45" idx="5"/>
            <a:endCxn id="47" idx="1"/>
          </p:cNvCxnSpPr>
          <p:nvPr/>
        </p:nvCxnSpPr>
        <p:spPr>
          <a:xfrm flipV="1">
            <a:off x="4221728" y="5121692"/>
            <a:ext cx="693503" cy="27639"/>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3793674" y="5361967"/>
            <a:ext cx="1462144" cy="507832"/>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Conv </a:t>
            </a:r>
          </a:p>
          <a:p>
            <a:pPr algn="ctr"/>
            <a:r>
              <a:rPr lang="en-US" sz="1200" dirty="0" smtClean="0">
                <a:latin typeface="Arial" panose="020B0604020202020204" pitchFamily="34" charset="0"/>
                <a:cs typeface="Arial" panose="020B0604020202020204" pitchFamily="34" charset="0"/>
              </a:rPr>
              <a:t>layer</a:t>
            </a:r>
            <a:endParaRPr lang="en-US" sz="1200" b="1" dirty="0">
              <a:latin typeface="Arial" panose="020B0604020202020204" pitchFamily="34" charset="0"/>
              <a:cs typeface="Arial" panose="020B0604020202020204" pitchFamily="34" charset="0"/>
            </a:endParaRPr>
          </a:p>
        </p:txBody>
      </p:sp>
      <p:cxnSp>
        <p:nvCxnSpPr>
          <p:cNvPr id="52" name="Straight Arrow Connector 51"/>
          <p:cNvCxnSpPr/>
          <p:nvPr/>
        </p:nvCxnSpPr>
        <p:spPr>
          <a:xfrm>
            <a:off x="5135111" y="5175797"/>
            <a:ext cx="407415" cy="6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Cube 52"/>
          <p:cNvSpPr/>
          <p:nvPr/>
        </p:nvSpPr>
        <p:spPr>
          <a:xfrm>
            <a:off x="6199367" y="4706035"/>
            <a:ext cx="331927" cy="945490"/>
          </a:xfrm>
          <a:prstGeom prst="cube">
            <a:avLst>
              <a:gd name="adj" fmla="val 68600"/>
            </a:avLst>
          </a:prstGeom>
          <a:solidFill>
            <a:schemeClr val="accent4">
              <a:lumMod val="40000"/>
              <a:lumOff val="60000"/>
            </a:schemeClr>
          </a:solid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380092" y="5718689"/>
            <a:ext cx="1329222"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Channel-refined feature </a:t>
            </a:r>
            <a:r>
              <a:rPr lang="en-US" sz="1200" b="1" dirty="0" smtClean="0">
                <a:latin typeface="Arial" panose="020B0604020202020204" pitchFamily="34" charset="0"/>
                <a:cs typeface="Arial" panose="020B0604020202020204" pitchFamily="34" charset="0"/>
              </a:rPr>
              <a:t>F</a:t>
            </a:r>
            <a:r>
              <a:rPr lang="en-US" sz="1200" b="1" baseline="30000" dirty="0" smtClean="0">
                <a:latin typeface="Arial" panose="020B0604020202020204" pitchFamily="34" charset="0"/>
                <a:cs typeface="Arial" panose="020B0604020202020204" pitchFamily="34" charset="0"/>
              </a:rPr>
              <a:t>’</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47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111B1-ACDE-5641-8950-F3BDE0AD7163}"/>
              </a:ext>
            </a:extLst>
          </p:cNvPr>
          <p:cNvSpPr>
            <a:spLocks noGrp="1"/>
          </p:cNvSpPr>
          <p:nvPr>
            <p:ph type="title"/>
          </p:nvPr>
        </p:nvSpPr>
        <p:spPr>
          <a:xfrm>
            <a:off x="280815" y="58614"/>
            <a:ext cx="8656809" cy="634082"/>
          </a:xfrm>
        </p:spPr>
        <p:txBody>
          <a:bodyPr/>
          <a:lstStyle/>
          <a:p>
            <a:r>
              <a:rPr kumimoji="1" lang="en-US" altLang="ko-KR" dirty="0" smtClean="0"/>
              <a:t>2.4 Contrastive Learning</a:t>
            </a:r>
            <a:endParaRPr kumimoji="1" lang="ko-KR" altLang="en-US" dirty="0"/>
          </a:p>
        </p:txBody>
      </p:sp>
      <p:sp>
        <p:nvSpPr>
          <p:cNvPr id="6" name="Content Placeholder 2">
            <a:extLst>
              <a:ext uri="{FF2B5EF4-FFF2-40B4-BE49-F238E27FC236}">
                <a16:creationId xmlns:a16="http://schemas.microsoft.com/office/drawing/2014/main" id="{F67F8708-431E-464E-B688-2C2F83AEC2AA}"/>
              </a:ext>
            </a:extLst>
          </p:cNvPr>
          <p:cNvSpPr>
            <a:spLocks noGrp="1"/>
          </p:cNvSpPr>
          <p:nvPr>
            <p:ph sz="quarter" idx="10"/>
          </p:nvPr>
        </p:nvSpPr>
        <p:spPr>
          <a:xfrm>
            <a:off x="276225" y="795147"/>
            <a:ext cx="8661400" cy="6450277"/>
          </a:xfrm>
        </p:spPr>
        <p:txBody>
          <a:bodyPr>
            <a:normAutofit/>
          </a:bodyPr>
          <a:lstStyle/>
          <a:p>
            <a:pPr lvl="1"/>
            <a:endParaRPr lang="en-US" altLang="ko-KR" sz="1800" dirty="0" smtClean="0">
              <a:latin typeface="Calibri" panose="020F0502020204030204" pitchFamily="34" charset="0"/>
              <a:cs typeface="Calibri" panose="020F0502020204030204" pitchFamily="34" charset="0"/>
            </a:endParaRPr>
          </a:p>
          <a:p>
            <a:pPr lvl="1"/>
            <a:r>
              <a:rPr lang="en-US" altLang="ko-KR" sz="1800" dirty="0" smtClean="0">
                <a:latin typeface="Calibri" panose="020F0502020204030204" pitchFamily="34" charset="0"/>
                <a:cs typeface="Calibri" panose="020F0502020204030204" pitchFamily="34" charset="0"/>
              </a:rPr>
              <a:t>A Simple Framework for Contrastive Learning of Visual Representations (</a:t>
            </a:r>
            <a:r>
              <a:rPr lang="en-US" altLang="ko-KR" sz="1800" dirty="0" err="1" smtClean="0">
                <a:latin typeface="Calibri" panose="020F0502020204030204" pitchFamily="34" charset="0"/>
                <a:cs typeface="Calibri" panose="020F0502020204030204" pitchFamily="34" charset="0"/>
              </a:rPr>
              <a:t>SimCLR</a:t>
            </a:r>
            <a:r>
              <a:rPr lang="en-US" altLang="ko-KR" sz="1800" dirty="0" smtClean="0">
                <a:latin typeface="Calibri" panose="020F0502020204030204" pitchFamily="34" charset="0"/>
                <a:cs typeface="Calibri" panose="020F0502020204030204" pitchFamily="34" charset="0"/>
              </a:rPr>
              <a:t>)</a:t>
            </a:r>
          </a:p>
          <a:p>
            <a:pPr lvl="1"/>
            <a:r>
              <a:rPr kumimoji="1" lang="en-US" altLang="ko-KR" dirty="0" smtClean="0"/>
              <a:t>The basic intuition behind contrastive learning is to teach a machine how to distinguish between similar and dissimilar things. (maximize similarity)</a:t>
            </a:r>
            <a:endParaRPr lang="en-US" altLang="ko-KR" sz="1800" dirty="0" smtClean="0">
              <a:latin typeface="Calibri" panose="020F0502020204030204" pitchFamily="34" charset="0"/>
              <a:cs typeface="Calibri" panose="020F0502020204030204" pitchFamily="34" charset="0"/>
            </a:endParaRPr>
          </a:p>
          <a:p>
            <a:pPr lvl="1"/>
            <a:r>
              <a:rPr lang="en-US" altLang="ko-KR" dirty="0" smtClean="0"/>
              <a:t>Self-supervised learning</a:t>
            </a:r>
          </a:p>
          <a:p>
            <a:pPr lvl="2"/>
            <a:r>
              <a:rPr lang="en-US" b="1" dirty="0"/>
              <a:t>Self</a:t>
            </a:r>
            <a:r>
              <a:rPr lang="en-US" dirty="0"/>
              <a:t>-</a:t>
            </a:r>
            <a:r>
              <a:rPr lang="en-US" b="1" dirty="0"/>
              <a:t>supervised learning</a:t>
            </a:r>
            <a:r>
              <a:rPr lang="en-US" dirty="0"/>
              <a:t> empowers us to exploit a variety of labels that come with the data </a:t>
            </a:r>
            <a:r>
              <a:rPr lang="en-US" dirty="0" smtClean="0"/>
              <a:t> for </a:t>
            </a:r>
            <a:r>
              <a:rPr lang="en-US" dirty="0"/>
              <a:t>free. </a:t>
            </a:r>
            <a:endParaRPr lang="en-US" dirty="0" smtClean="0"/>
          </a:p>
          <a:p>
            <a:pPr lvl="2"/>
            <a:r>
              <a:rPr kumimoji="1" lang="en-US" altLang="ko-KR" dirty="0" smtClean="0"/>
              <a:t>No human supervision. Data itself provides supervision</a:t>
            </a:r>
            <a:endParaRPr kumimoji="1" lang="en-US" altLang="ko-KR" dirty="0"/>
          </a:p>
          <a:p>
            <a:pPr lvl="1"/>
            <a:endParaRPr kumimoji="1" lang="en-US" altLang="ko-KR" dirty="0"/>
          </a:p>
          <a:p>
            <a:pPr lvl="1"/>
            <a:endParaRPr kumimoji="1" lang="en-US" altLang="ko-KR" dirty="0"/>
          </a:p>
          <a:p>
            <a:pPr lvl="1"/>
            <a:endParaRPr lang="en-US" altLang="ko-KR" dirty="0" smtClean="0">
              <a:latin typeface="Calibri" panose="020F0502020204030204" pitchFamily="34" charset="0"/>
              <a:cs typeface="Calibri" panose="020F0502020204030204" pitchFamily="34" charset="0"/>
            </a:endParaRPr>
          </a:p>
          <a:p>
            <a:pPr lvl="2"/>
            <a:endParaRPr lang="en-US" altLang="ko-KR" dirty="0">
              <a:latin typeface="Calibri" panose="020F0502020204030204" pitchFamily="34" charset="0"/>
              <a:cs typeface="Calibri" panose="020F0502020204030204" pitchFamily="34" charset="0"/>
            </a:endParaRPr>
          </a:p>
        </p:txBody>
      </p:sp>
      <p:sp>
        <p:nvSpPr>
          <p:cNvPr id="11" name="TextBox 10"/>
          <p:cNvSpPr txBox="1"/>
          <p:nvPr/>
        </p:nvSpPr>
        <p:spPr>
          <a:xfrm>
            <a:off x="107504" y="6237312"/>
            <a:ext cx="8233344" cy="646331"/>
          </a:xfrm>
          <a:prstGeom prst="rect">
            <a:avLst/>
          </a:prstGeom>
          <a:noFill/>
        </p:spPr>
        <p:txBody>
          <a:bodyPr wrap="none" rtlCol="0">
            <a:spAutoFit/>
          </a:bodyPr>
          <a:lstStyle/>
          <a:p>
            <a:r>
              <a:rPr lang="en-US" altLang="ko-KR" sz="900" i="1" dirty="0" smtClean="0"/>
              <a:t>.</a:t>
            </a:r>
          </a:p>
          <a:p>
            <a:pPr marL="228600" indent="-228600">
              <a:buFontTx/>
              <a:buAutoNum type="arabicPeriod"/>
            </a:pPr>
            <a:r>
              <a:rPr lang="en-US" sz="900" i="1" dirty="0"/>
              <a:t>Chen, Ting, et al. "A simple framework for contrastive learning of visual representations." International conference on machine learning. PMLR, 2020</a:t>
            </a:r>
            <a:r>
              <a:rPr lang="en-US" sz="900" i="1" dirty="0" smtClean="0"/>
              <a:t>.</a:t>
            </a:r>
          </a:p>
          <a:p>
            <a:pPr marL="228600" indent="-228600">
              <a:buFontTx/>
              <a:buAutoNum type="arabicPeriod"/>
            </a:pPr>
            <a:r>
              <a:rPr kumimoji="1" lang="en-US" altLang="ko-KR" sz="900" i="1" dirty="0"/>
              <a:t>https://ai.googleblog.com/2020/04/advancing-self-supervised-and-semi.html</a:t>
            </a:r>
          </a:p>
          <a:p>
            <a:pPr marL="228600" indent="-228600">
              <a:buAutoNum type="arabicPeriod"/>
            </a:pPr>
            <a:endParaRPr lang="en-US" altLang="ko-KR" sz="900" i="1" dirty="0"/>
          </a:p>
        </p:txBody>
      </p:sp>
    </p:spTree>
    <p:extLst>
      <p:ext uri="{BB962C8B-B14F-4D97-AF65-F5344CB8AC3E}">
        <p14:creationId xmlns:p14="http://schemas.microsoft.com/office/powerpoint/2010/main" val="67854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111B1-ACDE-5641-8950-F3BDE0AD7163}"/>
              </a:ext>
            </a:extLst>
          </p:cNvPr>
          <p:cNvSpPr>
            <a:spLocks noGrp="1"/>
          </p:cNvSpPr>
          <p:nvPr>
            <p:ph type="title"/>
          </p:nvPr>
        </p:nvSpPr>
        <p:spPr>
          <a:xfrm>
            <a:off x="280815" y="58614"/>
            <a:ext cx="8656809" cy="634082"/>
          </a:xfrm>
        </p:spPr>
        <p:txBody>
          <a:bodyPr/>
          <a:lstStyle/>
          <a:p>
            <a:pPr algn="r"/>
            <a:r>
              <a:rPr kumimoji="1" lang="en-US" altLang="ko-KR" dirty="0"/>
              <a:t>2.4 Contrastive Learning</a:t>
            </a:r>
            <a:endParaRPr kumimoji="1" lang="ko-KR" altLang="en-US" dirty="0"/>
          </a:p>
        </p:txBody>
      </p:sp>
      <p:sp>
        <p:nvSpPr>
          <p:cNvPr id="6" name="Content Placeholder 2">
            <a:extLst>
              <a:ext uri="{FF2B5EF4-FFF2-40B4-BE49-F238E27FC236}">
                <a16:creationId xmlns:a16="http://schemas.microsoft.com/office/drawing/2014/main" id="{F67F8708-431E-464E-B688-2C2F83AEC2AA}"/>
              </a:ext>
            </a:extLst>
          </p:cNvPr>
          <p:cNvSpPr>
            <a:spLocks noGrp="1"/>
          </p:cNvSpPr>
          <p:nvPr>
            <p:ph sz="quarter" idx="10"/>
          </p:nvPr>
        </p:nvSpPr>
        <p:spPr>
          <a:xfrm>
            <a:off x="276225" y="795147"/>
            <a:ext cx="8661400" cy="6450277"/>
          </a:xfrm>
        </p:spPr>
        <p:txBody>
          <a:bodyPr>
            <a:normAutofit/>
          </a:bodyPr>
          <a:lstStyle/>
          <a:p>
            <a:pPr lvl="1"/>
            <a:endParaRPr lang="en-US" altLang="ko-KR" sz="1800" dirty="0" smtClean="0">
              <a:latin typeface="Calibri" panose="020F0502020204030204" pitchFamily="34" charset="0"/>
              <a:cs typeface="Calibri" panose="020F0502020204030204" pitchFamily="34" charset="0"/>
            </a:endParaRPr>
          </a:p>
          <a:p>
            <a:pPr lvl="1"/>
            <a:r>
              <a:rPr kumimoji="1" lang="en-US" altLang="ko-KR" dirty="0"/>
              <a:t>The idea of SimCLR framework is rather very simple. Given an input image, random transformations are applied to get two augmented versions of the image xi and </a:t>
            </a:r>
            <a:r>
              <a:rPr kumimoji="1" lang="en-US" altLang="ko-KR" dirty="0" err="1"/>
              <a:t>xj</a:t>
            </a:r>
            <a:endParaRPr kumimoji="1" lang="en-US" altLang="ko-KR" dirty="0"/>
          </a:p>
          <a:p>
            <a:pPr lvl="1"/>
            <a:r>
              <a:rPr kumimoji="1" lang="en-US" altLang="ko-KR" dirty="0"/>
              <a:t>Representation is then obtained for these augmented images by passing them through an encoder network. These encoded vector are represented as hi and </a:t>
            </a:r>
            <a:r>
              <a:rPr kumimoji="1" lang="en-US" altLang="ko-KR" dirty="0" err="1"/>
              <a:t>hj</a:t>
            </a:r>
            <a:endParaRPr kumimoji="1" lang="en-US" altLang="ko-KR" dirty="0"/>
          </a:p>
          <a:p>
            <a:pPr lvl="1"/>
            <a:r>
              <a:rPr kumimoji="1" lang="en-US" altLang="ko-KR" dirty="0"/>
              <a:t>Then a non-linear fully connected layer is applied to get representations z</a:t>
            </a:r>
          </a:p>
          <a:p>
            <a:pPr lvl="1"/>
            <a:r>
              <a:rPr kumimoji="1" lang="en-US" altLang="ko-KR" dirty="0"/>
              <a:t> The objective is to maximize the similarity between these two representations </a:t>
            </a:r>
            <a:r>
              <a:rPr kumimoji="1" lang="en-US" altLang="ko-KR" dirty="0" err="1"/>
              <a:t>zi</a:t>
            </a:r>
            <a:r>
              <a:rPr kumimoji="1" lang="en-US" altLang="ko-KR" dirty="0"/>
              <a:t>, </a:t>
            </a:r>
            <a:r>
              <a:rPr kumimoji="1" lang="en-US" altLang="ko-KR" dirty="0" err="1"/>
              <a:t>zj</a:t>
            </a:r>
            <a:endParaRPr kumimoji="1" lang="en-US" altLang="ko-KR" dirty="0"/>
          </a:p>
          <a:p>
            <a:pPr lvl="2"/>
            <a:endParaRPr lang="en-US" altLang="ko-KR" dirty="0">
              <a:latin typeface="Calibri" panose="020F0502020204030204" pitchFamily="34" charset="0"/>
              <a:cs typeface="Calibri" panose="020F0502020204030204" pitchFamily="34" charset="0"/>
            </a:endParaRPr>
          </a:p>
        </p:txBody>
      </p:sp>
      <p:sp>
        <p:nvSpPr>
          <p:cNvPr id="11" name="TextBox 10"/>
          <p:cNvSpPr txBox="1"/>
          <p:nvPr/>
        </p:nvSpPr>
        <p:spPr>
          <a:xfrm>
            <a:off x="107504" y="6237312"/>
            <a:ext cx="8233344" cy="646331"/>
          </a:xfrm>
          <a:prstGeom prst="rect">
            <a:avLst/>
          </a:prstGeom>
          <a:noFill/>
        </p:spPr>
        <p:txBody>
          <a:bodyPr wrap="none" rtlCol="0">
            <a:spAutoFit/>
          </a:bodyPr>
          <a:lstStyle/>
          <a:p>
            <a:r>
              <a:rPr lang="en-US" altLang="ko-KR" sz="900" i="1" dirty="0" smtClean="0"/>
              <a:t>.</a:t>
            </a:r>
          </a:p>
          <a:p>
            <a:pPr marL="228600" indent="-228600">
              <a:buFontTx/>
              <a:buAutoNum type="arabicPeriod"/>
            </a:pPr>
            <a:r>
              <a:rPr lang="en-US" sz="900" i="1" dirty="0"/>
              <a:t>Chen, Ting, et al. "A simple framework for contrastive learning of visual representations." International conference on machine learning. PMLR, 2020</a:t>
            </a:r>
            <a:r>
              <a:rPr lang="en-US" sz="900" i="1" dirty="0" smtClean="0"/>
              <a:t>.</a:t>
            </a:r>
          </a:p>
          <a:p>
            <a:pPr marL="228600" indent="-228600">
              <a:buFontTx/>
              <a:buAutoNum type="arabicPeriod"/>
            </a:pPr>
            <a:r>
              <a:rPr kumimoji="1" lang="en-US" altLang="ko-KR" sz="900" i="1" dirty="0"/>
              <a:t>https://ai.googleblog.com/2020/04/advancing-self-supervised-and-semi.html</a:t>
            </a:r>
          </a:p>
          <a:p>
            <a:pPr marL="228600" indent="-228600">
              <a:buAutoNum type="arabicPeriod"/>
            </a:pPr>
            <a:endParaRPr lang="en-US" altLang="ko-KR" sz="900" i="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6840" y="3149204"/>
            <a:ext cx="2935180" cy="2935178"/>
          </a:xfrm>
          <a:prstGeom prst="rect">
            <a:avLst/>
          </a:prstGeom>
        </p:spPr>
      </p:pic>
      <p:sp>
        <p:nvSpPr>
          <p:cNvPr id="12" name="TextBox 11">
            <a:extLst>
              <a:ext uri="{FF2B5EF4-FFF2-40B4-BE49-F238E27FC236}">
                <a16:creationId xmlns:a16="http://schemas.microsoft.com/office/drawing/2014/main" id="{4595EDCA-8B02-A648-878E-8E1A81580BEB}"/>
              </a:ext>
            </a:extLst>
          </p:cNvPr>
          <p:cNvSpPr txBox="1"/>
          <p:nvPr/>
        </p:nvSpPr>
        <p:spPr>
          <a:xfrm>
            <a:off x="2195736" y="6076240"/>
            <a:ext cx="4345530"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An illustration of SimCLR by Google AI Blog</a:t>
            </a:r>
            <a:endParaRPr kumimoji="1" lang="en-US" sz="1200" dirty="0">
              <a:latin typeface="Calibri" panose="020F0502020204030204" pitchFamily="34" charset="0"/>
              <a:cs typeface="Calibri" panose="020F0502020204030204" pitchFamily="34" charset="0"/>
            </a:endParaRPr>
          </a:p>
        </p:txBody>
      </p:sp>
      <p:sp>
        <p:nvSpPr>
          <p:cNvPr id="9" name="TextBox 8"/>
          <p:cNvSpPr txBox="1"/>
          <p:nvPr/>
        </p:nvSpPr>
        <p:spPr>
          <a:xfrm>
            <a:off x="2668380" y="4883896"/>
            <a:ext cx="752572"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x</a:t>
            </a:r>
            <a:r>
              <a:rPr lang="en-US" sz="1200" baseline="-25000" dirty="0" smtClean="0">
                <a:latin typeface="Arial" panose="020B0604020202020204" pitchFamily="34" charset="0"/>
                <a:cs typeface="Arial" panose="020B0604020202020204" pitchFamily="34" charset="0"/>
              </a:rPr>
              <a:t>i</a:t>
            </a:r>
            <a:endParaRPr lang="en-US" sz="1200" b="1" dirty="0">
              <a:latin typeface="Arial" panose="020B0604020202020204" pitchFamily="34" charset="0"/>
              <a:cs typeface="Arial" panose="020B0604020202020204" pitchFamily="34" charset="0"/>
            </a:endParaRPr>
          </a:p>
        </p:txBody>
      </p:sp>
      <p:sp>
        <p:nvSpPr>
          <p:cNvPr id="10" name="TextBox 9"/>
          <p:cNvSpPr txBox="1"/>
          <p:nvPr/>
        </p:nvSpPr>
        <p:spPr>
          <a:xfrm>
            <a:off x="4033750" y="4914081"/>
            <a:ext cx="752572" cy="461665"/>
          </a:xfrm>
          <a:prstGeom prst="rect">
            <a:avLst/>
          </a:prstGeom>
          <a:noFill/>
        </p:spPr>
        <p:txBody>
          <a:bodyPr wrap="square" rtlCol="0">
            <a:spAutoFit/>
          </a:bodyPr>
          <a:lstStyle/>
          <a:p>
            <a:pPr algn="ctr"/>
            <a:r>
              <a:rPr lang="en-US" sz="1200" dirty="0" err="1" smtClean="0">
                <a:latin typeface="Arial" panose="020B0604020202020204" pitchFamily="34" charset="0"/>
                <a:cs typeface="Arial" panose="020B0604020202020204" pitchFamily="34" charset="0"/>
              </a:rPr>
              <a:t>x</a:t>
            </a:r>
            <a:r>
              <a:rPr lang="en-US" sz="1200" baseline="-25000" dirty="0" err="1" smtClean="0">
                <a:latin typeface="Arial" panose="020B0604020202020204" pitchFamily="34" charset="0"/>
                <a:cs typeface="Arial" panose="020B0604020202020204" pitchFamily="34" charset="0"/>
              </a:rPr>
              <a:t>j</a:t>
            </a:r>
            <a:endParaRPr lang="en-US" sz="1200" baseline="-25000" dirty="0" smtClean="0">
              <a:latin typeface="Arial" panose="020B0604020202020204" pitchFamily="34" charset="0"/>
              <a:cs typeface="Arial" panose="020B0604020202020204" pitchFamily="34" charset="0"/>
            </a:endParaRPr>
          </a:p>
          <a:p>
            <a:pPr algn="ctr"/>
            <a:endParaRPr lang="en-US" sz="1200" b="1" dirty="0">
              <a:latin typeface="Arial" panose="020B0604020202020204" pitchFamily="34" charset="0"/>
              <a:cs typeface="Arial" panose="020B0604020202020204" pitchFamily="34" charset="0"/>
            </a:endParaRPr>
          </a:p>
        </p:txBody>
      </p:sp>
      <p:sp>
        <p:nvSpPr>
          <p:cNvPr id="13" name="TextBox 12"/>
          <p:cNvSpPr txBox="1"/>
          <p:nvPr/>
        </p:nvSpPr>
        <p:spPr>
          <a:xfrm>
            <a:off x="2698364" y="4150328"/>
            <a:ext cx="752572" cy="276999"/>
          </a:xfrm>
          <a:prstGeom prst="rect">
            <a:avLst/>
          </a:prstGeom>
          <a:noFill/>
        </p:spPr>
        <p:txBody>
          <a:bodyPr wrap="square" rtlCol="0">
            <a:spAutoFit/>
          </a:bodyPr>
          <a:lstStyle/>
          <a:p>
            <a:pPr algn="ctr"/>
            <a:r>
              <a:rPr lang="en-US" sz="1200" b="1" dirty="0" smtClean="0">
                <a:latin typeface="Arial" panose="020B0604020202020204" pitchFamily="34" charset="0"/>
                <a:cs typeface="Arial" panose="020B0604020202020204" pitchFamily="34" charset="0"/>
              </a:rPr>
              <a:t>h</a:t>
            </a:r>
            <a:r>
              <a:rPr lang="en-US" sz="1200" b="1" baseline="-25000" dirty="0">
                <a:latin typeface="Arial" panose="020B0604020202020204" pitchFamily="34" charset="0"/>
                <a:cs typeface="Arial" panose="020B0604020202020204" pitchFamily="34" charset="0"/>
              </a:rPr>
              <a:t>i</a:t>
            </a:r>
            <a:endParaRPr lang="en-US" sz="1200" b="1" dirty="0">
              <a:latin typeface="Arial" panose="020B0604020202020204" pitchFamily="34" charset="0"/>
              <a:cs typeface="Arial" panose="020B0604020202020204" pitchFamily="34" charset="0"/>
            </a:endParaRPr>
          </a:p>
        </p:txBody>
      </p:sp>
      <p:sp>
        <p:nvSpPr>
          <p:cNvPr id="14" name="TextBox 13"/>
          <p:cNvSpPr txBox="1"/>
          <p:nvPr/>
        </p:nvSpPr>
        <p:spPr>
          <a:xfrm>
            <a:off x="3998505" y="3659589"/>
            <a:ext cx="752572" cy="276999"/>
          </a:xfrm>
          <a:prstGeom prst="rect">
            <a:avLst/>
          </a:prstGeom>
          <a:noFill/>
        </p:spPr>
        <p:txBody>
          <a:bodyPr wrap="square" rtlCol="0">
            <a:spAutoFit/>
          </a:bodyPr>
          <a:lstStyle/>
          <a:p>
            <a:pPr algn="ctr"/>
            <a:r>
              <a:rPr lang="en-US" sz="1200" b="1" dirty="0" err="1">
                <a:latin typeface="Arial" panose="020B0604020202020204" pitchFamily="34" charset="0"/>
                <a:cs typeface="Arial" panose="020B0604020202020204" pitchFamily="34" charset="0"/>
              </a:rPr>
              <a:t>z</a:t>
            </a:r>
            <a:r>
              <a:rPr lang="en-US" sz="1200" b="1" baseline="-25000" dirty="0" err="1" smtClean="0">
                <a:latin typeface="Arial" panose="020B0604020202020204" pitchFamily="34" charset="0"/>
                <a:cs typeface="Arial" panose="020B0604020202020204" pitchFamily="34" charset="0"/>
              </a:rPr>
              <a:t>j</a:t>
            </a:r>
            <a:endParaRPr lang="en-US" sz="1200" b="1" dirty="0">
              <a:latin typeface="Arial" panose="020B0604020202020204" pitchFamily="34" charset="0"/>
              <a:cs typeface="Arial" panose="020B0604020202020204" pitchFamily="34" charset="0"/>
            </a:endParaRPr>
          </a:p>
        </p:txBody>
      </p:sp>
      <p:sp>
        <p:nvSpPr>
          <p:cNvPr id="15" name="TextBox 14"/>
          <p:cNvSpPr txBox="1"/>
          <p:nvPr/>
        </p:nvSpPr>
        <p:spPr>
          <a:xfrm>
            <a:off x="2698364" y="3652830"/>
            <a:ext cx="752572" cy="276999"/>
          </a:xfrm>
          <a:prstGeom prst="rect">
            <a:avLst/>
          </a:prstGeom>
          <a:noFill/>
        </p:spPr>
        <p:txBody>
          <a:bodyPr wrap="square" rtlCol="0">
            <a:spAutoFit/>
          </a:bodyPr>
          <a:lstStyle/>
          <a:p>
            <a:pPr algn="ctr"/>
            <a:r>
              <a:rPr lang="en-US" sz="1200" b="1" dirty="0" err="1">
                <a:latin typeface="Arial" panose="020B0604020202020204" pitchFamily="34" charset="0"/>
                <a:cs typeface="Arial" panose="020B0604020202020204" pitchFamily="34" charset="0"/>
              </a:rPr>
              <a:t>z</a:t>
            </a:r>
            <a:r>
              <a:rPr lang="en-US" sz="1200" b="1" baseline="-25000" dirty="0" err="1" smtClean="0">
                <a:latin typeface="Arial" panose="020B0604020202020204" pitchFamily="34" charset="0"/>
                <a:cs typeface="Arial" panose="020B0604020202020204" pitchFamily="34" charset="0"/>
              </a:rPr>
              <a:t>i</a:t>
            </a:r>
            <a:endParaRPr lang="en-US" sz="1200" b="1" dirty="0">
              <a:latin typeface="Arial" panose="020B0604020202020204" pitchFamily="34" charset="0"/>
              <a:cs typeface="Arial" panose="020B0604020202020204" pitchFamily="34" charset="0"/>
            </a:endParaRPr>
          </a:p>
        </p:txBody>
      </p:sp>
      <p:sp>
        <p:nvSpPr>
          <p:cNvPr id="16" name="TextBox 15"/>
          <p:cNvSpPr txBox="1"/>
          <p:nvPr/>
        </p:nvSpPr>
        <p:spPr>
          <a:xfrm>
            <a:off x="3998505" y="3987814"/>
            <a:ext cx="752572" cy="276999"/>
          </a:xfrm>
          <a:prstGeom prst="rect">
            <a:avLst/>
          </a:prstGeom>
          <a:noFill/>
        </p:spPr>
        <p:txBody>
          <a:bodyPr wrap="square" rtlCol="0">
            <a:spAutoFit/>
          </a:bodyPr>
          <a:lstStyle/>
          <a:p>
            <a:pPr algn="ctr"/>
            <a:r>
              <a:rPr lang="en-US" sz="1200" b="1" dirty="0" err="1" smtClean="0">
                <a:latin typeface="Arial" panose="020B0604020202020204" pitchFamily="34" charset="0"/>
                <a:cs typeface="Arial" panose="020B0604020202020204" pitchFamily="34" charset="0"/>
              </a:rPr>
              <a:t>h</a:t>
            </a:r>
            <a:r>
              <a:rPr lang="en-US" sz="1200" b="1" baseline="-25000" dirty="0" err="1" smtClean="0">
                <a:latin typeface="Arial" panose="020B0604020202020204" pitchFamily="34" charset="0"/>
                <a:cs typeface="Arial" panose="020B0604020202020204" pitchFamily="34" charset="0"/>
              </a:rPr>
              <a:t>j</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050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111B1-ACDE-5641-8950-F3BDE0AD7163}"/>
              </a:ext>
            </a:extLst>
          </p:cNvPr>
          <p:cNvSpPr>
            <a:spLocks noGrp="1"/>
          </p:cNvSpPr>
          <p:nvPr>
            <p:ph type="title"/>
          </p:nvPr>
        </p:nvSpPr>
        <p:spPr>
          <a:xfrm>
            <a:off x="280815" y="58614"/>
            <a:ext cx="8656809" cy="634082"/>
          </a:xfrm>
        </p:spPr>
        <p:txBody>
          <a:bodyPr/>
          <a:lstStyle/>
          <a:p>
            <a:pPr algn="r"/>
            <a:r>
              <a:rPr kumimoji="1" lang="en-US" altLang="ko-KR" dirty="0"/>
              <a:t>2.4 Contrastive Learning</a:t>
            </a:r>
            <a:endParaRPr kumimoji="1" lang="ko-KR" altLang="en-US" dirty="0"/>
          </a:p>
        </p:txBody>
      </p:sp>
      <p:sp>
        <p:nvSpPr>
          <p:cNvPr id="6" name="Content Placeholder 2">
            <a:extLst>
              <a:ext uri="{FF2B5EF4-FFF2-40B4-BE49-F238E27FC236}">
                <a16:creationId xmlns:a16="http://schemas.microsoft.com/office/drawing/2014/main" id="{F67F8708-431E-464E-B688-2C2F83AEC2AA}"/>
              </a:ext>
            </a:extLst>
          </p:cNvPr>
          <p:cNvSpPr>
            <a:spLocks noGrp="1"/>
          </p:cNvSpPr>
          <p:nvPr>
            <p:ph sz="quarter" idx="10"/>
          </p:nvPr>
        </p:nvSpPr>
        <p:spPr>
          <a:xfrm>
            <a:off x="276225" y="795147"/>
            <a:ext cx="8661400" cy="6450277"/>
          </a:xfrm>
        </p:spPr>
        <p:txBody>
          <a:bodyPr>
            <a:normAutofit/>
          </a:bodyPr>
          <a:lstStyle/>
          <a:p>
            <a:pPr lvl="1"/>
            <a:endParaRPr lang="en-US" altLang="ko-KR" sz="1800" dirty="0" smtClean="0">
              <a:latin typeface="Calibri" panose="020F0502020204030204" pitchFamily="34" charset="0"/>
              <a:cs typeface="Calibri" panose="020F0502020204030204" pitchFamily="34" charset="0"/>
            </a:endParaRPr>
          </a:p>
          <a:p>
            <a:pPr marL="438150" lvl="1" indent="-171450">
              <a:buFontTx/>
              <a:buChar char="-"/>
            </a:pPr>
            <a:r>
              <a:rPr kumimoji="1" lang="en-US" altLang="ko-KR" dirty="0"/>
              <a:t>We use ResNet-18 with CBAM as encoder network. Original paper used </a:t>
            </a:r>
            <a:r>
              <a:rPr kumimoji="1" lang="en-US" altLang="ko-KR" dirty="0" smtClean="0"/>
              <a:t>ResNet-50</a:t>
            </a:r>
          </a:p>
          <a:p>
            <a:pPr marL="438150" lvl="1" indent="-171450">
              <a:buFontTx/>
              <a:buChar char="-"/>
            </a:pPr>
            <a:r>
              <a:rPr kumimoji="1" lang="en-US" altLang="ko-KR" dirty="0"/>
              <a:t>Cosine similarity shown in equation </a:t>
            </a:r>
            <a:r>
              <a:rPr kumimoji="1" lang="en-US" altLang="ko-KR" dirty="0" smtClean="0"/>
              <a:t>is </a:t>
            </a:r>
            <a:r>
              <a:rPr kumimoji="1" lang="en-US" altLang="ko-KR" dirty="0"/>
              <a:t>calculated between the representations </a:t>
            </a:r>
            <a:r>
              <a:rPr kumimoji="1" lang="en-US" altLang="ko-KR" dirty="0" err="1"/>
              <a:t>zi</a:t>
            </a:r>
            <a:r>
              <a:rPr kumimoji="1" lang="en-US" altLang="ko-KR" dirty="0"/>
              <a:t> and </a:t>
            </a:r>
            <a:r>
              <a:rPr kumimoji="1" lang="en-US" altLang="ko-KR" dirty="0" err="1" smtClean="0"/>
              <a:t>zj</a:t>
            </a:r>
            <a:endParaRPr kumimoji="1" lang="en-US" altLang="ko-KR" dirty="0" smtClean="0"/>
          </a:p>
          <a:p>
            <a:pPr marL="438150" lvl="1" indent="-171450">
              <a:buFontTx/>
              <a:buChar char="-"/>
            </a:pPr>
            <a:endParaRPr kumimoji="1" lang="en-US" altLang="ko-KR" dirty="0"/>
          </a:p>
          <a:p>
            <a:pPr marL="438150" lvl="1" indent="-171450">
              <a:buFontTx/>
              <a:buChar char="-"/>
            </a:pPr>
            <a:endParaRPr kumimoji="1" lang="en-US" altLang="ko-KR" dirty="0" smtClean="0"/>
          </a:p>
          <a:p>
            <a:pPr marL="438150" lvl="1" indent="-171450">
              <a:buFontTx/>
              <a:buChar char="-"/>
            </a:pPr>
            <a:endParaRPr kumimoji="1" lang="en-US" altLang="ko-KR" dirty="0" smtClean="0"/>
          </a:p>
          <a:p>
            <a:pPr marL="438150" lvl="1" indent="-171450">
              <a:buFontTx/>
              <a:buChar char="-"/>
            </a:pPr>
            <a:r>
              <a:rPr kumimoji="1" lang="en-US" altLang="ko-KR" dirty="0"/>
              <a:t>The similarity of the augmented </a:t>
            </a:r>
            <a:r>
              <a:rPr kumimoji="1" lang="en-US" altLang="ko-KR" dirty="0" smtClean="0"/>
              <a:t>patches </a:t>
            </a:r>
            <a:r>
              <a:rPr kumimoji="1" lang="en-US" altLang="ko-KR" dirty="0"/>
              <a:t>belonging to the same </a:t>
            </a:r>
            <a:r>
              <a:rPr kumimoji="1" lang="en-US" altLang="ko-KR" dirty="0" smtClean="0"/>
              <a:t>image/class </a:t>
            </a:r>
            <a:r>
              <a:rPr kumimoji="1" lang="en-US" altLang="ko-KR" dirty="0"/>
              <a:t>will be higher compared to the similarity between images from different classes</a:t>
            </a:r>
            <a:r>
              <a:rPr kumimoji="1" lang="en-US" altLang="ko-KR" dirty="0" smtClean="0"/>
              <a:t>.</a:t>
            </a:r>
          </a:p>
          <a:p>
            <a:pPr marL="438150" lvl="1" indent="-171450">
              <a:buFontTx/>
              <a:buChar char="-"/>
            </a:pPr>
            <a:r>
              <a:rPr kumimoji="1" lang="en-US" altLang="ko-KR" dirty="0" smtClean="0"/>
              <a:t>The </a:t>
            </a:r>
            <a:r>
              <a:rPr kumimoji="1" lang="en-US" altLang="ko-KR" dirty="0"/>
              <a:t>augmented pair in the batch are taken one by one and the probability of the two images being similar is calculated by applying the </a:t>
            </a:r>
            <a:r>
              <a:rPr kumimoji="1" lang="en-US" altLang="ko-KR" dirty="0" err="1"/>
              <a:t>softmax</a:t>
            </a:r>
            <a:r>
              <a:rPr kumimoji="1" lang="en-US" altLang="ko-KR" dirty="0"/>
              <a:t> function</a:t>
            </a:r>
            <a:r>
              <a:rPr kumimoji="1" lang="en-US" altLang="ko-KR" dirty="0" smtClean="0"/>
              <a:t>.</a:t>
            </a:r>
          </a:p>
          <a:p>
            <a:pPr marL="438150" lvl="1" indent="-171450">
              <a:buFontTx/>
              <a:buChar char="-"/>
            </a:pPr>
            <a:r>
              <a:rPr kumimoji="1" lang="en-US" altLang="ko-KR" dirty="0"/>
              <a:t>The loss is calculated by taking the negative log of the above calculation </a:t>
            </a:r>
            <a:endParaRPr kumimoji="1" lang="en-US" altLang="ko-KR" dirty="0" smtClean="0"/>
          </a:p>
          <a:p>
            <a:pPr marL="438150" lvl="1" indent="-171450">
              <a:buFontTx/>
              <a:buChar char="-"/>
            </a:pPr>
            <a:endParaRPr kumimoji="1" lang="en-US" altLang="ko-KR" dirty="0"/>
          </a:p>
          <a:p>
            <a:pPr marL="438150" lvl="1" indent="-171450">
              <a:buFontTx/>
              <a:buChar char="-"/>
            </a:pPr>
            <a:endParaRPr kumimoji="1" lang="en-US" altLang="ko-KR" dirty="0" smtClean="0"/>
          </a:p>
          <a:p>
            <a:pPr marL="438150" lvl="1" indent="-171450">
              <a:buFontTx/>
              <a:buChar char="-"/>
            </a:pPr>
            <a:endParaRPr kumimoji="1" lang="en-US" altLang="ko-KR" dirty="0"/>
          </a:p>
          <a:p>
            <a:pPr marL="438150" lvl="1" indent="-171450">
              <a:buFontTx/>
              <a:buChar char="-"/>
            </a:pPr>
            <a:endParaRPr kumimoji="1" lang="en-US" altLang="ko-KR" dirty="0" smtClean="0"/>
          </a:p>
          <a:p>
            <a:pPr marL="438150" lvl="1" indent="-171450">
              <a:buFontTx/>
              <a:buChar char="-"/>
            </a:pPr>
            <a:r>
              <a:rPr kumimoji="1" lang="en-US" altLang="ko-KR" dirty="0" smtClean="0"/>
              <a:t>Loss </a:t>
            </a:r>
            <a:r>
              <a:rPr kumimoji="1" lang="en-US" altLang="ko-KR" dirty="0"/>
              <a:t>is computed for the same pair a second time, by interchanging the positions of the images in the </a:t>
            </a:r>
            <a:r>
              <a:rPr kumimoji="1" lang="en-US" altLang="ko-KR" dirty="0" smtClean="0"/>
              <a:t>pair. Then we take the average.</a:t>
            </a:r>
            <a:endParaRPr kumimoji="1" lang="en-US" altLang="ko-KR" dirty="0"/>
          </a:p>
          <a:p>
            <a:pPr marL="438150" lvl="1" indent="-171450">
              <a:buFontTx/>
              <a:buChar char="-"/>
            </a:pPr>
            <a:endParaRPr kumimoji="1" lang="en-US" altLang="ko-KR" dirty="0"/>
          </a:p>
          <a:p>
            <a:pPr marL="438150" lvl="1" indent="-171450">
              <a:buFontTx/>
              <a:buChar char="-"/>
            </a:pPr>
            <a:endParaRPr kumimoji="1" lang="en-US" altLang="ko-KR" dirty="0"/>
          </a:p>
          <a:p>
            <a:pPr lvl="2"/>
            <a:endParaRPr lang="en-US" altLang="ko-KR" dirty="0">
              <a:latin typeface="Calibri" panose="020F0502020204030204" pitchFamily="34" charset="0"/>
              <a:cs typeface="Calibri" panose="020F0502020204030204" pitchFamily="34" charset="0"/>
            </a:endParaRPr>
          </a:p>
        </p:txBody>
      </p:sp>
      <p:sp>
        <p:nvSpPr>
          <p:cNvPr id="11" name="TextBox 10"/>
          <p:cNvSpPr txBox="1"/>
          <p:nvPr/>
        </p:nvSpPr>
        <p:spPr>
          <a:xfrm>
            <a:off x="107504" y="6237312"/>
            <a:ext cx="8233344" cy="646331"/>
          </a:xfrm>
          <a:prstGeom prst="rect">
            <a:avLst/>
          </a:prstGeom>
          <a:noFill/>
        </p:spPr>
        <p:txBody>
          <a:bodyPr wrap="none" rtlCol="0">
            <a:spAutoFit/>
          </a:bodyPr>
          <a:lstStyle/>
          <a:p>
            <a:r>
              <a:rPr lang="en-US" altLang="ko-KR" sz="900" i="1" dirty="0" smtClean="0"/>
              <a:t>.</a:t>
            </a:r>
          </a:p>
          <a:p>
            <a:pPr marL="228600" indent="-228600">
              <a:buFontTx/>
              <a:buAutoNum type="arabicPeriod"/>
            </a:pPr>
            <a:r>
              <a:rPr lang="en-US" sz="900" i="1" dirty="0"/>
              <a:t>Chen, Ting, et al. "A simple framework for contrastive learning of visual representations." International conference on machine learning. PMLR, 2020</a:t>
            </a:r>
            <a:r>
              <a:rPr lang="en-US" sz="900" i="1" dirty="0" smtClean="0"/>
              <a:t>.</a:t>
            </a:r>
          </a:p>
          <a:p>
            <a:pPr marL="228600" indent="-228600">
              <a:buFontTx/>
              <a:buAutoNum type="arabicPeriod"/>
            </a:pPr>
            <a:r>
              <a:rPr kumimoji="1" lang="en-US" altLang="ko-KR" sz="900" i="1" dirty="0"/>
              <a:t>https://ai.googleblog.com/2020/04/advancing-self-supervised-and-semi.html</a:t>
            </a:r>
          </a:p>
          <a:p>
            <a:pPr marL="228600" indent="-228600">
              <a:buAutoNum type="arabicPeriod"/>
            </a:pPr>
            <a:endParaRPr lang="en-US" altLang="ko-KR" sz="900" i="1" dirty="0"/>
          </a:p>
        </p:txBody>
      </p:sp>
      <p:pic>
        <p:nvPicPr>
          <p:cNvPr id="3" name="Picture 2"/>
          <p:cNvPicPr>
            <a:picLocks noChangeAspect="1"/>
          </p:cNvPicPr>
          <p:nvPr/>
        </p:nvPicPr>
        <p:blipFill>
          <a:blip r:embed="rId3"/>
          <a:stretch>
            <a:fillRect/>
          </a:stretch>
        </p:blipFill>
        <p:spPr>
          <a:xfrm>
            <a:off x="3267863" y="1832681"/>
            <a:ext cx="1912625" cy="905980"/>
          </a:xfrm>
          <a:prstGeom prst="rect">
            <a:avLst/>
          </a:prstGeom>
        </p:spPr>
      </p:pic>
      <p:pic>
        <p:nvPicPr>
          <p:cNvPr id="4" name="Picture 3"/>
          <p:cNvPicPr>
            <a:picLocks noChangeAspect="1"/>
          </p:cNvPicPr>
          <p:nvPr/>
        </p:nvPicPr>
        <p:blipFill>
          <a:blip r:embed="rId4"/>
          <a:stretch>
            <a:fillRect/>
          </a:stretch>
        </p:blipFill>
        <p:spPr>
          <a:xfrm>
            <a:off x="2428366" y="4437112"/>
            <a:ext cx="3591618" cy="1027297"/>
          </a:xfrm>
          <a:prstGeom prst="rect">
            <a:avLst/>
          </a:prstGeom>
        </p:spPr>
      </p:pic>
    </p:spTree>
    <p:extLst>
      <p:ext uri="{BB962C8B-B14F-4D97-AF65-F5344CB8AC3E}">
        <p14:creationId xmlns:p14="http://schemas.microsoft.com/office/powerpoint/2010/main" val="198859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F63779-6DB2-0D41-AA52-3DDF33AAE5B5}"/>
              </a:ext>
            </a:extLst>
          </p:cNvPr>
          <p:cNvSpPr>
            <a:spLocks noGrp="1"/>
          </p:cNvSpPr>
          <p:nvPr>
            <p:ph type="title"/>
          </p:nvPr>
        </p:nvSpPr>
        <p:spPr/>
        <p:txBody>
          <a:bodyPr/>
          <a:lstStyle/>
          <a:p>
            <a:r>
              <a:rPr kumimoji="1" lang="en-US" altLang="ko-KR" dirty="0"/>
              <a:t>1.1 Research Background</a:t>
            </a:r>
            <a:endParaRPr kumimoji="1" lang="ko-KR" altLang="en-US" dirty="0"/>
          </a:p>
        </p:txBody>
      </p:sp>
      <p:sp>
        <p:nvSpPr>
          <p:cNvPr id="3" name="내용 개체 틀 2">
            <a:extLst>
              <a:ext uri="{FF2B5EF4-FFF2-40B4-BE49-F238E27FC236}">
                <a16:creationId xmlns:a16="http://schemas.microsoft.com/office/drawing/2014/main" id="{F4E527F2-C0F0-FD40-9ADF-22B21FCA9647}"/>
              </a:ext>
            </a:extLst>
          </p:cNvPr>
          <p:cNvSpPr>
            <a:spLocks noGrp="1"/>
          </p:cNvSpPr>
          <p:nvPr>
            <p:ph sz="quarter" idx="10"/>
          </p:nvPr>
        </p:nvSpPr>
        <p:spPr>
          <a:xfrm>
            <a:off x="276224" y="795147"/>
            <a:ext cx="8760271" cy="6450277"/>
          </a:xfrm>
        </p:spPr>
        <p:txBody>
          <a:bodyPr>
            <a:normAutofit/>
          </a:bodyPr>
          <a:lstStyle/>
          <a:p>
            <a:pPr lvl="1"/>
            <a:r>
              <a:rPr kumimoji="1" lang="en-US" altLang="ko-KR" dirty="0" smtClean="0"/>
              <a:t>What is Dementia</a:t>
            </a:r>
          </a:p>
          <a:p>
            <a:pPr lvl="2"/>
            <a:r>
              <a:rPr lang="en-US" dirty="0"/>
              <a:t>Dementia is a word used to describe a group of symptoms that occur when brain cells stop </a:t>
            </a:r>
            <a:r>
              <a:rPr lang="en-US" dirty="0" smtClean="0"/>
              <a:t>   working </a:t>
            </a:r>
            <a:r>
              <a:rPr lang="en-US" dirty="0"/>
              <a:t>properly</a:t>
            </a:r>
            <a:r>
              <a:rPr lang="en-US" dirty="0" smtClean="0"/>
              <a:t>.</a:t>
            </a:r>
          </a:p>
          <a:p>
            <a:pPr lvl="2"/>
            <a:r>
              <a:rPr lang="en-US" dirty="0"/>
              <a:t>There are over 100 diseases that may cause </a:t>
            </a:r>
            <a:r>
              <a:rPr lang="en-US" dirty="0" smtClean="0"/>
              <a:t>dementia</a:t>
            </a:r>
          </a:p>
          <a:p>
            <a:pPr lvl="2"/>
            <a:r>
              <a:rPr kumimoji="1" lang="en-US" altLang="ko-KR" dirty="0" smtClean="0"/>
              <a:t>Types</a:t>
            </a:r>
          </a:p>
          <a:p>
            <a:pPr lvl="3"/>
            <a:r>
              <a:rPr kumimoji="1" lang="en-US" altLang="ko-KR" dirty="0" smtClean="0"/>
              <a:t>Alzheimer’s disease</a:t>
            </a:r>
          </a:p>
          <a:p>
            <a:pPr lvl="3"/>
            <a:r>
              <a:rPr kumimoji="1" lang="en-US" altLang="ko-KR" dirty="0" smtClean="0"/>
              <a:t>Vascular dementia</a:t>
            </a:r>
          </a:p>
          <a:p>
            <a:pPr lvl="3"/>
            <a:r>
              <a:rPr kumimoji="1" lang="en-US" altLang="ko-KR" dirty="0" smtClean="0"/>
              <a:t>Dementia with Lewy bodies</a:t>
            </a:r>
          </a:p>
          <a:p>
            <a:pPr lvl="3"/>
            <a:r>
              <a:rPr lang="en-US" dirty="0"/>
              <a:t>Frontotemporal </a:t>
            </a:r>
            <a:r>
              <a:rPr lang="en-US" dirty="0" smtClean="0"/>
              <a:t>dementia</a:t>
            </a:r>
          </a:p>
          <a:p>
            <a:pPr lvl="3"/>
            <a:r>
              <a:rPr lang="en-US" dirty="0"/>
              <a:t>Alcohol related </a:t>
            </a:r>
            <a:r>
              <a:rPr lang="en-US" dirty="0" smtClean="0"/>
              <a:t>dementia</a:t>
            </a:r>
          </a:p>
          <a:p>
            <a:pPr marL="758825" lvl="3" indent="0">
              <a:buNone/>
            </a:pPr>
            <a:endParaRPr kumimoji="1" lang="en-US" altLang="ko-KR" dirty="0"/>
          </a:p>
          <a:p>
            <a:pPr lvl="2"/>
            <a:r>
              <a:rPr lang="en-US" dirty="0"/>
              <a:t>Although often thought of as a disease of older people, around 4% of people with Alzheimer’s are under 65. This is called early-onset or young-onset Alzheimer’s. It usually affects people in their 40s, 50s and early 60s.</a:t>
            </a:r>
            <a:endParaRPr kumimoji="1" lang="en-US" altLang="ko-KR" dirty="0" smtClean="0"/>
          </a:p>
          <a:p>
            <a:pPr marL="336550" lvl="1" indent="0">
              <a:buNone/>
            </a:pPr>
            <a:endParaRPr kumimoji="1" lang="en-US" altLang="ko-KR" dirty="0"/>
          </a:p>
          <a:p>
            <a:pPr lvl="1"/>
            <a:r>
              <a:rPr kumimoji="1" lang="en-US" altLang="ko-KR" dirty="0" smtClean="0"/>
              <a:t>What </a:t>
            </a:r>
            <a:r>
              <a:rPr kumimoji="1" lang="en-US" altLang="ko-KR" dirty="0"/>
              <a:t>is </a:t>
            </a:r>
            <a:r>
              <a:rPr kumimoji="1" lang="en-US" altLang="ko-KR" dirty="0" smtClean="0"/>
              <a:t>Alzheimer’s Disease?</a:t>
            </a:r>
            <a:endParaRPr kumimoji="1" lang="en-US" altLang="ko-KR" dirty="0"/>
          </a:p>
          <a:p>
            <a:pPr lvl="2"/>
            <a:r>
              <a:rPr kumimoji="1" lang="en-US" altLang="ko-KR" dirty="0" smtClean="0"/>
              <a:t>Alzheimer’s is a progressive neurodegenerative disease</a:t>
            </a:r>
          </a:p>
          <a:p>
            <a:pPr lvl="2"/>
            <a:r>
              <a:rPr kumimoji="1" lang="en-US" altLang="ko-KR" dirty="0" smtClean="0"/>
              <a:t>Most common cause of Dementia (70% of </a:t>
            </a:r>
            <a:r>
              <a:rPr kumimoji="1" lang="en-US" altLang="ko-KR" smtClean="0"/>
              <a:t>the cases)</a:t>
            </a:r>
            <a:endParaRPr kumimoji="1" lang="en-US" altLang="ko-KR" dirty="0" smtClean="0"/>
          </a:p>
          <a:p>
            <a:pPr lvl="2"/>
            <a:r>
              <a:rPr lang="en-US" dirty="0"/>
              <a:t>5.7 million Americans with AD in 2018, Number will rise to 14 million by </a:t>
            </a:r>
            <a:r>
              <a:rPr lang="en-US" dirty="0" smtClean="0"/>
              <a:t>2050</a:t>
            </a:r>
          </a:p>
          <a:p>
            <a:pPr lvl="2"/>
            <a:r>
              <a:rPr lang="en-US" dirty="0"/>
              <a:t>Causes cognitive impairment  and problems with memory, thinking and </a:t>
            </a:r>
            <a:r>
              <a:rPr lang="en-US" dirty="0" smtClean="0"/>
              <a:t>behavior</a:t>
            </a:r>
          </a:p>
          <a:p>
            <a:pPr lvl="2"/>
            <a:endParaRPr lang="en-US" dirty="0"/>
          </a:p>
          <a:p>
            <a:pPr lvl="2"/>
            <a:endParaRPr lang="en-US" dirty="0"/>
          </a:p>
          <a:p>
            <a:pPr lvl="2"/>
            <a:endParaRPr kumimoji="1" lang="en-US" altLang="ko-KR" dirty="0" smtClean="0"/>
          </a:p>
          <a:p>
            <a:pPr lvl="2"/>
            <a:endParaRPr kumimoji="1" lang="en-US" altLang="ko-KR" dirty="0"/>
          </a:p>
          <a:p>
            <a:pPr lvl="1"/>
            <a:endParaRPr kumimoji="1" lang="en-US" altLang="ko-KR" dirty="0"/>
          </a:p>
          <a:p>
            <a:pPr lvl="1"/>
            <a:endParaRPr kumimoji="1" lang="en-US" altLang="ko-KR" dirty="0"/>
          </a:p>
          <a:p>
            <a:pPr lvl="2"/>
            <a:endParaRPr kumimoji="1" lang="ko-KR" altLang="en-US" dirty="0"/>
          </a:p>
        </p:txBody>
      </p:sp>
      <p:sp>
        <p:nvSpPr>
          <p:cNvPr id="4" name="TextBox 3"/>
          <p:cNvSpPr txBox="1"/>
          <p:nvPr/>
        </p:nvSpPr>
        <p:spPr>
          <a:xfrm>
            <a:off x="50104" y="6654552"/>
            <a:ext cx="6514925" cy="230832"/>
          </a:xfrm>
          <a:prstGeom prst="rect">
            <a:avLst/>
          </a:prstGeom>
          <a:noFill/>
        </p:spPr>
        <p:txBody>
          <a:bodyPr wrap="none" rtlCol="0">
            <a:spAutoFit/>
          </a:bodyPr>
          <a:lstStyle/>
          <a:p>
            <a:pPr marL="228600" indent="-228600">
              <a:buAutoNum type="arabicPeriod"/>
            </a:pPr>
            <a:r>
              <a:rPr lang="en-US" sz="900" i="1" dirty="0"/>
              <a:t>Alzheimer's Association. "2018 Alzheimer's disease facts and figures." Alzheimer's &amp; Dementia 14.3 (2018): 367-429.</a:t>
            </a:r>
            <a:endParaRPr lang="en-US" altLang="ko-KR" sz="100" i="1" dirty="0"/>
          </a:p>
        </p:txBody>
      </p:sp>
    </p:spTree>
    <p:extLst>
      <p:ext uri="{BB962C8B-B14F-4D97-AF65-F5344CB8AC3E}">
        <p14:creationId xmlns:p14="http://schemas.microsoft.com/office/powerpoint/2010/main" val="381681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111B1-ACDE-5641-8950-F3BDE0AD7163}"/>
              </a:ext>
            </a:extLst>
          </p:cNvPr>
          <p:cNvSpPr>
            <a:spLocks noGrp="1"/>
          </p:cNvSpPr>
          <p:nvPr>
            <p:ph type="title"/>
          </p:nvPr>
        </p:nvSpPr>
        <p:spPr>
          <a:xfrm>
            <a:off x="280815" y="58614"/>
            <a:ext cx="8656809" cy="634082"/>
          </a:xfrm>
        </p:spPr>
        <p:txBody>
          <a:bodyPr/>
          <a:lstStyle/>
          <a:p>
            <a:pPr algn="r"/>
            <a:r>
              <a:rPr kumimoji="1" lang="en-US" altLang="ko-KR" dirty="0"/>
              <a:t>2.4 Contrastive Learning</a:t>
            </a:r>
            <a:endParaRPr kumimoji="1" lang="ko-KR" altLang="en-US" dirty="0"/>
          </a:p>
        </p:txBody>
      </p:sp>
      <p:sp>
        <p:nvSpPr>
          <p:cNvPr id="6" name="Content Placeholder 2">
            <a:extLst>
              <a:ext uri="{FF2B5EF4-FFF2-40B4-BE49-F238E27FC236}">
                <a16:creationId xmlns:a16="http://schemas.microsoft.com/office/drawing/2014/main" id="{F67F8708-431E-464E-B688-2C2F83AEC2AA}"/>
              </a:ext>
            </a:extLst>
          </p:cNvPr>
          <p:cNvSpPr>
            <a:spLocks noGrp="1"/>
          </p:cNvSpPr>
          <p:nvPr>
            <p:ph sz="quarter" idx="10"/>
          </p:nvPr>
        </p:nvSpPr>
        <p:spPr>
          <a:xfrm>
            <a:off x="276225" y="795147"/>
            <a:ext cx="8661400" cy="6450277"/>
          </a:xfrm>
        </p:spPr>
        <p:txBody>
          <a:bodyPr>
            <a:normAutofit/>
          </a:bodyPr>
          <a:lstStyle/>
          <a:p>
            <a:pPr lvl="1"/>
            <a:endParaRPr lang="en-US" altLang="ko-KR" sz="1800" dirty="0" smtClean="0">
              <a:latin typeface="Calibri" panose="020F0502020204030204" pitchFamily="34" charset="0"/>
              <a:cs typeface="Calibri" panose="020F0502020204030204" pitchFamily="34" charset="0"/>
            </a:endParaRPr>
          </a:p>
          <a:p>
            <a:pPr marL="438150" lvl="1" indent="-171450">
              <a:buFontTx/>
              <a:buChar char="-"/>
            </a:pPr>
            <a:r>
              <a:rPr kumimoji="1" lang="en-US" altLang="ko-KR" dirty="0" smtClean="0"/>
              <a:t>Motivated by this, we leverage SimCLR framework to </a:t>
            </a:r>
            <a:r>
              <a:rPr kumimoji="1" lang="en-US" altLang="ko-KR" dirty="0" err="1" smtClean="0"/>
              <a:t>pretrain</a:t>
            </a:r>
            <a:r>
              <a:rPr kumimoji="1" lang="en-US" altLang="ko-KR" dirty="0" smtClean="0"/>
              <a:t> our model for AD classification task</a:t>
            </a:r>
            <a:endParaRPr kumimoji="1" lang="en-US" altLang="ko-KR" dirty="0"/>
          </a:p>
          <a:p>
            <a:pPr marL="438150" lvl="1" indent="-171450">
              <a:buFontTx/>
              <a:buChar char="-"/>
            </a:pPr>
            <a:endParaRPr kumimoji="1" lang="en-US" altLang="ko-KR" dirty="0"/>
          </a:p>
          <a:p>
            <a:pPr marL="438150" lvl="1" indent="-171450">
              <a:buFontTx/>
              <a:buChar char="-"/>
            </a:pPr>
            <a:endParaRPr kumimoji="1" lang="en-US" altLang="ko-KR" dirty="0"/>
          </a:p>
          <a:p>
            <a:pPr lvl="2"/>
            <a:endParaRPr lang="en-US" altLang="ko-KR" dirty="0">
              <a:latin typeface="Calibri" panose="020F0502020204030204" pitchFamily="34" charset="0"/>
              <a:cs typeface="Calibri" panose="020F0502020204030204" pitchFamily="34" charset="0"/>
            </a:endParaRPr>
          </a:p>
        </p:txBody>
      </p:sp>
      <p:sp>
        <p:nvSpPr>
          <p:cNvPr id="11" name="TextBox 10"/>
          <p:cNvSpPr txBox="1"/>
          <p:nvPr/>
        </p:nvSpPr>
        <p:spPr>
          <a:xfrm>
            <a:off x="107504" y="6237312"/>
            <a:ext cx="8233344" cy="646331"/>
          </a:xfrm>
          <a:prstGeom prst="rect">
            <a:avLst/>
          </a:prstGeom>
          <a:noFill/>
        </p:spPr>
        <p:txBody>
          <a:bodyPr wrap="none" rtlCol="0">
            <a:spAutoFit/>
          </a:bodyPr>
          <a:lstStyle/>
          <a:p>
            <a:r>
              <a:rPr lang="en-US" altLang="ko-KR" sz="900" i="1" dirty="0" smtClean="0"/>
              <a:t>.</a:t>
            </a:r>
          </a:p>
          <a:p>
            <a:pPr marL="228600" indent="-228600">
              <a:buFontTx/>
              <a:buAutoNum type="arabicPeriod"/>
            </a:pPr>
            <a:r>
              <a:rPr lang="en-US" sz="900" i="1" dirty="0"/>
              <a:t>Chen, Ting, et al. "A simple framework for contrastive learning of visual representations." International conference on machine learning. PMLR, 2020</a:t>
            </a:r>
            <a:r>
              <a:rPr lang="en-US" sz="900" i="1" dirty="0" smtClean="0"/>
              <a:t>.</a:t>
            </a:r>
          </a:p>
          <a:p>
            <a:pPr marL="228600" indent="-228600">
              <a:buFontTx/>
              <a:buAutoNum type="arabicPeriod"/>
            </a:pPr>
            <a:r>
              <a:rPr kumimoji="1" lang="en-US" altLang="ko-KR" sz="900" i="1" dirty="0"/>
              <a:t>https://ai.googleblog.com/2020/04/advancing-self-supervised-and-semi.html</a:t>
            </a:r>
          </a:p>
          <a:p>
            <a:pPr marL="228600" indent="-228600">
              <a:buAutoNum type="arabicPeriod"/>
            </a:pPr>
            <a:endParaRPr lang="en-US" altLang="ko-KR" sz="900" i="1" dirty="0"/>
          </a:p>
        </p:txBody>
      </p:sp>
    </p:spTree>
    <p:extLst>
      <p:ext uri="{BB962C8B-B14F-4D97-AF65-F5344CB8AC3E}">
        <p14:creationId xmlns:p14="http://schemas.microsoft.com/office/powerpoint/2010/main" val="147268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111B1-ACDE-5641-8950-F3BDE0AD7163}"/>
              </a:ext>
            </a:extLst>
          </p:cNvPr>
          <p:cNvSpPr>
            <a:spLocks noGrp="1"/>
          </p:cNvSpPr>
          <p:nvPr>
            <p:ph type="title"/>
          </p:nvPr>
        </p:nvSpPr>
        <p:spPr>
          <a:xfrm>
            <a:off x="280815" y="58614"/>
            <a:ext cx="8656809" cy="634082"/>
          </a:xfrm>
        </p:spPr>
        <p:txBody>
          <a:bodyPr/>
          <a:lstStyle/>
          <a:p>
            <a:r>
              <a:rPr kumimoji="1" lang="en-US" altLang="ko-KR" dirty="0" smtClean="0"/>
              <a:t>2.5 Classification Network</a:t>
            </a:r>
            <a:endParaRPr kumimoji="1" lang="ko-KR" altLang="en-US" dirty="0"/>
          </a:p>
        </p:txBody>
      </p:sp>
      <p:sp>
        <p:nvSpPr>
          <p:cNvPr id="6" name="Content Placeholder 2">
            <a:extLst>
              <a:ext uri="{FF2B5EF4-FFF2-40B4-BE49-F238E27FC236}">
                <a16:creationId xmlns:a16="http://schemas.microsoft.com/office/drawing/2014/main" id="{F67F8708-431E-464E-B688-2C2F83AEC2AA}"/>
              </a:ext>
            </a:extLst>
          </p:cNvPr>
          <p:cNvSpPr>
            <a:spLocks noGrp="1"/>
          </p:cNvSpPr>
          <p:nvPr>
            <p:ph sz="quarter" idx="10"/>
          </p:nvPr>
        </p:nvSpPr>
        <p:spPr>
          <a:xfrm>
            <a:off x="276225" y="795147"/>
            <a:ext cx="8661400" cy="6450277"/>
          </a:xfrm>
        </p:spPr>
        <p:txBody>
          <a:bodyPr>
            <a:normAutofit/>
          </a:bodyPr>
          <a:lstStyle/>
          <a:p>
            <a:pPr marL="552450" lvl="1"/>
            <a:endParaRPr kumimoji="1" lang="en-US" altLang="ko-KR" dirty="0" smtClean="0"/>
          </a:p>
          <a:p>
            <a:pPr marL="552450" lvl="1"/>
            <a:r>
              <a:rPr kumimoji="1" lang="en-US" altLang="ko-KR" dirty="0" smtClean="0"/>
              <a:t>Resnet-18 </a:t>
            </a:r>
            <a:r>
              <a:rPr kumimoji="1" lang="en-US" altLang="ko-KR" dirty="0" smtClean="0"/>
              <a:t>with CBAM </a:t>
            </a:r>
            <a:r>
              <a:rPr kumimoji="1" lang="en-US" altLang="ko-KR" dirty="0" smtClean="0"/>
              <a:t>module</a:t>
            </a:r>
          </a:p>
          <a:p>
            <a:pPr marL="552450" lvl="1"/>
            <a:endParaRPr kumimoji="1" lang="en-US" altLang="ko-KR" dirty="0"/>
          </a:p>
          <a:p>
            <a:pPr marL="438150" lvl="1" indent="-171450">
              <a:buFontTx/>
              <a:buChar char="-"/>
            </a:pPr>
            <a:endParaRPr kumimoji="1" lang="en-US" altLang="ko-KR" dirty="0"/>
          </a:p>
          <a:p>
            <a:pPr lvl="2"/>
            <a:endParaRPr lang="en-US" altLang="ko-KR" dirty="0">
              <a:latin typeface="Calibri" panose="020F0502020204030204" pitchFamily="34" charset="0"/>
              <a:cs typeface="Calibri" panose="020F0502020204030204" pitchFamily="34" charset="0"/>
            </a:endParaRPr>
          </a:p>
        </p:txBody>
      </p:sp>
      <p:sp>
        <p:nvSpPr>
          <p:cNvPr id="5" name="TextBox 4"/>
          <p:cNvSpPr txBox="1"/>
          <p:nvPr/>
        </p:nvSpPr>
        <p:spPr>
          <a:xfrm>
            <a:off x="107504" y="6372036"/>
            <a:ext cx="8666155" cy="369332"/>
          </a:xfrm>
          <a:prstGeom prst="rect">
            <a:avLst/>
          </a:prstGeom>
          <a:noFill/>
        </p:spPr>
        <p:txBody>
          <a:bodyPr wrap="none" rtlCol="0">
            <a:spAutoFit/>
          </a:bodyPr>
          <a:lstStyle/>
          <a:p>
            <a:pPr marL="228600" indent="-228600">
              <a:buAutoNum type="arabicPeriod"/>
            </a:pPr>
            <a:r>
              <a:rPr lang="en-US" altLang="ko-KR" sz="900" i="1" dirty="0"/>
              <a:t>Wang, </a:t>
            </a:r>
            <a:r>
              <a:rPr lang="en-US" altLang="ko-KR" sz="900" i="1" dirty="0" err="1"/>
              <a:t>Fei</a:t>
            </a:r>
            <a:r>
              <a:rPr lang="en-US" altLang="ko-KR" sz="900" i="1" dirty="0"/>
              <a:t>, et al. "Residual attention network for image classification." Proceedings of the IEEE conference on computer vision and pattern recognition. 2017.</a:t>
            </a:r>
          </a:p>
          <a:p>
            <a:pPr marL="228600" indent="-228600">
              <a:buAutoNum type="arabicPeriod"/>
            </a:pPr>
            <a:r>
              <a:rPr lang="en-US" altLang="ko-KR" sz="900" i="1" dirty="0"/>
              <a:t>Woo, </a:t>
            </a:r>
            <a:r>
              <a:rPr lang="en-US" altLang="ko-KR" sz="900" i="1" dirty="0" err="1"/>
              <a:t>Sanghyun</a:t>
            </a:r>
            <a:r>
              <a:rPr lang="en-US" altLang="ko-KR" sz="900" i="1" dirty="0"/>
              <a:t>, et al. "</a:t>
            </a:r>
            <a:r>
              <a:rPr lang="en-US" altLang="ko-KR" sz="900" i="1" dirty="0" err="1"/>
              <a:t>Cbam</a:t>
            </a:r>
            <a:r>
              <a:rPr lang="en-US" altLang="ko-KR" sz="900" i="1" dirty="0"/>
              <a:t>: Convolutional block attention module." Proceedings of the European conference on computer vision (ECCV). 2018</a:t>
            </a:r>
            <a:r>
              <a:rPr lang="en-US" altLang="ko-KR" sz="900" i="1" dirty="0" smtClean="0"/>
              <a:t>.</a:t>
            </a:r>
            <a:endParaRPr lang="en-US" altLang="ko-KR" sz="900" i="1" dirty="0"/>
          </a:p>
        </p:txBody>
      </p:sp>
      <p:sp>
        <p:nvSpPr>
          <p:cNvPr id="7" name="TextBox 6">
            <a:extLst>
              <a:ext uri="{FF2B5EF4-FFF2-40B4-BE49-F238E27FC236}">
                <a16:creationId xmlns:a16="http://schemas.microsoft.com/office/drawing/2014/main" id="{4595EDCA-8B02-A648-878E-8E1A81580BEB}"/>
              </a:ext>
            </a:extLst>
          </p:cNvPr>
          <p:cNvSpPr txBox="1"/>
          <p:nvPr/>
        </p:nvSpPr>
        <p:spPr>
          <a:xfrm>
            <a:off x="1524438" y="3656057"/>
            <a:ext cx="5270989" cy="276999"/>
          </a:xfrm>
          <a:prstGeom prst="rect">
            <a:avLst/>
          </a:prstGeom>
          <a:noFill/>
        </p:spPr>
        <p:txBody>
          <a:bodyPr wrap="square" rtlCol="0">
            <a:spAutoFit/>
          </a:bodyPr>
          <a:lstStyle/>
          <a:p>
            <a:pPr lvl="2" algn="ctr"/>
            <a:r>
              <a:rPr kumimoji="1" lang="en-US" sz="1200" dirty="0" smtClean="0">
                <a:latin typeface="Calibri" panose="020F0502020204030204" pitchFamily="34" charset="0"/>
                <a:cs typeface="Calibri" panose="020F0502020204030204" pitchFamily="34" charset="0"/>
              </a:rPr>
              <a:t>ResNet-18 architecture</a:t>
            </a:r>
            <a:endParaRPr kumimoji="1" lang="en-US" sz="1200" dirty="0">
              <a:latin typeface="Calibri" panose="020F0502020204030204" pitchFamily="34" charset="0"/>
              <a:cs typeface="Calibri" panose="020F0502020204030204" pitchFamily="34" charset="0"/>
            </a:endParaRPr>
          </a:p>
        </p:txBody>
      </p:sp>
      <p:sp>
        <p:nvSpPr>
          <p:cNvPr id="8" name="Rectangle 7"/>
          <p:cNvSpPr/>
          <p:nvPr/>
        </p:nvSpPr>
        <p:spPr>
          <a:xfrm>
            <a:off x="1259632" y="2524215"/>
            <a:ext cx="182880" cy="10972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55576" y="2572283"/>
            <a:ext cx="338554" cy="692136"/>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Input</a:t>
            </a:r>
            <a:endParaRPr lang="en-US" sz="1000" dirty="0">
              <a:latin typeface="Arial" panose="020B0604020202020204" pitchFamily="34" charset="0"/>
              <a:cs typeface="Arial" panose="020B0604020202020204" pitchFamily="34" charset="0"/>
            </a:endParaRPr>
          </a:p>
        </p:txBody>
      </p:sp>
      <p:cxnSp>
        <p:nvCxnSpPr>
          <p:cNvPr id="10" name="Straight Arrow Connector 9"/>
          <p:cNvCxnSpPr/>
          <p:nvPr/>
        </p:nvCxnSpPr>
        <p:spPr>
          <a:xfrm>
            <a:off x="1017481" y="3072855"/>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181795"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13" name="Straight Arrow Connector 12"/>
          <p:cNvCxnSpPr/>
          <p:nvPr/>
        </p:nvCxnSpPr>
        <p:spPr>
          <a:xfrm>
            <a:off x="147565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1646987" y="252421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6915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16" name="Straight Arrow Connector 15"/>
          <p:cNvCxnSpPr/>
          <p:nvPr/>
        </p:nvCxnSpPr>
        <p:spPr>
          <a:xfrm>
            <a:off x="183569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2007027" y="252421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92919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19" name="Straight Arrow Connector 18"/>
          <p:cNvCxnSpPr/>
          <p:nvPr/>
        </p:nvCxnSpPr>
        <p:spPr>
          <a:xfrm>
            <a:off x="219573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367067" y="252421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28923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22" name="Straight Arrow Connector 21"/>
          <p:cNvCxnSpPr/>
          <p:nvPr/>
        </p:nvCxnSpPr>
        <p:spPr>
          <a:xfrm>
            <a:off x="255577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2727107" y="2524215"/>
            <a:ext cx="182880" cy="1097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64927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25" name="Straight Arrow Connector 24"/>
          <p:cNvCxnSpPr/>
          <p:nvPr/>
        </p:nvCxnSpPr>
        <p:spPr>
          <a:xfrm>
            <a:off x="291581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3087147" y="252421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00931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28" name="Straight Arrow Connector 27"/>
          <p:cNvCxnSpPr/>
          <p:nvPr/>
        </p:nvCxnSpPr>
        <p:spPr>
          <a:xfrm>
            <a:off x="327585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3447187" y="252421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36935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31" name="Straight Arrow Connector 30"/>
          <p:cNvCxnSpPr/>
          <p:nvPr/>
        </p:nvCxnSpPr>
        <p:spPr>
          <a:xfrm>
            <a:off x="363589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p:cNvSpPr/>
          <p:nvPr/>
        </p:nvSpPr>
        <p:spPr>
          <a:xfrm>
            <a:off x="3807227" y="252421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72939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34" name="Straight Arrow Connector 33"/>
          <p:cNvCxnSpPr/>
          <p:nvPr/>
        </p:nvCxnSpPr>
        <p:spPr>
          <a:xfrm>
            <a:off x="399593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4167267" y="2524215"/>
            <a:ext cx="182880" cy="109728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08943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37" name="Straight Arrow Connector 36"/>
          <p:cNvCxnSpPr/>
          <p:nvPr/>
        </p:nvCxnSpPr>
        <p:spPr>
          <a:xfrm>
            <a:off x="435597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4527307" y="252421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44947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40" name="Straight Arrow Connector 39"/>
          <p:cNvCxnSpPr/>
          <p:nvPr/>
        </p:nvCxnSpPr>
        <p:spPr>
          <a:xfrm>
            <a:off x="471601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4887347" y="252421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0951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43" name="Straight Arrow Connector 42"/>
          <p:cNvCxnSpPr/>
          <p:nvPr/>
        </p:nvCxnSpPr>
        <p:spPr>
          <a:xfrm>
            <a:off x="507605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5247387" y="252421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16955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46" name="Straight Arrow Connector 45"/>
          <p:cNvCxnSpPr/>
          <p:nvPr/>
        </p:nvCxnSpPr>
        <p:spPr>
          <a:xfrm>
            <a:off x="543609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5607427" y="2524215"/>
            <a:ext cx="182880" cy="109728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52959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49" name="Straight Arrow Connector 48"/>
          <p:cNvCxnSpPr/>
          <p:nvPr/>
        </p:nvCxnSpPr>
        <p:spPr>
          <a:xfrm>
            <a:off x="579613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p:cNvSpPr/>
          <p:nvPr/>
        </p:nvSpPr>
        <p:spPr>
          <a:xfrm>
            <a:off x="5967467" y="252421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88963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52" name="Straight Arrow Connector 51"/>
          <p:cNvCxnSpPr/>
          <p:nvPr/>
        </p:nvCxnSpPr>
        <p:spPr>
          <a:xfrm>
            <a:off x="615617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p:cNvSpPr/>
          <p:nvPr/>
        </p:nvSpPr>
        <p:spPr>
          <a:xfrm>
            <a:off x="6327507" y="252421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24967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55" name="Straight Arrow Connector 54"/>
          <p:cNvCxnSpPr/>
          <p:nvPr/>
        </p:nvCxnSpPr>
        <p:spPr>
          <a:xfrm>
            <a:off x="651621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p:cNvSpPr/>
          <p:nvPr/>
        </p:nvSpPr>
        <p:spPr>
          <a:xfrm>
            <a:off x="6687547" y="252421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60971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58" name="Straight Arrow Connector 57"/>
          <p:cNvCxnSpPr/>
          <p:nvPr/>
        </p:nvCxnSpPr>
        <p:spPr>
          <a:xfrm>
            <a:off x="6876256"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58"/>
          <p:cNvSpPr/>
          <p:nvPr/>
        </p:nvSpPr>
        <p:spPr>
          <a:xfrm>
            <a:off x="7047587" y="2524215"/>
            <a:ext cx="182880" cy="109728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6969750"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64</a:t>
            </a:r>
            <a:endParaRPr lang="en-US" sz="1000" dirty="0">
              <a:latin typeface="Arial" panose="020B0604020202020204" pitchFamily="34" charset="0"/>
              <a:cs typeface="Arial" panose="020B0604020202020204" pitchFamily="34" charset="0"/>
            </a:endParaRPr>
          </a:p>
        </p:txBody>
      </p:sp>
      <p:cxnSp>
        <p:nvCxnSpPr>
          <p:cNvPr id="61" name="Straight Arrow Connector 60"/>
          <p:cNvCxnSpPr/>
          <p:nvPr/>
        </p:nvCxnSpPr>
        <p:spPr>
          <a:xfrm>
            <a:off x="7668344"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p:cNvSpPr/>
          <p:nvPr/>
        </p:nvSpPr>
        <p:spPr>
          <a:xfrm>
            <a:off x="7839675" y="2524215"/>
            <a:ext cx="182880" cy="10972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761838"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a:t>
            </a:r>
            <a:endParaRPr lang="en-US" sz="1000" dirty="0">
              <a:latin typeface="Arial" panose="020B0604020202020204" pitchFamily="34" charset="0"/>
              <a:cs typeface="Arial" panose="020B0604020202020204" pitchFamily="34" charset="0"/>
            </a:endParaRPr>
          </a:p>
        </p:txBody>
      </p:sp>
      <p:cxnSp>
        <p:nvCxnSpPr>
          <p:cNvPr id="64" name="Straight Arrow Connector 63"/>
          <p:cNvCxnSpPr/>
          <p:nvPr/>
        </p:nvCxnSpPr>
        <p:spPr>
          <a:xfrm>
            <a:off x="8028384"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Rectangle 64"/>
          <p:cNvSpPr/>
          <p:nvPr/>
        </p:nvSpPr>
        <p:spPr>
          <a:xfrm>
            <a:off x="8199715" y="2524215"/>
            <a:ext cx="182880" cy="10972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8121878" y="2362727"/>
            <a:ext cx="338554" cy="1152128"/>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Softmax</a:t>
            </a:r>
            <a:endParaRPr lang="en-US" sz="1000" dirty="0">
              <a:latin typeface="Arial" panose="020B0604020202020204" pitchFamily="34" charset="0"/>
              <a:cs typeface="Arial" panose="020B0604020202020204" pitchFamily="34" charset="0"/>
            </a:endParaRPr>
          </a:p>
        </p:txBody>
      </p:sp>
      <p:cxnSp>
        <p:nvCxnSpPr>
          <p:cNvPr id="67" name="Straight Connector 66"/>
          <p:cNvCxnSpPr/>
          <p:nvPr/>
        </p:nvCxnSpPr>
        <p:spPr>
          <a:xfrm flipV="1">
            <a:off x="1525429" y="2070935"/>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8" name="Arc 67"/>
          <p:cNvSpPr/>
          <p:nvPr/>
        </p:nvSpPr>
        <p:spPr>
          <a:xfrm flipH="1">
            <a:off x="1539345" y="177462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9" name="Arc 68"/>
          <p:cNvSpPr/>
          <p:nvPr/>
        </p:nvSpPr>
        <p:spPr>
          <a:xfrm>
            <a:off x="1531942" y="1772816"/>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0" name="Straight Arrow Connector 69"/>
          <p:cNvCxnSpPr/>
          <p:nvPr/>
        </p:nvCxnSpPr>
        <p:spPr>
          <a:xfrm flipH="1">
            <a:off x="2282641" y="2090245"/>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flipV="1">
            <a:off x="2267744" y="2084647"/>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2" name="Arc 71"/>
          <p:cNvSpPr/>
          <p:nvPr/>
        </p:nvSpPr>
        <p:spPr>
          <a:xfrm flipH="1">
            <a:off x="2281660" y="1788340"/>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3" name="Arc 72"/>
          <p:cNvSpPr/>
          <p:nvPr/>
        </p:nvSpPr>
        <p:spPr>
          <a:xfrm>
            <a:off x="2274257" y="178652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4" name="Straight Arrow Connector 73"/>
          <p:cNvCxnSpPr/>
          <p:nvPr/>
        </p:nvCxnSpPr>
        <p:spPr>
          <a:xfrm flipH="1">
            <a:off x="3024956" y="2103957"/>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flipV="1">
            <a:off x="3003621" y="2084647"/>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6" name="Arc 75"/>
          <p:cNvSpPr/>
          <p:nvPr/>
        </p:nvSpPr>
        <p:spPr>
          <a:xfrm flipH="1">
            <a:off x="3017537" y="1788340"/>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7" name="Arc 76"/>
          <p:cNvSpPr/>
          <p:nvPr/>
        </p:nvSpPr>
        <p:spPr>
          <a:xfrm>
            <a:off x="3010134" y="178652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8" name="Straight Arrow Connector 77"/>
          <p:cNvCxnSpPr/>
          <p:nvPr/>
        </p:nvCxnSpPr>
        <p:spPr>
          <a:xfrm flipH="1">
            <a:off x="3760833" y="2103957"/>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flipV="1">
            <a:off x="3728686" y="2084647"/>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0" name="Arc 79"/>
          <p:cNvSpPr/>
          <p:nvPr/>
        </p:nvSpPr>
        <p:spPr>
          <a:xfrm flipH="1">
            <a:off x="3742602" y="1788340"/>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1" name="Arc 80"/>
          <p:cNvSpPr/>
          <p:nvPr/>
        </p:nvSpPr>
        <p:spPr>
          <a:xfrm>
            <a:off x="3735199" y="1786528"/>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2" name="Straight Arrow Connector 81"/>
          <p:cNvCxnSpPr/>
          <p:nvPr/>
        </p:nvCxnSpPr>
        <p:spPr>
          <a:xfrm flipH="1">
            <a:off x="4485898" y="2103957"/>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flipV="1">
            <a:off x="4443781" y="208478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4" name="Arc 83"/>
          <p:cNvSpPr/>
          <p:nvPr/>
        </p:nvSpPr>
        <p:spPr>
          <a:xfrm flipH="1">
            <a:off x="4457697" y="178847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5" name="Arc 84"/>
          <p:cNvSpPr/>
          <p:nvPr/>
        </p:nvSpPr>
        <p:spPr>
          <a:xfrm>
            <a:off x="4450294" y="178666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6" name="Straight Arrow Connector 85"/>
          <p:cNvCxnSpPr/>
          <p:nvPr/>
        </p:nvCxnSpPr>
        <p:spPr>
          <a:xfrm flipH="1">
            <a:off x="5200993" y="210409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flipV="1">
            <a:off x="5168846" y="208478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8" name="Arc 87"/>
          <p:cNvSpPr/>
          <p:nvPr/>
        </p:nvSpPr>
        <p:spPr>
          <a:xfrm flipH="1">
            <a:off x="5182762" y="178847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9" name="Arc 88"/>
          <p:cNvSpPr/>
          <p:nvPr/>
        </p:nvSpPr>
        <p:spPr>
          <a:xfrm>
            <a:off x="5175359" y="178666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0" name="Straight Arrow Connector 89"/>
          <p:cNvCxnSpPr/>
          <p:nvPr/>
        </p:nvCxnSpPr>
        <p:spPr>
          <a:xfrm flipH="1">
            <a:off x="5926058" y="210409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V="1">
            <a:off x="5878535" y="208478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2" name="Arc 91"/>
          <p:cNvSpPr/>
          <p:nvPr/>
        </p:nvSpPr>
        <p:spPr>
          <a:xfrm flipH="1">
            <a:off x="5892451" y="178847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3" name="Arc 92"/>
          <p:cNvSpPr/>
          <p:nvPr/>
        </p:nvSpPr>
        <p:spPr>
          <a:xfrm>
            <a:off x="5885048" y="178666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4" name="Straight Arrow Connector 93"/>
          <p:cNvCxnSpPr/>
          <p:nvPr/>
        </p:nvCxnSpPr>
        <p:spPr>
          <a:xfrm flipH="1">
            <a:off x="6635747" y="210409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flipV="1">
            <a:off x="6604021" y="2084782"/>
            <a:ext cx="16506" cy="998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6" name="Arc 95"/>
          <p:cNvSpPr/>
          <p:nvPr/>
        </p:nvSpPr>
        <p:spPr>
          <a:xfrm flipH="1">
            <a:off x="6617937" y="1788475"/>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7" name="Arc 96"/>
          <p:cNvSpPr/>
          <p:nvPr/>
        </p:nvSpPr>
        <p:spPr>
          <a:xfrm>
            <a:off x="6610534" y="1786663"/>
            <a:ext cx="762375" cy="651832"/>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8" name="Straight Arrow Connector 97"/>
          <p:cNvCxnSpPr/>
          <p:nvPr/>
        </p:nvCxnSpPr>
        <p:spPr>
          <a:xfrm flipH="1">
            <a:off x="7371624" y="2104092"/>
            <a:ext cx="12500" cy="959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a:off x="7266009" y="3082807"/>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7401798" y="2578751"/>
            <a:ext cx="338554" cy="692136"/>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AvgPool</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1979712" y="4885826"/>
            <a:ext cx="1008112"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conv</a:t>
            </a:r>
            <a:endParaRPr lang="en-US" sz="1200" dirty="0">
              <a:latin typeface="Arial" panose="020B0604020202020204" pitchFamily="34" charset="0"/>
              <a:cs typeface="Arial" panose="020B0604020202020204" pitchFamily="34" charset="0"/>
            </a:endParaRPr>
          </a:p>
        </p:txBody>
      </p:sp>
      <p:cxnSp>
        <p:nvCxnSpPr>
          <p:cNvPr id="102" name="Straight Connector 101"/>
          <p:cNvCxnSpPr/>
          <p:nvPr/>
        </p:nvCxnSpPr>
        <p:spPr>
          <a:xfrm>
            <a:off x="1403648" y="4548371"/>
            <a:ext cx="0" cy="1296144"/>
          </a:xfrm>
          <a:prstGeom prst="line">
            <a:avLst/>
          </a:prstGeom>
          <a:ln w="190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Arrow Connector 102"/>
          <p:cNvCxnSpPr/>
          <p:nvPr/>
        </p:nvCxnSpPr>
        <p:spPr>
          <a:xfrm>
            <a:off x="1475656" y="5113674"/>
            <a:ext cx="288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Cube 103"/>
          <p:cNvSpPr/>
          <p:nvPr/>
        </p:nvSpPr>
        <p:spPr>
          <a:xfrm>
            <a:off x="1835695" y="4902199"/>
            <a:ext cx="432048" cy="430887"/>
          </a:xfrm>
          <a:prstGeom prst="cube">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5" name="Cube 104"/>
          <p:cNvSpPr/>
          <p:nvPr/>
        </p:nvSpPr>
        <p:spPr>
          <a:xfrm>
            <a:off x="2771800" y="4898230"/>
            <a:ext cx="432048" cy="430887"/>
          </a:xfrm>
          <a:prstGeom prst="cube">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6" name="Straight Arrow Connector 105"/>
          <p:cNvCxnSpPr/>
          <p:nvPr/>
        </p:nvCxnSpPr>
        <p:spPr>
          <a:xfrm>
            <a:off x="2288829" y="5124435"/>
            <a:ext cx="4217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395536" y="4908411"/>
            <a:ext cx="1008112"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Previous         conv blocks</a:t>
            </a:r>
            <a:endParaRPr lang="en-US" sz="1200" dirty="0">
              <a:latin typeface="Arial" panose="020B0604020202020204" pitchFamily="34" charset="0"/>
              <a:cs typeface="Arial" panose="020B0604020202020204" pitchFamily="34" charset="0"/>
            </a:endParaRPr>
          </a:p>
        </p:txBody>
      </p:sp>
      <p:sp>
        <p:nvSpPr>
          <p:cNvPr id="108" name="Cube 107"/>
          <p:cNvSpPr/>
          <p:nvPr/>
        </p:nvSpPr>
        <p:spPr>
          <a:xfrm>
            <a:off x="3622400" y="4558552"/>
            <a:ext cx="504056" cy="144016"/>
          </a:xfrm>
          <a:prstGeom prst="cub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p:nvPr/>
        </p:nvCxnSpPr>
        <p:spPr>
          <a:xfrm>
            <a:off x="3203848" y="5124435"/>
            <a:ext cx="13235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p:cNvCxnSpPr/>
          <p:nvPr/>
        </p:nvCxnSpPr>
        <p:spPr>
          <a:xfrm flipV="1">
            <a:off x="3203848" y="4813765"/>
            <a:ext cx="295095" cy="238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ounded Rectangle 110"/>
          <p:cNvSpPr/>
          <p:nvPr/>
        </p:nvSpPr>
        <p:spPr>
          <a:xfrm>
            <a:off x="3512901" y="4429743"/>
            <a:ext cx="723055" cy="478668"/>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3368884" y="4671004"/>
            <a:ext cx="1008112" cy="261610"/>
          </a:xfrm>
          <a:prstGeom prst="rect">
            <a:avLst/>
          </a:prstGeom>
          <a:noFill/>
        </p:spPr>
        <p:txBody>
          <a:bodyPr wrap="square" rtlCol="0">
            <a:spAutoFit/>
          </a:bodyPr>
          <a:lstStyle/>
          <a:p>
            <a:pPr algn="ctr"/>
            <a:r>
              <a:rPr lang="en-US" sz="1100" b="1" dirty="0" smtClean="0">
                <a:latin typeface="Arial" panose="020B0604020202020204" pitchFamily="34" charset="0"/>
                <a:cs typeface="Arial" panose="020B0604020202020204" pitchFamily="34" charset="0"/>
              </a:rPr>
              <a:t>M</a:t>
            </a:r>
            <a:r>
              <a:rPr lang="en-US" sz="1100" b="1" baseline="-25000" dirty="0" smtClean="0">
                <a:latin typeface="Arial" panose="020B0604020202020204" pitchFamily="34" charset="0"/>
                <a:cs typeface="Arial" panose="020B0604020202020204" pitchFamily="34" charset="0"/>
              </a:rPr>
              <a:t>c</a:t>
            </a:r>
            <a:endParaRPr lang="en-US" sz="1100" b="1" dirty="0">
              <a:latin typeface="Arial" panose="020B0604020202020204" pitchFamily="34" charset="0"/>
              <a:cs typeface="Arial" panose="020B0604020202020204" pitchFamily="34" charset="0"/>
            </a:endParaRPr>
          </a:p>
        </p:txBody>
      </p:sp>
      <p:sp>
        <p:nvSpPr>
          <p:cNvPr id="113" name="Flowchart: Summing Junction 112"/>
          <p:cNvSpPr/>
          <p:nvPr/>
        </p:nvSpPr>
        <p:spPr>
          <a:xfrm>
            <a:off x="4548369" y="5021806"/>
            <a:ext cx="225625" cy="225625"/>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p:nvPr/>
        </p:nvCxnSpPr>
        <p:spPr>
          <a:xfrm>
            <a:off x="4239178" y="4825334"/>
            <a:ext cx="323915" cy="214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4802054" y="5141087"/>
            <a:ext cx="1139991" cy="6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flipV="1">
            <a:off x="4802054" y="4830417"/>
            <a:ext cx="295095" cy="238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7" name="Rounded Rectangle 116"/>
          <p:cNvSpPr/>
          <p:nvPr/>
        </p:nvSpPr>
        <p:spPr>
          <a:xfrm>
            <a:off x="5117160" y="4221088"/>
            <a:ext cx="493856" cy="847991"/>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4860032" y="4825334"/>
            <a:ext cx="1008112" cy="261610"/>
          </a:xfrm>
          <a:prstGeom prst="rect">
            <a:avLst/>
          </a:prstGeom>
          <a:noFill/>
        </p:spPr>
        <p:txBody>
          <a:bodyPr wrap="square" rtlCol="0">
            <a:spAutoFit/>
          </a:bodyPr>
          <a:lstStyle/>
          <a:p>
            <a:pPr algn="ctr"/>
            <a:r>
              <a:rPr lang="en-US" sz="1100" b="1" dirty="0" smtClean="0">
                <a:latin typeface="Arial" panose="020B0604020202020204" pitchFamily="34" charset="0"/>
                <a:cs typeface="Arial" panose="020B0604020202020204" pitchFamily="34" charset="0"/>
              </a:rPr>
              <a:t>M</a:t>
            </a:r>
            <a:r>
              <a:rPr lang="en-US" sz="1100" b="1" baseline="-25000" dirty="0">
                <a:latin typeface="Arial" panose="020B0604020202020204" pitchFamily="34" charset="0"/>
                <a:cs typeface="Arial" panose="020B0604020202020204" pitchFamily="34" charset="0"/>
              </a:rPr>
              <a:t>s</a:t>
            </a:r>
            <a:endParaRPr lang="en-US" sz="1100" b="1" dirty="0">
              <a:latin typeface="Arial" panose="020B0604020202020204" pitchFamily="34" charset="0"/>
              <a:cs typeface="Arial" panose="020B0604020202020204" pitchFamily="34" charset="0"/>
            </a:endParaRPr>
          </a:p>
        </p:txBody>
      </p:sp>
      <p:sp>
        <p:nvSpPr>
          <p:cNvPr id="119" name="Flowchart: Summing Junction 118"/>
          <p:cNvSpPr/>
          <p:nvPr/>
        </p:nvSpPr>
        <p:spPr>
          <a:xfrm>
            <a:off x="5940152" y="5038458"/>
            <a:ext cx="225625" cy="225625"/>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p:cNvCxnSpPr/>
          <p:nvPr/>
        </p:nvCxnSpPr>
        <p:spPr>
          <a:xfrm>
            <a:off x="5618130" y="4842468"/>
            <a:ext cx="323915" cy="214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Cube 120"/>
          <p:cNvSpPr/>
          <p:nvPr/>
        </p:nvSpPr>
        <p:spPr>
          <a:xfrm>
            <a:off x="5265696" y="4332872"/>
            <a:ext cx="197517" cy="554688"/>
          </a:xfrm>
          <a:prstGeom prst="cube">
            <a:avLst>
              <a:gd name="adj" fmla="val 68600"/>
            </a:avLst>
          </a:prstGeom>
          <a:solidFill>
            <a:schemeClr val="accent4">
              <a:lumMod val="40000"/>
              <a:lumOff val="60000"/>
            </a:schemeClr>
          </a:solid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p:nvPr/>
        </p:nvCxnSpPr>
        <p:spPr>
          <a:xfrm>
            <a:off x="6165777" y="5151270"/>
            <a:ext cx="4217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 name="Flowchart: Or 122"/>
          <p:cNvSpPr/>
          <p:nvPr/>
        </p:nvSpPr>
        <p:spPr>
          <a:xfrm>
            <a:off x="6609223" y="5050440"/>
            <a:ext cx="228600" cy="228600"/>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ube 123"/>
          <p:cNvSpPr/>
          <p:nvPr/>
        </p:nvSpPr>
        <p:spPr>
          <a:xfrm>
            <a:off x="7043076" y="4898229"/>
            <a:ext cx="432048" cy="430887"/>
          </a:xfrm>
          <a:prstGeom prst="cube">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5" name="Straight Arrow Connector 124"/>
          <p:cNvCxnSpPr/>
          <p:nvPr/>
        </p:nvCxnSpPr>
        <p:spPr>
          <a:xfrm>
            <a:off x="6814476" y="5158675"/>
            <a:ext cx="2164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p:cNvCxnSpPr/>
          <p:nvPr/>
        </p:nvCxnSpPr>
        <p:spPr>
          <a:xfrm>
            <a:off x="7524328" y="5158675"/>
            <a:ext cx="2618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Straight Connector 126"/>
          <p:cNvCxnSpPr/>
          <p:nvPr/>
        </p:nvCxnSpPr>
        <p:spPr>
          <a:xfrm>
            <a:off x="7884368" y="4548371"/>
            <a:ext cx="0" cy="1296144"/>
          </a:xfrm>
          <a:prstGeom prst="line">
            <a:avLst/>
          </a:prstGeom>
          <a:ln w="190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8" name="TextBox 127"/>
          <p:cNvSpPr txBox="1"/>
          <p:nvPr/>
        </p:nvSpPr>
        <p:spPr>
          <a:xfrm>
            <a:off x="7884368" y="4908411"/>
            <a:ext cx="1008112"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Next         </a:t>
            </a:r>
          </a:p>
          <a:p>
            <a:pPr algn="ctr"/>
            <a:r>
              <a:rPr lang="en-US" sz="1200" dirty="0" smtClean="0">
                <a:latin typeface="Arial" panose="020B0604020202020204" pitchFamily="34" charset="0"/>
                <a:cs typeface="Arial" panose="020B0604020202020204" pitchFamily="34" charset="0"/>
              </a:rPr>
              <a:t>conv blocks</a:t>
            </a:r>
            <a:endParaRPr lang="en-US" sz="1200" dirty="0">
              <a:latin typeface="Arial" panose="020B0604020202020204" pitchFamily="34" charset="0"/>
              <a:cs typeface="Arial" panose="020B0604020202020204" pitchFamily="34" charset="0"/>
            </a:endParaRPr>
          </a:p>
        </p:txBody>
      </p:sp>
      <p:sp>
        <p:nvSpPr>
          <p:cNvPr id="129" name="TextBox 128"/>
          <p:cNvSpPr txBox="1"/>
          <p:nvPr/>
        </p:nvSpPr>
        <p:spPr>
          <a:xfrm>
            <a:off x="2522388" y="4648004"/>
            <a:ext cx="1008112" cy="261610"/>
          </a:xfrm>
          <a:prstGeom prst="rect">
            <a:avLst/>
          </a:prstGeom>
          <a:noFill/>
        </p:spPr>
        <p:txBody>
          <a:bodyPr wrap="square" rtlCol="0">
            <a:spAutoFit/>
          </a:bodyPr>
          <a:lstStyle/>
          <a:p>
            <a:pPr algn="ctr"/>
            <a:r>
              <a:rPr lang="en-US" sz="1100" b="1" i="1" dirty="0" smtClean="0">
                <a:latin typeface="Arial" panose="020B0604020202020204" pitchFamily="34" charset="0"/>
                <a:cs typeface="Arial" panose="020B0604020202020204" pitchFamily="34" charset="0"/>
              </a:rPr>
              <a:t>F</a:t>
            </a:r>
            <a:endParaRPr lang="en-US" sz="1100" b="1" i="1" dirty="0">
              <a:latin typeface="Arial" panose="020B0604020202020204" pitchFamily="34" charset="0"/>
              <a:cs typeface="Arial" panose="020B0604020202020204" pitchFamily="34" charset="0"/>
            </a:endParaRPr>
          </a:p>
        </p:txBody>
      </p:sp>
      <p:sp>
        <p:nvSpPr>
          <p:cNvPr id="130" name="TextBox 129"/>
          <p:cNvSpPr txBox="1"/>
          <p:nvPr/>
        </p:nvSpPr>
        <p:spPr>
          <a:xfrm>
            <a:off x="4166572" y="4779005"/>
            <a:ext cx="1008112" cy="261610"/>
          </a:xfrm>
          <a:prstGeom prst="rect">
            <a:avLst/>
          </a:prstGeom>
          <a:noFill/>
        </p:spPr>
        <p:txBody>
          <a:bodyPr wrap="square" rtlCol="0">
            <a:spAutoFit/>
          </a:bodyPr>
          <a:lstStyle/>
          <a:p>
            <a:pPr algn="ctr"/>
            <a:r>
              <a:rPr lang="en-US" sz="1100" b="1" i="1" dirty="0" smtClean="0">
                <a:latin typeface="Arial" panose="020B0604020202020204" pitchFamily="34" charset="0"/>
                <a:cs typeface="Arial" panose="020B0604020202020204" pitchFamily="34" charset="0"/>
              </a:rPr>
              <a:t>F</a:t>
            </a:r>
            <a:r>
              <a:rPr lang="en-US" sz="1100" b="1" i="1" baseline="30000" dirty="0" smtClean="0">
                <a:latin typeface="Arial" panose="020B0604020202020204" pitchFamily="34" charset="0"/>
                <a:cs typeface="Arial" panose="020B0604020202020204" pitchFamily="34" charset="0"/>
              </a:rPr>
              <a:t>’</a:t>
            </a:r>
            <a:endParaRPr lang="en-US" sz="1100" b="1" i="1" dirty="0">
              <a:latin typeface="Arial" panose="020B0604020202020204" pitchFamily="34" charset="0"/>
              <a:cs typeface="Arial" panose="020B0604020202020204" pitchFamily="34" charset="0"/>
            </a:endParaRPr>
          </a:p>
        </p:txBody>
      </p:sp>
      <p:sp>
        <p:nvSpPr>
          <p:cNvPr id="131" name="TextBox 130"/>
          <p:cNvSpPr txBox="1"/>
          <p:nvPr/>
        </p:nvSpPr>
        <p:spPr>
          <a:xfrm>
            <a:off x="5544802" y="4762830"/>
            <a:ext cx="1008112" cy="261610"/>
          </a:xfrm>
          <a:prstGeom prst="rect">
            <a:avLst/>
          </a:prstGeom>
          <a:noFill/>
        </p:spPr>
        <p:txBody>
          <a:bodyPr wrap="square" rtlCol="0">
            <a:spAutoFit/>
          </a:bodyPr>
          <a:lstStyle/>
          <a:p>
            <a:pPr algn="ctr"/>
            <a:r>
              <a:rPr lang="en-US" sz="1100" b="1" i="1" dirty="0" smtClean="0">
                <a:latin typeface="Arial" panose="020B0604020202020204" pitchFamily="34" charset="0"/>
                <a:cs typeface="Arial" panose="020B0604020202020204" pitchFamily="34" charset="0"/>
              </a:rPr>
              <a:t>F</a:t>
            </a:r>
            <a:r>
              <a:rPr lang="en-US" sz="1100" b="1" i="1" baseline="30000" dirty="0" smtClean="0">
                <a:latin typeface="Arial" panose="020B0604020202020204" pitchFamily="34" charset="0"/>
                <a:cs typeface="Arial" panose="020B0604020202020204" pitchFamily="34" charset="0"/>
              </a:rPr>
              <a:t>’’</a:t>
            </a:r>
            <a:endParaRPr lang="en-US" sz="1100" b="1" i="1" dirty="0">
              <a:latin typeface="Arial" panose="020B0604020202020204" pitchFamily="34" charset="0"/>
              <a:cs typeface="Arial" panose="020B0604020202020204" pitchFamily="34" charset="0"/>
            </a:endParaRPr>
          </a:p>
        </p:txBody>
      </p:sp>
      <p:sp>
        <p:nvSpPr>
          <p:cNvPr id="132" name="TextBox 131">
            <a:extLst>
              <a:ext uri="{FF2B5EF4-FFF2-40B4-BE49-F238E27FC236}">
                <a16:creationId xmlns:a16="http://schemas.microsoft.com/office/drawing/2014/main" id="{FE6F66BE-2B21-3F49-BCD1-B7315575B2FB}"/>
              </a:ext>
            </a:extLst>
          </p:cNvPr>
          <p:cNvSpPr txBox="1"/>
          <p:nvPr/>
        </p:nvSpPr>
        <p:spPr>
          <a:xfrm>
            <a:off x="1835695" y="5907559"/>
            <a:ext cx="5000072" cy="276999"/>
          </a:xfrm>
          <a:prstGeom prst="rect">
            <a:avLst/>
          </a:prstGeom>
          <a:noFill/>
        </p:spPr>
        <p:txBody>
          <a:bodyPr wrap="square" rtlCol="0">
            <a:spAutoFit/>
          </a:bodyPr>
          <a:lstStyle/>
          <a:p>
            <a:pPr algn="ctr"/>
            <a:r>
              <a:rPr kumimoji="1" lang="en-US" altLang="ko-KR" sz="1200" dirty="0" err="1" smtClean="0">
                <a:latin typeface="Calibri" panose="020F0502020204030204" pitchFamily="34" charset="0"/>
                <a:cs typeface="Calibri" panose="020F0502020204030204" pitchFamily="34" charset="0"/>
              </a:rPr>
              <a:t>ResBlock</a:t>
            </a:r>
            <a:r>
              <a:rPr kumimoji="1" lang="en-US" altLang="ko-KR" sz="1200" dirty="0" smtClean="0">
                <a:latin typeface="Calibri" panose="020F0502020204030204" pitchFamily="34" charset="0"/>
                <a:cs typeface="Calibri" panose="020F0502020204030204" pitchFamily="34" charset="0"/>
              </a:rPr>
              <a:t> + CBAM</a:t>
            </a:r>
            <a:endParaRPr lang="en-US" altLang="ko-KR"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442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E111B1-ACDE-5641-8950-F3BDE0AD7163}"/>
              </a:ext>
            </a:extLst>
          </p:cNvPr>
          <p:cNvSpPr>
            <a:spLocks noGrp="1"/>
          </p:cNvSpPr>
          <p:nvPr>
            <p:ph type="title"/>
          </p:nvPr>
        </p:nvSpPr>
        <p:spPr>
          <a:xfrm>
            <a:off x="280815" y="58614"/>
            <a:ext cx="8656809" cy="634082"/>
          </a:xfrm>
        </p:spPr>
        <p:txBody>
          <a:bodyPr/>
          <a:lstStyle/>
          <a:p>
            <a:r>
              <a:rPr kumimoji="1" lang="en-US" altLang="ko-KR" dirty="0" smtClean="0"/>
              <a:t>2.5 Classification Network</a:t>
            </a:r>
            <a:endParaRPr kumimoji="1" lang="ko-KR" altLang="en-US" dirty="0"/>
          </a:p>
        </p:txBody>
      </p:sp>
      <p:sp>
        <p:nvSpPr>
          <p:cNvPr id="6" name="Content Placeholder 2">
            <a:extLst>
              <a:ext uri="{FF2B5EF4-FFF2-40B4-BE49-F238E27FC236}">
                <a16:creationId xmlns:a16="http://schemas.microsoft.com/office/drawing/2014/main" id="{F67F8708-431E-464E-B688-2C2F83AEC2AA}"/>
              </a:ext>
            </a:extLst>
          </p:cNvPr>
          <p:cNvSpPr>
            <a:spLocks noGrp="1"/>
          </p:cNvSpPr>
          <p:nvPr>
            <p:ph sz="quarter" idx="10"/>
          </p:nvPr>
        </p:nvSpPr>
        <p:spPr>
          <a:xfrm>
            <a:off x="276225" y="795147"/>
            <a:ext cx="8661400" cy="6450277"/>
          </a:xfrm>
        </p:spPr>
        <p:txBody>
          <a:bodyPr>
            <a:normAutofit/>
          </a:bodyPr>
          <a:lstStyle/>
          <a:p>
            <a:pPr marL="552450" lvl="1"/>
            <a:endParaRPr kumimoji="1" lang="en-US" altLang="ko-KR" dirty="0" smtClean="0"/>
          </a:p>
          <a:p>
            <a:pPr marL="552450" lvl="1"/>
            <a:r>
              <a:rPr kumimoji="1" lang="en-US" altLang="ko-KR" dirty="0" smtClean="0"/>
              <a:t>Cross-Entropy Loss is used</a:t>
            </a:r>
          </a:p>
          <a:p>
            <a:pPr marL="552450" lvl="1"/>
            <a:endParaRPr kumimoji="1" lang="en-US" altLang="ko-KR" dirty="0"/>
          </a:p>
          <a:p>
            <a:pPr marL="552450" lvl="1"/>
            <a:endParaRPr kumimoji="1" lang="en-US" altLang="ko-KR" dirty="0" smtClean="0"/>
          </a:p>
          <a:p>
            <a:pPr marL="552450" lvl="1"/>
            <a:endParaRPr kumimoji="1" lang="en-US" altLang="ko-KR" dirty="0"/>
          </a:p>
          <a:p>
            <a:pPr marL="0" indent="0">
              <a:buNone/>
            </a:pPr>
            <a:endParaRPr kumimoji="1" lang="en-US" altLang="ko-KR" dirty="0" smtClean="0"/>
          </a:p>
          <a:p>
            <a:pPr marL="0" indent="0">
              <a:buNone/>
            </a:pPr>
            <a:endParaRPr kumimoji="1" lang="en-US" altLang="ko-KR" dirty="0" smtClean="0"/>
          </a:p>
          <a:p>
            <a:pPr marL="739775" lvl="2"/>
            <a:r>
              <a:rPr kumimoji="1" lang="en-US" altLang="ko-KR" dirty="0" smtClean="0"/>
              <a:t>Where </a:t>
            </a:r>
            <a:r>
              <a:rPr kumimoji="1" lang="en-US" altLang="ko-KR" i="1" dirty="0" smtClean="0"/>
              <a:t>n</a:t>
            </a:r>
            <a:r>
              <a:rPr kumimoji="1" lang="en-US" altLang="ko-KR" dirty="0" smtClean="0"/>
              <a:t> is the number of classes, </a:t>
            </a:r>
            <a:r>
              <a:rPr kumimoji="1" lang="en-US" altLang="ko-KR" i="1" dirty="0" err="1" smtClean="0"/>
              <a:t>t</a:t>
            </a:r>
            <a:r>
              <a:rPr kumimoji="1" lang="en-US" altLang="ko-KR" i="1" baseline="-25000" dirty="0" err="1" smtClean="0"/>
              <a:t>i</a:t>
            </a:r>
            <a:r>
              <a:rPr kumimoji="1" lang="en-US" altLang="ko-KR" i="1" dirty="0" smtClean="0"/>
              <a:t> </a:t>
            </a:r>
            <a:r>
              <a:rPr kumimoji="1" lang="en-US" altLang="ko-KR" dirty="0" smtClean="0"/>
              <a:t>is the truth label and </a:t>
            </a:r>
            <a:r>
              <a:rPr kumimoji="1" lang="en-US" altLang="ko-KR" i="1" dirty="0" smtClean="0"/>
              <a:t>p</a:t>
            </a:r>
            <a:r>
              <a:rPr kumimoji="1" lang="en-US" altLang="ko-KR" i="1" baseline="-25000" dirty="0" smtClean="0"/>
              <a:t>i</a:t>
            </a:r>
            <a:r>
              <a:rPr kumimoji="1" lang="en-US" altLang="ko-KR" i="1" dirty="0" smtClean="0"/>
              <a:t> </a:t>
            </a:r>
            <a:r>
              <a:rPr kumimoji="1" lang="en-US" altLang="ko-KR" dirty="0" smtClean="0"/>
              <a:t> is the </a:t>
            </a:r>
            <a:r>
              <a:rPr kumimoji="1" lang="en-US" altLang="ko-KR" dirty="0" err="1" smtClean="0"/>
              <a:t>softmax</a:t>
            </a:r>
            <a:r>
              <a:rPr kumimoji="1" lang="en-US" altLang="ko-KR" dirty="0" smtClean="0"/>
              <a:t> probability for the </a:t>
            </a:r>
            <a:r>
              <a:rPr kumimoji="1" lang="en-US" altLang="ko-KR" i="1" dirty="0" err="1" smtClean="0"/>
              <a:t>i</a:t>
            </a:r>
            <a:r>
              <a:rPr kumimoji="1" lang="en-US" altLang="ko-KR" i="1" baseline="30000" dirty="0" err="1" smtClean="0"/>
              <a:t>th</a:t>
            </a:r>
            <a:r>
              <a:rPr kumimoji="1" lang="en-US" altLang="ko-KR" i="1" dirty="0" smtClean="0"/>
              <a:t> </a:t>
            </a:r>
            <a:r>
              <a:rPr kumimoji="1" lang="en-US" altLang="ko-KR" dirty="0" smtClean="0"/>
              <a:t>class.</a:t>
            </a:r>
            <a:endParaRPr kumimoji="1" lang="en-US" altLang="ko-KR" dirty="0"/>
          </a:p>
          <a:p>
            <a:pPr marL="552450" lvl="1"/>
            <a:endParaRPr kumimoji="1" lang="en-US" altLang="ko-KR" dirty="0" smtClean="0"/>
          </a:p>
          <a:p>
            <a:pPr marL="552450" lvl="1"/>
            <a:r>
              <a:rPr kumimoji="1" lang="en-US" altLang="ko-KR" dirty="0" smtClean="0"/>
              <a:t>For binary classification, we have binary cross-entropy defined as</a:t>
            </a:r>
            <a:endParaRPr kumimoji="1" lang="en-US" altLang="ko-KR" dirty="0" smtClean="0"/>
          </a:p>
          <a:p>
            <a:pPr marL="552450" lvl="1"/>
            <a:endParaRPr kumimoji="1" lang="en-US" altLang="ko-KR" dirty="0"/>
          </a:p>
          <a:p>
            <a:pPr marL="552450" lvl="1"/>
            <a:endParaRPr kumimoji="1" lang="en-US" altLang="ko-KR" dirty="0" smtClean="0"/>
          </a:p>
          <a:p>
            <a:pPr marL="739775" lvl="2"/>
            <a:endParaRPr kumimoji="1" lang="en-US" altLang="ko-KR" dirty="0" smtClean="0"/>
          </a:p>
          <a:p>
            <a:pPr marL="552450" lvl="1"/>
            <a:endParaRPr kumimoji="1" lang="en-US" altLang="ko-KR" dirty="0"/>
          </a:p>
          <a:p>
            <a:pPr marL="438150" lvl="1" indent="-171450">
              <a:buFontTx/>
              <a:buChar char="-"/>
            </a:pPr>
            <a:endParaRPr kumimoji="1" lang="en-US" altLang="ko-KR" dirty="0"/>
          </a:p>
          <a:p>
            <a:pPr lvl="2"/>
            <a:endParaRPr lang="en-US" altLang="ko-KR" dirty="0">
              <a:latin typeface="Calibri" panose="020F0502020204030204" pitchFamily="34" charset="0"/>
              <a:cs typeface="Calibri" panose="020F0502020204030204" pitchFamily="34" charset="0"/>
            </a:endParaRPr>
          </a:p>
        </p:txBody>
      </p:sp>
      <p:pic>
        <p:nvPicPr>
          <p:cNvPr id="136" name="Picture 135"/>
          <p:cNvPicPr>
            <a:picLocks noChangeAspect="1"/>
          </p:cNvPicPr>
          <p:nvPr/>
        </p:nvPicPr>
        <p:blipFill>
          <a:blip r:embed="rId3"/>
          <a:stretch>
            <a:fillRect/>
          </a:stretch>
        </p:blipFill>
        <p:spPr>
          <a:xfrm>
            <a:off x="3321050" y="1844824"/>
            <a:ext cx="2571750" cy="962025"/>
          </a:xfrm>
          <a:prstGeom prst="rect">
            <a:avLst/>
          </a:prstGeom>
        </p:spPr>
      </p:pic>
      <p:pic>
        <p:nvPicPr>
          <p:cNvPr id="137" name="Picture 136"/>
          <p:cNvPicPr>
            <a:picLocks noChangeAspect="1"/>
          </p:cNvPicPr>
          <p:nvPr/>
        </p:nvPicPr>
        <p:blipFill>
          <a:blip r:embed="rId4"/>
          <a:stretch>
            <a:fillRect/>
          </a:stretch>
        </p:blipFill>
        <p:spPr>
          <a:xfrm>
            <a:off x="2520950" y="4725144"/>
            <a:ext cx="4171950" cy="1466850"/>
          </a:xfrm>
          <a:prstGeom prst="rect">
            <a:avLst/>
          </a:prstGeom>
        </p:spPr>
      </p:pic>
    </p:spTree>
    <p:extLst>
      <p:ext uri="{BB962C8B-B14F-4D97-AF65-F5344CB8AC3E}">
        <p14:creationId xmlns:p14="http://schemas.microsoft.com/office/powerpoint/2010/main" val="111638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80928"/>
            <a:ext cx="8316416" cy="1038324"/>
          </a:xfrm>
        </p:spPr>
        <p:txBody>
          <a:bodyPr/>
          <a:lstStyle/>
          <a:p>
            <a:r>
              <a:rPr lang="en-US" altLang="ko-KR" sz="5400" spc="-300" dirty="0"/>
              <a:t>3. </a:t>
            </a:r>
            <a:r>
              <a:rPr lang="en-US" altLang="ko-KR" sz="5400" spc="-300" dirty="0" smtClean="0"/>
              <a:t>Experiments and results</a:t>
            </a:r>
            <a:endParaRPr lang="ko-KR" altLang="en-US" sz="6600" i="0" dirty="0"/>
          </a:p>
        </p:txBody>
      </p:sp>
      <p:sp>
        <p:nvSpPr>
          <p:cNvPr id="3" name="Slide Number Placeholder 2"/>
          <p:cNvSpPr>
            <a:spLocks noGrp="1"/>
          </p:cNvSpPr>
          <p:nvPr>
            <p:ph type="sldNum" sz="quarter" idx="12"/>
          </p:nvPr>
        </p:nvSpPr>
        <p:spPr/>
        <p:txBody>
          <a:bodyPr/>
          <a:lstStyle/>
          <a:p>
            <a:fld id="{316BCB57-378D-4418-8E0C-43DD08810997}" type="slidenum">
              <a:rPr lang="ko-KR" altLang="en-US" smtClean="0"/>
              <a:t>43</a:t>
            </a:fld>
            <a:endParaRPr lang="ko-KR" altLang="en-US" dirty="0"/>
          </a:p>
        </p:txBody>
      </p:sp>
    </p:spTree>
    <p:extLst>
      <p:ext uri="{BB962C8B-B14F-4D97-AF65-F5344CB8AC3E}">
        <p14:creationId xmlns:p14="http://schemas.microsoft.com/office/powerpoint/2010/main" val="337400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a:t>3.1 </a:t>
            </a:r>
            <a:r>
              <a:rPr kumimoji="1" lang="en-US" altLang="ko-KR" dirty="0" smtClean="0"/>
              <a:t>Dataset</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r>
              <a:rPr lang="en-US" altLang="ko-KR" dirty="0"/>
              <a:t>The Alzheimer’s Disease Neuroimaging Initiative (ADNI) dataset</a:t>
            </a:r>
          </a:p>
          <a:p>
            <a:pPr lvl="1"/>
            <a:r>
              <a:rPr lang="en-US" altLang="ko-KR" dirty="0"/>
              <a:t>T2-weighted MRI scan (GE medical systems</a:t>
            </a:r>
            <a:r>
              <a:rPr lang="en-US" altLang="ko-KR" dirty="0" smtClean="0"/>
              <a:t>)</a:t>
            </a:r>
          </a:p>
          <a:p>
            <a:pPr lvl="1"/>
            <a:r>
              <a:rPr lang="en-US" altLang="ko-KR" smtClean="0"/>
              <a:t>DICOM/NIFTI </a:t>
            </a:r>
            <a:r>
              <a:rPr lang="en-US" altLang="ko-KR" dirty="0" smtClean="0"/>
              <a:t>to </a:t>
            </a:r>
            <a:r>
              <a:rPr lang="en-US" altLang="ko-KR" smtClean="0"/>
              <a:t>PNG (256x256)</a:t>
            </a:r>
            <a:endParaRPr lang="en-US" altLang="ko-KR" dirty="0"/>
          </a:p>
          <a:p>
            <a:pPr lvl="1"/>
            <a:r>
              <a:rPr lang="en-US" altLang="ko-KR" dirty="0"/>
              <a:t>246</a:t>
            </a:r>
            <a:r>
              <a:rPr lang="ko-KR" altLang="en-US" dirty="0"/>
              <a:t> </a:t>
            </a:r>
            <a:r>
              <a:rPr lang="en-US" altLang="ko-KR" dirty="0" smtClean="0"/>
              <a:t>subjects </a:t>
            </a:r>
            <a:r>
              <a:rPr lang="en-US" altLang="ko-KR" dirty="0"/>
              <a:t>(82 AD, 82 MCI, 82 CN) for training</a:t>
            </a:r>
          </a:p>
          <a:p>
            <a:pPr lvl="1"/>
            <a:r>
              <a:rPr lang="en-US" altLang="ko-KR" dirty="0"/>
              <a:t>Manually went through all images to select images with good </a:t>
            </a:r>
            <a:r>
              <a:rPr lang="en-US" altLang="ko-KR" dirty="0" smtClean="0"/>
              <a:t>regions</a:t>
            </a:r>
          </a:p>
          <a:p>
            <a:pPr lvl="1"/>
            <a:r>
              <a:rPr lang="en-US" altLang="ko-KR" dirty="0" smtClean="0"/>
              <a:t>Validation data consisted of 115 slices (51 AD, 64 CN)</a:t>
            </a:r>
          </a:p>
          <a:p>
            <a:pPr lvl="1"/>
            <a:r>
              <a:rPr lang="en-US" altLang="ko-KR" dirty="0" smtClean="0"/>
              <a:t>Test data consisted of 10 subjects for each category</a:t>
            </a:r>
          </a:p>
          <a:p>
            <a:pPr marL="336550" lvl="1" indent="0">
              <a:buNone/>
            </a:pPr>
            <a:endParaRPr kumimoji="1" lang="en-US" altLang="ko-KR" dirty="0" smtClean="0"/>
          </a:p>
          <a:p>
            <a:pPr lvl="1"/>
            <a:endParaRPr kumimoji="1" lang="en-US" altLang="ko-KR" dirty="0"/>
          </a:p>
          <a:p>
            <a:pPr marL="581025" lvl="2" indent="0">
              <a:buNone/>
            </a:pPr>
            <a:endParaRPr kumimoji="1" lang="en-US" altLang="ko-KR" dirty="0" smtClean="0"/>
          </a:p>
          <a:p>
            <a:pPr marL="581025" lvl="2" indent="0">
              <a:buNone/>
            </a:pPr>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1043608" y="3501008"/>
            <a:ext cx="7315200" cy="2099849"/>
          </a:xfrm>
          <a:prstGeom prst="rect">
            <a:avLst/>
          </a:prstGeom>
        </p:spPr>
      </p:pic>
      <p:sp>
        <p:nvSpPr>
          <p:cNvPr id="8" name="TextBox 7">
            <a:extLst>
              <a:ext uri="{FF2B5EF4-FFF2-40B4-BE49-F238E27FC236}">
                <a16:creationId xmlns:a16="http://schemas.microsoft.com/office/drawing/2014/main" id="{4595EDCA-8B02-A648-878E-8E1A81580BEB}"/>
              </a:ext>
            </a:extLst>
          </p:cNvPr>
          <p:cNvSpPr txBox="1"/>
          <p:nvPr/>
        </p:nvSpPr>
        <p:spPr>
          <a:xfrm>
            <a:off x="1971430" y="5600857"/>
            <a:ext cx="5270989"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Demographic representation of training data</a:t>
            </a:r>
            <a:endParaRPr kumimoji="1"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870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pPr algn="r"/>
            <a:r>
              <a:rPr kumimoji="1" lang="en-US" altLang="ko-KR" dirty="0" smtClean="0"/>
              <a:t>3.2 Data Augmentation</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r>
              <a:rPr kumimoji="1" lang="en-US" altLang="ko-KR" dirty="0" smtClean="0"/>
              <a:t>Traditional data augmentation</a:t>
            </a:r>
          </a:p>
          <a:p>
            <a:pPr lvl="1"/>
            <a:r>
              <a:rPr kumimoji="1" lang="en-US" altLang="ko-KR" dirty="0" smtClean="0"/>
              <a:t>Used rotation</a:t>
            </a:r>
            <a:r>
              <a:rPr kumimoji="1" lang="en-US" altLang="ko-KR" dirty="0"/>
              <a:t>, shear, zoom, </a:t>
            </a:r>
            <a:r>
              <a:rPr kumimoji="1" lang="en-US" altLang="ko-KR" dirty="0" smtClean="0"/>
              <a:t>shift augmentation</a:t>
            </a:r>
          </a:p>
          <a:p>
            <a:pPr lvl="1"/>
            <a:r>
              <a:rPr kumimoji="1" lang="en-US" altLang="ko-KR" dirty="0" smtClean="0"/>
              <a:t>To remove class imbalance and increase dataset size for GAN training</a:t>
            </a:r>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82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pPr algn="r"/>
            <a:r>
              <a:rPr kumimoji="1" lang="en-US" altLang="ko-KR" dirty="0" smtClean="0"/>
              <a:t>3.2 Data Augmentation</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r>
              <a:rPr kumimoji="1" lang="en-US" altLang="ko-KR" dirty="0" smtClean="0"/>
              <a:t>GAN-based image generation</a:t>
            </a:r>
          </a:p>
          <a:p>
            <a:pPr lvl="1"/>
            <a:r>
              <a:rPr lang="en-US" altLang="ko-KR" dirty="0" smtClean="0"/>
              <a:t>Comparison of </a:t>
            </a:r>
            <a:r>
              <a:rPr lang="en-US" altLang="ko-KR" dirty="0" err="1" smtClean="0"/>
              <a:t>RaLSGAN</a:t>
            </a:r>
            <a:r>
              <a:rPr lang="en-US" altLang="ko-KR" dirty="0" smtClean="0"/>
              <a:t> and PGGAN</a:t>
            </a:r>
          </a:p>
          <a:p>
            <a:pPr lvl="1"/>
            <a:endParaRPr lang="en-US" altLang="ko-KR" dirty="0" smtClean="0"/>
          </a:p>
          <a:p>
            <a:pPr lvl="1"/>
            <a:endParaRPr lang="en-US" altLang="ko-KR" dirty="0"/>
          </a:p>
          <a:p>
            <a:pPr lvl="1"/>
            <a:r>
              <a:rPr lang="en-US" altLang="ko-KR" dirty="0" smtClean="0"/>
              <a:t>The </a:t>
            </a:r>
            <a:r>
              <a:rPr lang="en-US" altLang="ko-KR" dirty="0"/>
              <a:t>‘</a:t>
            </a:r>
            <a:r>
              <a:rPr lang="en-US" altLang="ko-KR" dirty="0" err="1"/>
              <a:t>Fréchet</a:t>
            </a:r>
            <a:r>
              <a:rPr lang="en-US" altLang="ko-KR" dirty="0"/>
              <a:t> Inception Distance” (FID) </a:t>
            </a:r>
          </a:p>
          <a:p>
            <a:pPr marL="336550" lvl="1" indent="0">
              <a:buNone/>
            </a:pPr>
            <a:r>
              <a:rPr lang="en-US" altLang="ko-KR" dirty="0"/>
              <a:t> </a:t>
            </a:r>
            <a:r>
              <a:rPr lang="en-US" altLang="ko-KR" dirty="0" smtClean="0"/>
              <a:t>     which captures the </a:t>
            </a:r>
            <a:r>
              <a:rPr lang="en-US" altLang="ko-KR" dirty="0"/>
              <a:t>similarity of </a:t>
            </a:r>
            <a:endParaRPr lang="en-US" altLang="ko-KR" dirty="0" smtClean="0"/>
          </a:p>
          <a:p>
            <a:pPr marL="336550" lvl="1" indent="0">
              <a:buNone/>
            </a:pPr>
            <a:r>
              <a:rPr lang="en-US" altLang="ko-KR" dirty="0"/>
              <a:t> </a:t>
            </a:r>
            <a:r>
              <a:rPr lang="en-US" altLang="ko-KR" dirty="0" smtClean="0"/>
              <a:t>     generated </a:t>
            </a:r>
            <a:r>
              <a:rPr lang="en-US" altLang="ko-KR" dirty="0"/>
              <a:t>images to real ones</a:t>
            </a:r>
            <a:r>
              <a:rPr lang="en-US" altLang="ko-KR" dirty="0" smtClean="0"/>
              <a:t>.</a:t>
            </a:r>
          </a:p>
          <a:p>
            <a:pPr lvl="1"/>
            <a:endParaRPr lang="en-US" altLang="ko-KR" dirty="0" smtClean="0"/>
          </a:p>
          <a:p>
            <a:pPr lvl="1"/>
            <a:endParaRPr lang="en-US" altLang="ko-KR" dirty="0" smtClean="0"/>
          </a:p>
          <a:p>
            <a:pPr lvl="1"/>
            <a:r>
              <a:rPr lang="en-US" altLang="ko-KR" dirty="0" smtClean="0"/>
              <a:t>PGGAN-WP FID score 35-40</a:t>
            </a:r>
          </a:p>
          <a:p>
            <a:pPr lvl="2"/>
            <a:r>
              <a:rPr lang="en-US" altLang="ko-KR" dirty="0" smtClean="0"/>
              <a:t>Better than </a:t>
            </a:r>
            <a:r>
              <a:rPr lang="en-US" altLang="ko-KR" dirty="0" err="1" smtClean="0"/>
              <a:t>RaLSGAN</a:t>
            </a:r>
            <a:endParaRPr lang="en-US" altLang="ko-KR" dirty="0" smtClean="0"/>
          </a:p>
          <a:p>
            <a:pPr lvl="2"/>
            <a:r>
              <a:rPr lang="en-US" altLang="ko-KR" dirty="0" smtClean="0"/>
              <a:t>More realistic</a:t>
            </a:r>
            <a:endParaRPr lang="ko-KR" altLang="en-US" dirty="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
        <p:nvSpPr>
          <p:cNvPr id="6" name="TextBox 5"/>
          <p:cNvSpPr txBox="1"/>
          <p:nvPr/>
        </p:nvSpPr>
        <p:spPr>
          <a:xfrm>
            <a:off x="88898" y="6309320"/>
            <a:ext cx="8674169" cy="369332"/>
          </a:xfrm>
          <a:prstGeom prst="rect">
            <a:avLst/>
          </a:prstGeom>
          <a:noFill/>
        </p:spPr>
        <p:txBody>
          <a:bodyPr wrap="none" rtlCol="0">
            <a:spAutoFit/>
          </a:bodyPr>
          <a:lstStyle/>
          <a:p>
            <a:pPr marL="228600" indent="-228600">
              <a:buAutoNum type="arabicPeriod"/>
            </a:pPr>
            <a:r>
              <a:rPr lang="en-US" altLang="ko-KR" sz="900" i="1" dirty="0" err="1"/>
              <a:t>Jolicoeur</a:t>
            </a:r>
            <a:r>
              <a:rPr lang="en-US" altLang="ko-KR" sz="900" i="1" dirty="0"/>
              <a:t>-Martineau, Alexia. "The relativistic discriminator: a key element missing from standard GAN." </a:t>
            </a:r>
            <a:r>
              <a:rPr lang="en-US" altLang="ko-KR" sz="900" i="1" dirty="0" err="1"/>
              <a:t>arXiv</a:t>
            </a:r>
            <a:r>
              <a:rPr lang="en-US" altLang="ko-KR" sz="900" i="1" dirty="0"/>
              <a:t> preprint arXiv:1807.00734 (2018).</a:t>
            </a:r>
          </a:p>
          <a:p>
            <a:pPr marL="228600" indent="-228600">
              <a:buAutoNum type="arabicPeriod"/>
            </a:pPr>
            <a:r>
              <a:rPr lang="en-US" altLang="ko-KR" sz="900" i="1" dirty="0" err="1"/>
              <a:t>Karras</a:t>
            </a:r>
            <a:r>
              <a:rPr lang="en-US" altLang="ko-KR" sz="900" i="1" dirty="0"/>
              <a:t>, </a:t>
            </a:r>
            <a:r>
              <a:rPr lang="en-US" altLang="ko-KR" sz="900" i="1" dirty="0" err="1"/>
              <a:t>Tero</a:t>
            </a:r>
            <a:r>
              <a:rPr lang="en-US" altLang="ko-KR" sz="900" i="1" dirty="0"/>
              <a:t>, et al. "Progressive Growing of GANs for Improved Quality, Stability, and Variation." International Conference on Learning Representations. 2018.</a:t>
            </a:r>
          </a:p>
        </p:txBody>
      </p:sp>
      <p:pic>
        <p:nvPicPr>
          <p:cNvPr id="7" name="그림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1546" y="1372149"/>
            <a:ext cx="3901521" cy="4648200"/>
          </a:xfrm>
          <a:prstGeom prst="rect">
            <a:avLst/>
          </a:prstGeom>
        </p:spPr>
      </p:pic>
    </p:spTree>
    <p:extLst>
      <p:ext uri="{BB962C8B-B14F-4D97-AF65-F5344CB8AC3E}">
        <p14:creationId xmlns:p14="http://schemas.microsoft.com/office/powerpoint/2010/main" val="126483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pPr algn="r"/>
            <a:r>
              <a:rPr kumimoji="1" lang="en-US" altLang="ko-KR" dirty="0" smtClean="0"/>
              <a:t>3.2 Data Augmentation</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r>
              <a:rPr kumimoji="1" lang="en-US" altLang="ko-KR" dirty="0" smtClean="0"/>
              <a:t>Final data set</a:t>
            </a:r>
            <a:endParaRPr lang="ko-KR" altLang="en-US" dirty="0" smtClean="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929208" y="2204864"/>
            <a:ext cx="7315200" cy="1578820"/>
          </a:xfrm>
          <a:prstGeom prst="rect">
            <a:avLst/>
          </a:prstGeom>
        </p:spPr>
      </p:pic>
      <p:sp>
        <p:nvSpPr>
          <p:cNvPr id="8" name="TextBox 7">
            <a:extLst>
              <a:ext uri="{FF2B5EF4-FFF2-40B4-BE49-F238E27FC236}">
                <a16:creationId xmlns:a16="http://schemas.microsoft.com/office/drawing/2014/main" id="{4595EDCA-8B02-A648-878E-8E1A81580BEB}"/>
              </a:ext>
            </a:extLst>
          </p:cNvPr>
          <p:cNvSpPr txBox="1"/>
          <p:nvPr/>
        </p:nvSpPr>
        <p:spPr>
          <a:xfrm>
            <a:off x="2325347" y="3800073"/>
            <a:ext cx="5270989"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Training data set after augmentation</a:t>
            </a:r>
            <a:endParaRPr kumimoji="1"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3.3 Comparison of various architectures</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pPr lvl="1"/>
            <a:r>
              <a:rPr kumimoji="1" lang="en-US" altLang="ko-KR" dirty="0" smtClean="0"/>
              <a:t>Comparison on AD vs. CN classification task</a:t>
            </a:r>
          </a:p>
          <a:p>
            <a:pPr lvl="2"/>
            <a:r>
              <a:rPr kumimoji="1" lang="en-US" altLang="ko-KR" dirty="0" smtClean="0"/>
              <a:t>After PGGAN generation, </a:t>
            </a:r>
            <a:r>
              <a:rPr kumimoji="1" lang="en-US" altLang="ko-KR" dirty="0"/>
              <a:t>a detailed analysis was made on the AD vs. CN classification accuracy using different architectures</a:t>
            </a:r>
            <a:r>
              <a:rPr kumimoji="1" lang="en-US" altLang="ko-KR" dirty="0" smtClean="0"/>
              <a:t>.</a:t>
            </a:r>
          </a:p>
          <a:p>
            <a:pPr lvl="2"/>
            <a:r>
              <a:rPr kumimoji="1" lang="en-US" altLang="ko-KR" dirty="0"/>
              <a:t>These architectures include Custom CNN architecture, </a:t>
            </a:r>
            <a:r>
              <a:rPr kumimoji="1" lang="en-US" altLang="ko-KR" dirty="0" smtClean="0"/>
              <a:t>ResNet</a:t>
            </a:r>
            <a:r>
              <a:rPr kumimoji="1" lang="en-US" altLang="ko-KR" baseline="30000" dirty="0" smtClean="0"/>
              <a:t>1</a:t>
            </a:r>
            <a:r>
              <a:rPr kumimoji="1" lang="en-US" altLang="ko-KR" dirty="0" smtClean="0"/>
              <a:t>, </a:t>
            </a:r>
            <a:r>
              <a:rPr kumimoji="1" lang="en-US" altLang="ko-KR" dirty="0"/>
              <a:t>I</a:t>
            </a:r>
            <a:r>
              <a:rPr kumimoji="1" lang="en-US" altLang="ko-KR" dirty="0" smtClean="0"/>
              <a:t>nception model</a:t>
            </a:r>
            <a:r>
              <a:rPr kumimoji="1" lang="en-US" altLang="ko-KR" baseline="30000" dirty="0" smtClean="0"/>
              <a:t>2</a:t>
            </a:r>
            <a:r>
              <a:rPr kumimoji="1" lang="en-US" altLang="ko-KR" dirty="0" smtClean="0"/>
              <a:t>, </a:t>
            </a:r>
            <a:r>
              <a:rPr kumimoji="1" lang="en-US" altLang="ko-KR" dirty="0"/>
              <a:t>residual attention </a:t>
            </a:r>
            <a:r>
              <a:rPr kumimoji="1" lang="en-US" altLang="ko-KR" dirty="0" smtClean="0"/>
              <a:t>network</a:t>
            </a:r>
            <a:r>
              <a:rPr kumimoji="1" lang="en-US" altLang="ko-KR" baseline="30000" dirty="0" smtClean="0"/>
              <a:t>3</a:t>
            </a:r>
            <a:r>
              <a:rPr kumimoji="1" lang="en-US" altLang="ko-KR" dirty="0" smtClean="0"/>
              <a:t> , </a:t>
            </a:r>
            <a:r>
              <a:rPr kumimoji="1" lang="en-US" altLang="ko-KR" dirty="0"/>
              <a:t>CBAM </a:t>
            </a:r>
            <a:r>
              <a:rPr kumimoji="1" lang="en-US" altLang="ko-KR" dirty="0" smtClean="0"/>
              <a:t>architecture</a:t>
            </a:r>
            <a:r>
              <a:rPr kumimoji="1" lang="en-US" altLang="ko-KR" baseline="30000" dirty="0" smtClean="0"/>
              <a:t>4</a:t>
            </a:r>
            <a:r>
              <a:rPr kumimoji="1" lang="en-US" altLang="ko-KR" dirty="0" smtClean="0"/>
              <a:t> </a:t>
            </a:r>
            <a:r>
              <a:rPr kumimoji="1" lang="en-US" altLang="ko-KR" dirty="0"/>
              <a:t>and Multi-scale CNN. We also evaluate </a:t>
            </a:r>
            <a:r>
              <a:rPr kumimoji="1" lang="en-US" altLang="ko-KR" dirty="0" err="1"/>
              <a:t>pretrained</a:t>
            </a:r>
            <a:r>
              <a:rPr kumimoji="1" lang="en-US" altLang="ko-KR" dirty="0"/>
              <a:t> models on ImageNet data. </a:t>
            </a:r>
            <a:endParaRPr kumimoji="1" lang="en-US" altLang="ko-KR" dirty="0" smtClean="0"/>
          </a:p>
          <a:p>
            <a:pPr lvl="2"/>
            <a:r>
              <a:rPr kumimoji="1" lang="en-US" altLang="ko-KR" dirty="0"/>
              <a:t>Testing results are reported based on the majority voting decision for the patients</a:t>
            </a:r>
            <a:r>
              <a:rPr kumimoji="1" lang="en-US" altLang="ko-KR" dirty="0" smtClean="0"/>
              <a:t>.</a:t>
            </a:r>
          </a:p>
          <a:p>
            <a:pPr lvl="2"/>
            <a:endParaRPr kumimoji="1" lang="en-US" altLang="ko-KR" dirty="0"/>
          </a:p>
          <a:p>
            <a:pPr lvl="2"/>
            <a:endParaRPr kumimoji="1" lang="en-US" altLang="ko-KR" dirty="0"/>
          </a:p>
          <a:p>
            <a:pPr lvl="2"/>
            <a:endParaRPr kumimoji="1" lang="en-US" altLang="ko-KR" dirty="0"/>
          </a:p>
          <a:p>
            <a:pPr lvl="2"/>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
        <p:nvSpPr>
          <p:cNvPr id="6" name="TextBox 5"/>
          <p:cNvSpPr txBox="1"/>
          <p:nvPr/>
        </p:nvSpPr>
        <p:spPr>
          <a:xfrm>
            <a:off x="40210" y="6134983"/>
            <a:ext cx="8924238" cy="692497"/>
          </a:xfrm>
          <a:prstGeom prst="rect">
            <a:avLst/>
          </a:prstGeom>
          <a:noFill/>
        </p:spPr>
        <p:txBody>
          <a:bodyPr wrap="none" rtlCol="0">
            <a:spAutoFit/>
          </a:bodyPr>
          <a:lstStyle/>
          <a:p>
            <a:pPr marL="228600" indent="-228600">
              <a:buAutoNum type="arabicPeriod"/>
            </a:pPr>
            <a:r>
              <a:rPr lang="en-US" sz="900" i="1" dirty="0" smtClean="0"/>
              <a:t>He, </a:t>
            </a:r>
            <a:r>
              <a:rPr lang="en-US" sz="900" i="1" dirty="0" err="1" smtClean="0"/>
              <a:t>Kaiming</a:t>
            </a:r>
            <a:r>
              <a:rPr lang="en-US" sz="900" i="1" dirty="0" smtClean="0"/>
              <a:t>, et al. "Deep residual learning for image recognition." Proceedings of the IEEE conference on computer vision and pattern recognition. 2016.</a:t>
            </a:r>
          </a:p>
          <a:p>
            <a:pPr marL="228600" indent="-228600">
              <a:buAutoNum type="arabicPeriod"/>
            </a:pPr>
            <a:r>
              <a:rPr lang="en-US" sz="900" i="1" dirty="0" err="1"/>
              <a:t>Szegedy</a:t>
            </a:r>
            <a:r>
              <a:rPr lang="en-US" sz="900" i="1" dirty="0"/>
              <a:t>, Christian, et al. "Going deeper with convolutions." Proceedings of the IEEE conference on computer vision and pattern recognition. 2015</a:t>
            </a:r>
            <a:r>
              <a:rPr lang="en-US" sz="900" i="1" dirty="0" smtClean="0"/>
              <a:t>.</a:t>
            </a:r>
          </a:p>
          <a:p>
            <a:pPr marL="228600" indent="-228600">
              <a:buAutoNum type="arabicPeriod"/>
            </a:pPr>
            <a:r>
              <a:rPr lang="en-US" sz="900" i="1" dirty="0"/>
              <a:t>Wang, </a:t>
            </a:r>
            <a:r>
              <a:rPr lang="en-US" sz="900" i="1" dirty="0" err="1"/>
              <a:t>Fei</a:t>
            </a:r>
            <a:r>
              <a:rPr lang="en-US" sz="900" i="1" dirty="0"/>
              <a:t>, et al. "Residual attention network for image classification." Proceedings of the IEEE conference on computer vision and pattern recognition. 2017.</a:t>
            </a:r>
            <a:endParaRPr lang="en-US" sz="900" i="1" dirty="0" smtClean="0"/>
          </a:p>
          <a:p>
            <a:pPr marL="228600" indent="-228600">
              <a:buAutoNum type="arabicPeriod"/>
            </a:pPr>
            <a:endParaRPr lang="en-US" altLang="ko-KR" sz="200" i="1" dirty="0" smtClean="0"/>
          </a:p>
          <a:p>
            <a:pPr marL="228600" indent="-228600">
              <a:buAutoNum type="arabicPeriod"/>
            </a:pPr>
            <a:r>
              <a:rPr lang="en-US" sz="900" i="1" dirty="0"/>
              <a:t>Woo, </a:t>
            </a:r>
            <a:r>
              <a:rPr lang="en-US" sz="900" i="1" dirty="0" err="1"/>
              <a:t>Sanghyun</a:t>
            </a:r>
            <a:r>
              <a:rPr lang="en-US" sz="900" i="1" dirty="0"/>
              <a:t>, et al. "</a:t>
            </a:r>
            <a:r>
              <a:rPr lang="en-US" sz="900" i="1" dirty="0" err="1"/>
              <a:t>Cbam</a:t>
            </a:r>
            <a:r>
              <a:rPr lang="en-US" sz="900" i="1" dirty="0"/>
              <a:t>: Convolutional block attention module." Proceedings of the European conference on computer vision (ECCV). 2018.</a:t>
            </a:r>
            <a:endParaRPr lang="en-US" altLang="ko-KR" sz="100" i="1" dirty="0"/>
          </a:p>
        </p:txBody>
      </p:sp>
      <p:sp>
        <p:nvSpPr>
          <p:cNvPr id="45" name="TextBox 44">
            <a:extLst>
              <a:ext uri="{FF2B5EF4-FFF2-40B4-BE49-F238E27FC236}">
                <a16:creationId xmlns:a16="http://schemas.microsoft.com/office/drawing/2014/main" id="{4595EDCA-8B02-A648-878E-8E1A81580BEB}"/>
              </a:ext>
            </a:extLst>
          </p:cNvPr>
          <p:cNvSpPr txBox="1"/>
          <p:nvPr/>
        </p:nvSpPr>
        <p:spPr>
          <a:xfrm>
            <a:off x="1464002" y="5281463"/>
            <a:ext cx="5270989" cy="276999"/>
          </a:xfrm>
          <a:prstGeom prst="rect">
            <a:avLst/>
          </a:prstGeom>
          <a:noFill/>
        </p:spPr>
        <p:txBody>
          <a:bodyPr wrap="square" rtlCol="0">
            <a:spAutoFit/>
          </a:bodyPr>
          <a:lstStyle/>
          <a:p>
            <a:pPr lvl="2" algn="ctr"/>
            <a:r>
              <a:rPr kumimoji="1" lang="en-US" sz="1200" dirty="0" smtClean="0">
                <a:latin typeface="Calibri" panose="020F0502020204030204" pitchFamily="34" charset="0"/>
                <a:cs typeface="Calibri" panose="020F0502020204030204" pitchFamily="34" charset="0"/>
              </a:rPr>
              <a:t>Custom CNN architecture</a:t>
            </a:r>
            <a:endParaRPr kumimoji="1" lang="en-US" sz="1200" dirty="0">
              <a:latin typeface="Calibri" panose="020F0502020204030204" pitchFamily="34" charset="0"/>
              <a:cs typeface="Calibri" panose="020F0502020204030204" pitchFamily="34" charset="0"/>
            </a:endParaRPr>
          </a:p>
        </p:txBody>
      </p:sp>
      <p:sp>
        <p:nvSpPr>
          <p:cNvPr id="46" name="Rectangle 45"/>
          <p:cNvSpPr/>
          <p:nvPr/>
        </p:nvSpPr>
        <p:spPr>
          <a:xfrm>
            <a:off x="2267744" y="3797062"/>
            <a:ext cx="182880" cy="120700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763688" y="3865387"/>
            <a:ext cx="338554" cy="761350"/>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Input</a:t>
            </a:r>
            <a:endParaRPr lang="en-US" sz="1000" dirty="0">
              <a:latin typeface="Arial" panose="020B0604020202020204" pitchFamily="34" charset="0"/>
              <a:cs typeface="Arial" panose="020B0604020202020204" pitchFamily="34" charset="0"/>
            </a:endParaRPr>
          </a:p>
        </p:txBody>
      </p:sp>
      <p:cxnSp>
        <p:nvCxnSpPr>
          <p:cNvPr id="48" name="Straight Arrow Connector 47"/>
          <p:cNvCxnSpPr/>
          <p:nvPr/>
        </p:nvCxnSpPr>
        <p:spPr>
          <a:xfrm>
            <a:off x="2025593" y="4400566"/>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189907"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5x5 conv, 32</a:t>
            </a:r>
            <a:endParaRPr lang="en-US" sz="1000" dirty="0">
              <a:latin typeface="Arial" panose="020B0604020202020204" pitchFamily="34" charset="0"/>
              <a:cs typeface="Arial" panose="020B0604020202020204" pitchFamily="34" charset="0"/>
            </a:endParaRPr>
          </a:p>
        </p:txBody>
      </p:sp>
      <p:cxnSp>
        <p:nvCxnSpPr>
          <p:cNvPr id="50" name="Straight Arrow Connector 49"/>
          <p:cNvCxnSpPr/>
          <p:nvPr/>
        </p:nvCxnSpPr>
        <p:spPr>
          <a:xfrm>
            <a:off x="2483768"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2655099" y="3797062"/>
            <a:ext cx="182880" cy="120700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2577262"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5x5 conv, 64</a:t>
            </a:r>
            <a:endParaRPr lang="en-US" sz="1000" dirty="0">
              <a:latin typeface="Arial" panose="020B0604020202020204" pitchFamily="34" charset="0"/>
              <a:cs typeface="Arial" panose="020B0604020202020204" pitchFamily="34" charset="0"/>
            </a:endParaRPr>
          </a:p>
        </p:txBody>
      </p:sp>
      <p:cxnSp>
        <p:nvCxnSpPr>
          <p:cNvPr id="53" name="Straight Arrow Connector 52"/>
          <p:cNvCxnSpPr/>
          <p:nvPr/>
        </p:nvCxnSpPr>
        <p:spPr>
          <a:xfrm>
            <a:off x="2843808"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p:cNvSpPr/>
          <p:nvPr/>
        </p:nvSpPr>
        <p:spPr>
          <a:xfrm>
            <a:off x="3015139" y="3797062"/>
            <a:ext cx="182880" cy="120700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937302"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128</a:t>
            </a:r>
            <a:endParaRPr lang="en-US" sz="1000" dirty="0">
              <a:latin typeface="Arial" panose="020B0604020202020204" pitchFamily="34" charset="0"/>
              <a:cs typeface="Arial" panose="020B0604020202020204" pitchFamily="34" charset="0"/>
            </a:endParaRPr>
          </a:p>
        </p:txBody>
      </p:sp>
      <p:cxnSp>
        <p:nvCxnSpPr>
          <p:cNvPr id="56" name="Straight Arrow Connector 55"/>
          <p:cNvCxnSpPr/>
          <p:nvPr/>
        </p:nvCxnSpPr>
        <p:spPr>
          <a:xfrm>
            <a:off x="3203848"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3375179" y="3797062"/>
            <a:ext cx="182880" cy="120700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297342"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256</a:t>
            </a:r>
            <a:endParaRPr lang="en-US" sz="1000" dirty="0">
              <a:latin typeface="Arial" panose="020B0604020202020204" pitchFamily="34" charset="0"/>
              <a:cs typeface="Arial" panose="020B0604020202020204" pitchFamily="34" charset="0"/>
            </a:endParaRPr>
          </a:p>
        </p:txBody>
      </p:sp>
      <p:cxnSp>
        <p:nvCxnSpPr>
          <p:cNvPr id="59" name="Straight Arrow Connector 58"/>
          <p:cNvCxnSpPr/>
          <p:nvPr/>
        </p:nvCxnSpPr>
        <p:spPr>
          <a:xfrm>
            <a:off x="3563888"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Rectangle 59"/>
          <p:cNvSpPr/>
          <p:nvPr/>
        </p:nvSpPr>
        <p:spPr>
          <a:xfrm>
            <a:off x="3735219" y="3797062"/>
            <a:ext cx="182880" cy="120700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657382"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3x3 conv, 512</a:t>
            </a:r>
            <a:endParaRPr lang="en-US" sz="1000" dirty="0">
              <a:latin typeface="Arial" panose="020B0604020202020204" pitchFamily="34" charset="0"/>
              <a:cs typeface="Arial" panose="020B0604020202020204" pitchFamily="34" charset="0"/>
            </a:endParaRPr>
          </a:p>
        </p:txBody>
      </p:sp>
      <p:cxnSp>
        <p:nvCxnSpPr>
          <p:cNvPr id="62" name="Straight Arrow Connector 61"/>
          <p:cNvCxnSpPr/>
          <p:nvPr/>
        </p:nvCxnSpPr>
        <p:spPr>
          <a:xfrm>
            <a:off x="3923928"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4313681" y="4418893"/>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p:cNvSpPr/>
          <p:nvPr/>
        </p:nvSpPr>
        <p:spPr>
          <a:xfrm>
            <a:off x="4599315" y="3797062"/>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521478"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FC1</a:t>
            </a:r>
            <a:endParaRPr lang="en-US" sz="1000" dirty="0">
              <a:latin typeface="Arial" panose="020B0604020202020204" pitchFamily="34" charset="0"/>
              <a:cs typeface="Arial" panose="020B0604020202020204" pitchFamily="34" charset="0"/>
            </a:endParaRPr>
          </a:p>
        </p:txBody>
      </p:sp>
      <p:cxnSp>
        <p:nvCxnSpPr>
          <p:cNvPr id="66" name="Straight Arrow Connector 65"/>
          <p:cNvCxnSpPr/>
          <p:nvPr/>
        </p:nvCxnSpPr>
        <p:spPr>
          <a:xfrm>
            <a:off x="6548680" y="4418893"/>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p:cNvSpPr/>
          <p:nvPr/>
        </p:nvSpPr>
        <p:spPr>
          <a:xfrm>
            <a:off x="6759555" y="3797062"/>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6681718" y="3632832"/>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Softmax</a:t>
            </a:r>
            <a:endParaRPr lang="en-US" sz="1000" dirty="0">
              <a:latin typeface="Arial" panose="020B0604020202020204" pitchFamily="34" charset="0"/>
              <a:cs typeface="Arial" panose="020B0604020202020204" pitchFamily="34" charset="0"/>
            </a:endParaRPr>
          </a:p>
        </p:txBody>
      </p:sp>
      <p:sp>
        <p:nvSpPr>
          <p:cNvPr id="69" name="TextBox 68"/>
          <p:cNvSpPr txBox="1"/>
          <p:nvPr/>
        </p:nvSpPr>
        <p:spPr>
          <a:xfrm>
            <a:off x="4052942" y="3940148"/>
            <a:ext cx="338554" cy="761350"/>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AvgPool</a:t>
            </a:r>
            <a:endParaRPr lang="en-US" sz="1000" dirty="0">
              <a:latin typeface="Arial" panose="020B0604020202020204" pitchFamily="34" charset="0"/>
              <a:cs typeface="Arial" panose="020B0604020202020204" pitchFamily="34" charset="0"/>
            </a:endParaRPr>
          </a:p>
        </p:txBody>
      </p:sp>
      <p:sp>
        <p:nvSpPr>
          <p:cNvPr id="70" name="Rectangle 69"/>
          <p:cNvSpPr/>
          <p:nvPr/>
        </p:nvSpPr>
        <p:spPr>
          <a:xfrm>
            <a:off x="5006658" y="3797099"/>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928821" y="3632869"/>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FC2</a:t>
            </a:r>
            <a:endParaRPr lang="en-US" sz="1000" dirty="0">
              <a:latin typeface="Arial" panose="020B0604020202020204" pitchFamily="34" charset="0"/>
              <a:cs typeface="Arial" panose="020B0604020202020204" pitchFamily="34" charset="0"/>
            </a:endParaRPr>
          </a:p>
        </p:txBody>
      </p:sp>
      <p:sp>
        <p:nvSpPr>
          <p:cNvPr id="72" name="Rectangle 71"/>
          <p:cNvSpPr/>
          <p:nvPr/>
        </p:nvSpPr>
        <p:spPr>
          <a:xfrm>
            <a:off x="5418266" y="3797950"/>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5340429" y="3633720"/>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FC3</a:t>
            </a:r>
            <a:endParaRPr lang="en-US" sz="1000" dirty="0">
              <a:latin typeface="Arial" panose="020B0604020202020204" pitchFamily="34" charset="0"/>
              <a:cs typeface="Arial" panose="020B0604020202020204" pitchFamily="34" charset="0"/>
            </a:endParaRPr>
          </a:p>
        </p:txBody>
      </p:sp>
      <p:sp>
        <p:nvSpPr>
          <p:cNvPr id="74" name="Rectangle 73"/>
          <p:cNvSpPr/>
          <p:nvPr/>
        </p:nvSpPr>
        <p:spPr>
          <a:xfrm>
            <a:off x="5873973" y="3800271"/>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5796136" y="3636041"/>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FC4</a:t>
            </a:r>
            <a:endParaRPr lang="en-US" sz="1000" dirty="0">
              <a:latin typeface="Arial" panose="020B0604020202020204" pitchFamily="34" charset="0"/>
              <a:cs typeface="Arial" panose="020B0604020202020204" pitchFamily="34" charset="0"/>
            </a:endParaRPr>
          </a:p>
        </p:txBody>
      </p:sp>
      <p:sp>
        <p:nvSpPr>
          <p:cNvPr id="76" name="Rectangle 75"/>
          <p:cNvSpPr/>
          <p:nvPr/>
        </p:nvSpPr>
        <p:spPr>
          <a:xfrm>
            <a:off x="6337667" y="3800271"/>
            <a:ext cx="182880" cy="120700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6259830" y="3636041"/>
            <a:ext cx="338554" cy="1267341"/>
          </a:xfrm>
          <a:prstGeom prst="rect">
            <a:avLst/>
          </a:prstGeom>
          <a:noFill/>
        </p:spPr>
        <p:txBody>
          <a:bodyPr vert="vert270" wrap="square" rtlCol="0">
            <a:spAutoFit/>
          </a:bodyPr>
          <a:lstStyle/>
          <a:p>
            <a:r>
              <a:rPr lang="en-US" sz="1000" dirty="0" smtClean="0">
                <a:latin typeface="Arial" panose="020B0604020202020204" pitchFamily="34" charset="0"/>
                <a:cs typeface="Arial" panose="020B0604020202020204" pitchFamily="34" charset="0"/>
              </a:rPr>
              <a:t>        FC5</a:t>
            </a:r>
            <a:endParaRPr lang="en-US" sz="1000" dirty="0">
              <a:latin typeface="Arial" panose="020B0604020202020204" pitchFamily="34" charset="0"/>
              <a:cs typeface="Arial" panose="020B0604020202020204" pitchFamily="34" charset="0"/>
            </a:endParaRPr>
          </a:p>
        </p:txBody>
      </p:sp>
      <p:cxnSp>
        <p:nvCxnSpPr>
          <p:cNvPr id="78" name="Straight Arrow Connector 77"/>
          <p:cNvCxnSpPr/>
          <p:nvPr/>
        </p:nvCxnSpPr>
        <p:spPr>
          <a:xfrm>
            <a:off x="4807969" y="4395982"/>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5247273" y="4410518"/>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5609825" y="4418893"/>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6094388" y="4423455"/>
            <a:ext cx="186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047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3.3 Comparison of various architectures</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581025" lvl="2" indent="0">
              <a:buNone/>
            </a:pPr>
            <a:endParaRPr kumimoji="1" lang="en-US" altLang="ko-KR" dirty="0" smtClean="0"/>
          </a:p>
          <a:p>
            <a:pPr lvl="1"/>
            <a:r>
              <a:rPr kumimoji="1" lang="en-US" altLang="ko-KR" dirty="0" smtClean="0"/>
              <a:t>Results</a:t>
            </a:r>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r>
              <a:rPr kumimoji="1" lang="en-US" altLang="ko-KR" dirty="0" smtClean="0"/>
              <a:t>Observations</a:t>
            </a:r>
          </a:p>
          <a:p>
            <a:pPr lvl="2"/>
            <a:r>
              <a:rPr kumimoji="1" lang="en-US" altLang="ko-KR" dirty="0"/>
              <a:t>All these architectures showed higher accuracy during training. However, the validation accuracy is not very high</a:t>
            </a:r>
            <a:r>
              <a:rPr kumimoji="1" lang="en-US" altLang="ko-KR" dirty="0" smtClean="0"/>
              <a:t>.</a:t>
            </a:r>
          </a:p>
          <a:p>
            <a:pPr lvl="2"/>
            <a:r>
              <a:rPr kumimoji="1" lang="en-US" altLang="ko-KR" dirty="0"/>
              <a:t>The best performance was achieved in some cases with 2-3 miss-classifications per category</a:t>
            </a:r>
            <a:r>
              <a:rPr kumimoji="1" lang="en-US" altLang="ko-KR" dirty="0" smtClean="0"/>
              <a:t>.</a:t>
            </a:r>
          </a:p>
          <a:p>
            <a:pPr lvl="2"/>
            <a:r>
              <a:rPr kumimoji="1" lang="en-US" altLang="ko-KR" dirty="0"/>
              <a:t>The reason can be that these large ImageNet models might be over-parametrized for very small data sets.</a:t>
            </a:r>
            <a:endParaRPr kumimoji="1" lang="ko-KR" altLang="en-US" dirty="0"/>
          </a:p>
          <a:p>
            <a:pPr lvl="2"/>
            <a:r>
              <a:rPr kumimoji="1" lang="en-US" altLang="ko-KR" dirty="0" smtClean="0"/>
              <a:t>Also transfer learning on real-world data is not very effective</a:t>
            </a:r>
            <a:endParaRPr kumimoji="1" lang="en-US" altLang="ko-KR" dirty="0"/>
          </a:p>
          <a:p>
            <a:pPr lvl="2"/>
            <a:endParaRPr kumimoji="1" lang="en-US" altLang="ko-KR" dirty="0" smtClean="0"/>
          </a:p>
          <a:p>
            <a:pPr lvl="2"/>
            <a:endParaRPr kumimoji="1" lang="en-US" altLang="ko-KR" dirty="0" smtClean="0"/>
          </a:p>
          <a:p>
            <a:pPr lvl="2"/>
            <a:endParaRPr kumimoji="1" lang="en-US" altLang="ko-KR" dirty="0"/>
          </a:p>
          <a:p>
            <a:pPr lvl="2"/>
            <a:endParaRPr kumimoji="1" lang="en-US" altLang="ko-KR" dirty="0"/>
          </a:p>
          <a:p>
            <a:pPr lvl="2"/>
            <a:endParaRPr kumimoji="1" lang="en-US" altLang="ko-KR" dirty="0"/>
          </a:p>
          <a:p>
            <a:pPr lvl="2"/>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kumimoji="1" lang="en-US" altLang="ko-KR" dirty="0"/>
          </a:p>
          <a:p>
            <a:pPr lvl="1"/>
            <a:endParaRPr kumimoji="1" lang="en-US" altLang="ko-KR" dirty="0" smtClean="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492124" y="1484784"/>
            <a:ext cx="8229600" cy="1815548"/>
          </a:xfrm>
          <a:prstGeom prst="rect">
            <a:avLst/>
          </a:prstGeom>
        </p:spPr>
      </p:pic>
      <p:sp>
        <p:nvSpPr>
          <p:cNvPr id="8" name="TextBox 7">
            <a:extLst>
              <a:ext uri="{FF2B5EF4-FFF2-40B4-BE49-F238E27FC236}">
                <a16:creationId xmlns:a16="http://schemas.microsoft.com/office/drawing/2014/main" id="{4595EDCA-8B02-A648-878E-8E1A81580BEB}"/>
              </a:ext>
            </a:extLst>
          </p:cNvPr>
          <p:cNvSpPr txBox="1"/>
          <p:nvPr/>
        </p:nvSpPr>
        <p:spPr>
          <a:xfrm>
            <a:off x="1831554" y="3369747"/>
            <a:ext cx="5550739"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Comparison of various architectures for AD vs. CN classification task</a:t>
            </a:r>
            <a:endParaRPr kumimoji="1" lang="en-US" sz="1200" dirty="0">
              <a:latin typeface="Calibri" panose="020F0502020204030204" pitchFamily="34" charset="0"/>
              <a:cs typeface="Calibri" panose="020F0502020204030204" pitchFamily="34" charset="0"/>
            </a:endParaRPr>
          </a:p>
        </p:txBody>
      </p:sp>
      <p:sp>
        <p:nvSpPr>
          <p:cNvPr id="6" name="TextBox 5"/>
          <p:cNvSpPr txBox="1"/>
          <p:nvPr/>
        </p:nvSpPr>
        <p:spPr>
          <a:xfrm>
            <a:off x="40210" y="6134983"/>
            <a:ext cx="8924238" cy="692497"/>
          </a:xfrm>
          <a:prstGeom prst="rect">
            <a:avLst/>
          </a:prstGeom>
          <a:noFill/>
        </p:spPr>
        <p:txBody>
          <a:bodyPr wrap="none" rtlCol="0">
            <a:spAutoFit/>
          </a:bodyPr>
          <a:lstStyle/>
          <a:p>
            <a:pPr marL="228600" indent="-228600">
              <a:buAutoNum type="arabicPeriod"/>
            </a:pPr>
            <a:r>
              <a:rPr lang="en-US" sz="900" i="1" dirty="0" smtClean="0"/>
              <a:t>He, </a:t>
            </a:r>
            <a:r>
              <a:rPr lang="en-US" sz="900" i="1" dirty="0" err="1" smtClean="0"/>
              <a:t>Kaiming</a:t>
            </a:r>
            <a:r>
              <a:rPr lang="en-US" sz="900" i="1" dirty="0" smtClean="0"/>
              <a:t>, et al. "Deep residual learning for image recognition." Proceedings of the IEEE conference on computer vision and pattern recognition. 2016.</a:t>
            </a:r>
          </a:p>
          <a:p>
            <a:pPr marL="228600" indent="-228600">
              <a:buAutoNum type="arabicPeriod"/>
            </a:pPr>
            <a:r>
              <a:rPr lang="en-US" sz="900" i="1" dirty="0" err="1"/>
              <a:t>Szegedy</a:t>
            </a:r>
            <a:r>
              <a:rPr lang="en-US" sz="900" i="1" dirty="0"/>
              <a:t>, Christian, et al. "Going deeper with convolutions." Proceedings of the IEEE conference on computer vision and pattern recognition. 2015</a:t>
            </a:r>
            <a:r>
              <a:rPr lang="en-US" sz="900" i="1" dirty="0" smtClean="0"/>
              <a:t>.</a:t>
            </a:r>
          </a:p>
          <a:p>
            <a:pPr marL="228600" indent="-228600">
              <a:buAutoNum type="arabicPeriod"/>
            </a:pPr>
            <a:r>
              <a:rPr lang="en-US" sz="900" i="1" dirty="0"/>
              <a:t>Wang, </a:t>
            </a:r>
            <a:r>
              <a:rPr lang="en-US" sz="900" i="1" dirty="0" err="1"/>
              <a:t>Fei</a:t>
            </a:r>
            <a:r>
              <a:rPr lang="en-US" sz="900" i="1" dirty="0"/>
              <a:t>, et al. "Residual attention network for image classification." Proceedings of the IEEE conference on computer vision and pattern recognition. 2017.</a:t>
            </a:r>
            <a:endParaRPr lang="en-US" sz="900" i="1" dirty="0" smtClean="0"/>
          </a:p>
          <a:p>
            <a:pPr marL="228600" indent="-228600">
              <a:buAutoNum type="arabicPeriod"/>
            </a:pPr>
            <a:endParaRPr lang="en-US" altLang="ko-KR" sz="200" i="1" dirty="0" smtClean="0"/>
          </a:p>
          <a:p>
            <a:pPr marL="228600" indent="-228600">
              <a:buAutoNum type="arabicPeriod"/>
            </a:pPr>
            <a:r>
              <a:rPr lang="en-US" sz="900" i="1" dirty="0"/>
              <a:t>Woo, </a:t>
            </a:r>
            <a:r>
              <a:rPr lang="en-US" sz="900" i="1" dirty="0" err="1"/>
              <a:t>Sanghyun</a:t>
            </a:r>
            <a:r>
              <a:rPr lang="en-US" sz="900" i="1" dirty="0"/>
              <a:t>, et al. "</a:t>
            </a:r>
            <a:r>
              <a:rPr lang="en-US" sz="900" i="1" dirty="0" err="1"/>
              <a:t>Cbam</a:t>
            </a:r>
            <a:r>
              <a:rPr lang="en-US" sz="900" i="1" dirty="0"/>
              <a:t>: Convolutional block attention module." Proceedings of the European conference on computer vision (ECCV). 2018.</a:t>
            </a:r>
            <a:endParaRPr lang="en-US" altLang="ko-KR" sz="100" i="1" dirty="0"/>
          </a:p>
        </p:txBody>
      </p:sp>
    </p:spTree>
    <p:extLst>
      <p:ext uri="{BB962C8B-B14F-4D97-AF65-F5344CB8AC3E}">
        <p14:creationId xmlns:p14="http://schemas.microsoft.com/office/powerpoint/2010/main" val="242383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F63779-6DB2-0D41-AA52-3DDF33AAE5B5}"/>
              </a:ext>
            </a:extLst>
          </p:cNvPr>
          <p:cNvSpPr>
            <a:spLocks noGrp="1"/>
          </p:cNvSpPr>
          <p:nvPr>
            <p:ph type="title"/>
          </p:nvPr>
        </p:nvSpPr>
        <p:spPr/>
        <p:txBody>
          <a:bodyPr/>
          <a:lstStyle/>
          <a:p>
            <a:r>
              <a:rPr kumimoji="1" lang="en-US" altLang="ko-KR" dirty="0"/>
              <a:t>1.1 Research Background</a:t>
            </a:r>
            <a:endParaRPr kumimoji="1" lang="ko-KR" altLang="en-US" dirty="0"/>
          </a:p>
        </p:txBody>
      </p:sp>
      <p:sp>
        <p:nvSpPr>
          <p:cNvPr id="3" name="내용 개체 틀 2">
            <a:extLst>
              <a:ext uri="{FF2B5EF4-FFF2-40B4-BE49-F238E27FC236}">
                <a16:creationId xmlns:a16="http://schemas.microsoft.com/office/drawing/2014/main" id="{F4E527F2-C0F0-FD40-9ADF-22B21FCA9647}"/>
              </a:ext>
            </a:extLst>
          </p:cNvPr>
          <p:cNvSpPr>
            <a:spLocks noGrp="1"/>
          </p:cNvSpPr>
          <p:nvPr>
            <p:ph sz="quarter" idx="10"/>
          </p:nvPr>
        </p:nvSpPr>
        <p:spPr>
          <a:xfrm>
            <a:off x="276224" y="795147"/>
            <a:ext cx="8760271" cy="6450277"/>
          </a:xfrm>
        </p:spPr>
        <p:txBody>
          <a:bodyPr>
            <a:normAutofit/>
          </a:bodyPr>
          <a:lstStyle/>
          <a:p>
            <a:pPr lvl="2"/>
            <a:endParaRPr lang="en-US" dirty="0" smtClean="0"/>
          </a:p>
          <a:p>
            <a:pPr lvl="1"/>
            <a:r>
              <a:rPr lang="en-US" dirty="0" smtClean="0"/>
              <a:t>Classification</a:t>
            </a:r>
          </a:p>
          <a:p>
            <a:pPr lvl="2"/>
            <a:r>
              <a:rPr lang="en-US" dirty="0" smtClean="0"/>
              <a:t>Cognitive Normal (CN)</a:t>
            </a:r>
          </a:p>
          <a:p>
            <a:pPr lvl="2"/>
            <a:r>
              <a:rPr lang="en-US" dirty="0" smtClean="0"/>
              <a:t>Alzheimer’s Disease (AD)</a:t>
            </a:r>
          </a:p>
          <a:p>
            <a:pPr lvl="2"/>
            <a:r>
              <a:rPr lang="en-US" dirty="0" smtClean="0"/>
              <a:t>Mild Cognitive Impairment (MCI)</a:t>
            </a:r>
          </a:p>
          <a:p>
            <a:pPr lvl="3"/>
            <a:r>
              <a:rPr kumimoji="1" lang="en-US" altLang="ko-KR" dirty="0"/>
              <a:t>MCI describes people having mild symptoms of brain impairment. The MCI patients are still able to perform daily activities up to some extent. However, their ability to do so declines with time as the disease progresses and the patients in this phase have high chances of progressing into dementia</a:t>
            </a:r>
            <a:endParaRPr kumimoji="1" lang="ko-KR" altLang="en-US" dirty="0"/>
          </a:p>
          <a:p>
            <a:pPr lvl="3"/>
            <a:endParaRPr lang="en-US" dirty="0" smtClean="0"/>
          </a:p>
          <a:p>
            <a:pPr lvl="2"/>
            <a:r>
              <a:rPr lang="en-US" dirty="0" smtClean="0"/>
              <a:t>Stable MCI (</a:t>
            </a:r>
            <a:r>
              <a:rPr lang="en-US" dirty="0" err="1" smtClean="0"/>
              <a:t>sMCI</a:t>
            </a:r>
            <a:r>
              <a:rPr lang="en-US" dirty="0" smtClean="0"/>
              <a:t>), stable Normal Controls (</a:t>
            </a:r>
            <a:r>
              <a:rPr lang="en-US" dirty="0" err="1" smtClean="0"/>
              <a:t>sNC</a:t>
            </a:r>
            <a:r>
              <a:rPr lang="en-US" dirty="0" smtClean="0"/>
              <a:t>), progressive Normal Controls (</a:t>
            </a:r>
            <a:r>
              <a:rPr lang="en-US" dirty="0" err="1" smtClean="0"/>
              <a:t>pNC</a:t>
            </a:r>
            <a:r>
              <a:rPr lang="en-US" dirty="0" smtClean="0"/>
              <a:t>),                   progressive MCI (</a:t>
            </a:r>
            <a:r>
              <a:rPr lang="en-US" dirty="0" err="1" smtClean="0"/>
              <a:t>pMCI</a:t>
            </a:r>
            <a:r>
              <a:rPr lang="en-US" dirty="0" smtClean="0"/>
              <a:t>), stable AD (</a:t>
            </a:r>
            <a:r>
              <a:rPr lang="en-US" dirty="0" err="1" smtClean="0"/>
              <a:t>sAD</a:t>
            </a:r>
            <a:r>
              <a:rPr lang="en-US" dirty="0" smtClean="0"/>
              <a:t>)</a:t>
            </a:r>
            <a:endParaRPr lang="en-US" dirty="0"/>
          </a:p>
          <a:p>
            <a:pPr lvl="2"/>
            <a:endParaRPr lang="en-US" dirty="0" smtClean="0"/>
          </a:p>
          <a:p>
            <a:pPr lvl="2"/>
            <a:endParaRPr lang="en-US" dirty="0" smtClean="0"/>
          </a:p>
          <a:p>
            <a:pPr lvl="1"/>
            <a:r>
              <a:rPr kumimoji="1" lang="en-US" altLang="ko-KR" dirty="0"/>
              <a:t>Traditionally, physicians diagnosed patients themselves using clinical methods</a:t>
            </a:r>
          </a:p>
          <a:p>
            <a:pPr lvl="2"/>
            <a:r>
              <a:rPr lang="en-US" dirty="0"/>
              <a:t>Cerebrospinal fluid (CSF) concentration in the brain is reported to indicate the presence of    </a:t>
            </a:r>
            <a:r>
              <a:rPr lang="en-US" dirty="0" smtClean="0"/>
              <a:t>  AD</a:t>
            </a:r>
            <a:r>
              <a:rPr lang="en-US" dirty="0"/>
              <a:t>.</a:t>
            </a:r>
            <a:endParaRPr kumimoji="1" lang="en-US" altLang="ko-KR" dirty="0"/>
          </a:p>
          <a:p>
            <a:pPr lvl="2"/>
            <a:r>
              <a:rPr kumimoji="1" lang="en-US" altLang="ko-KR" dirty="0"/>
              <a:t>A ventricular puncture is used for the collection of CSF</a:t>
            </a:r>
          </a:p>
          <a:p>
            <a:pPr lvl="2"/>
            <a:r>
              <a:rPr kumimoji="1" lang="en-US" altLang="ko-KR" dirty="0"/>
              <a:t>This process can be arduous and can cause bleeding in the brain</a:t>
            </a:r>
          </a:p>
          <a:p>
            <a:pPr lvl="2"/>
            <a:endParaRPr lang="en-US" dirty="0" smtClean="0"/>
          </a:p>
        </p:txBody>
      </p:sp>
    </p:spTree>
    <p:extLst>
      <p:ext uri="{BB962C8B-B14F-4D97-AF65-F5344CB8AC3E}">
        <p14:creationId xmlns:p14="http://schemas.microsoft.com/office/powerpoint/2010/main" val="236582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3.4 Proposed Architecture</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r>
              <a:rPr kumimoji="1" lang="en-US" altLang="ko-KR" dirty="0" smtClean="0"/>
              <a:t>Training Details</a:t>
            </a:r>
          </a:p>
          <a:p>
            <a:pPr lvl="1"/>
            <a:r>
              <a:rPr kumimoji="1" lang="en-US" altLang="ko-KR" dirty="0" smtClean="0"/>
              <a:t>System and environment</a:t>
            </a:r>
          </a:p>
          <a:p>
            <a:pPr lvl="2"/>
            <a:r>
              <a:rPr lang="pt-BR" dirty="0"/>
              <a:t>NVIDIA RTX 2080 Ti GPU</a:t>
            </a:r>
            <a:r>
              <a:rPr lang="pt-BR" dirty="0" smtClean="0"/>
              <a:t>.</a:t>
            </a:r>
          </a:p>
          <a:p>
            <a:pPr lvl="2"/>
            <a:r>
              <a:rPr kumimoji="1" lang="pt-BR" altLang="ko-KR" dirty="0" smtClean="0"/>
              <a:t>PyTorch</a:t>
            </a:r>
          </a:p>
          <a:p>
            <a:pPr lvl="2"/>
            <a:endParaRPr kumimoji="1" lang="pt-BR" altLang="ko-KR" dirty="0"/>
          </a:p>
          <a:p>
            <a:pPr lvl="2"/>
            <a:endParaRPr kumimoji="1" lang="en-US" altLang="ko-KR" dirty="0" smtClean="0"/>
          </a:p>
          <a:p>
            <a:pPr lvl="1"/>
            <a:r>
              <a:rPr kumimoji="1" lang="en-US" altLang="ko-KR" dirty="0" smtClean="0"/>
              <a:t>Model</a:t>
            </a:r>
          </a:p>
          <a:p>
            <a:pPr lvl="2"/>
            <a:r>
              <a:rPr kumimoji="1" lang="en-US" altLang="ko-KR" dirty="0" smtClean="0"/>
              <a:t>ResNet-18 with CBAM</a:t>
            </a:r>
          </a:p>
          <a:p>
            <a:pPr lvl="1"/>
            <a:endParaRPr kumimoji="1" lang="en-US" altLang="ko-KR" dirty="0"/>
          </a:p>
          <a:p>
            <a:pPr lvl="1"/>
            <a:endParaRPr kumimoji="1" lang="en-US" altLang="ko-KR" dirty="0" smtClean="0"/>
          </a:p>
          <a:p>
            <a:pPr lvl="1"/>
            <a:r>
              <a:rPr kumimoji="1" lang="en-US" altLang="ko-KR" dirty="0" smtClean="0"/>
              <a:t>SimCLR Pretraining</a:t>
            </a:r>
          </a:p>
          <a:p>
            <a:pPr lvl="2"/>
            <a:r>
              <a:rPr kumimoji="1" lang="en-US" altLang="ko-KR" dirty="0" smtClean="0"/>
              <a:t>1000 epochs</a:t>
            </a:r>
          </a:p>
          <a:p>
            <a:pPr lvl="2"/>
            <a:r>
              <a:rPr kumimoji="1" lang="en-US" altLang="ko-KR" dirty="0" smtClean="0"/>
              <a:t>Batch size of 128</a:t>
            </a:r>
          </a:p>
          <a:p>
            <a:pPr lvl="2"/>
            <a:r>
              <a:rPr kumimoji="1" lang="en-US" altLang="ko-KR" dirty="0" smtClean="0"/>
              <a:t>SGD optimizer</a:t>
            </a:r>
          </a:p>
          <a:p>
            <a:pPr lvl="2"/>
            <a:r>
              <a:rPr kumimoji="1" lang="en-US" altLang="ko-KR" dirty="0" smtClean="0"/>
              <a:t>Learning rate of 0.05</a:t>
            </a:r>
            <a:endParaRPr kumimoji="1" lang="en-US" altLang="ko-KR" dirty="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358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pPr algn="r"/>
            <a:r>
              <a:rPr kumimoji="1" lang="en-US" altLang="ko-KR" dirty="0" smtClean="0"/>
              <a:t>3.4 Proposed Architecture</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r>
              <a:rPr kumimoji="1" lang="en-US" altLang="ko-KR" dirty="0" smtClean="0"/>
              <a:t>Training Details</a:t>
            </a:r>
          </a:p>
          <a:p>
            <a:pPr lvl="1"/>
            <a:r>
              <a:rPr kumimoji="1" lang="en-US" altLang="ko-KR" dirty="0" smtClean="0"/>
              <a:t>Classification task</a:t>
            </a:r>
          </a:p>
          <a:p>
            <a:pPr lvl="2"/>
            <a:r>
              <a:rPr kumimoji="1" lang="en-US" altLang="ko-KR" dirty="0" smtClean="0"/>
              <a:t>100 epochs</a:t>
            </a:r>
          </a:p>
          <a:p>
            <a:pPr lvl="2"/>
            <a:r>
              <a:rPr kumimoji="1" lang="en-US" altLang="ko-KR" dirty="0" smtClean="0"/>
              <a:t>SGD optimizer</a:t>
            </a:r>
          </a:p>
          <a:p>
            <a:pPr lvl="2"/>
            <a:r>
              <a:rPr kumimoji="1" lang="en-US" altLang="ko-KR" dirty="0" smtClean="0"/>
              <a:t>Learning rate 0.001</a:t>
            </a:r>
          </a:p>
          <a:p>
            <a:pPr lvl="2"/>
            <a:r>
              <a:rPr kumimoji="1" lang="en-US" altLang="ko-KR" dirty="0" smtClean="0"/>
              <a:t>Batch size 128</a:t>
            </a:r>
          </a:p>
          <a:p>
            <a:pPr lvl="2"/>
            <a:endParaRPr kumimoji="1" lang="en-US" altLang="ko-KR" dirty="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616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3.5 Results</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endParaRPr kumimoji="1" lang="en-US" altLang="ko-KR" dirty="0" smtClean="0"/>
          </a:p>
          <a:p>
            <a:r>
              <a:rPr kumimoji="1" lang="en-US" altLang="ko-KR" dirty="0" smtClean="0"/>
              <a:t>Two category classification</a:t>
            </a:r>
          </a:p>
          <a:p>
            <a:pPr lvl="1"/>
            <a:r>
              <a:rPr kumimoji="1" lang="en-US" altLang="ko-KR" dirty="0" smtClean="0"/>
              <a:t>AD vs. CN classification</a:t>
            </a:r>
          </a:p>
          <a:p>
            <a:pPr lvl="2"/>
            <a:r>
              <a:rPr kumimoji="1" lang="en-US" altLang="ko-KR" dirty="0"/>
              <a:t>We trained our ResNet-18 model for comparison. We also compare results with and without CBAM and SimCLR architectures to highlight their effect. We also compared our model to a custom-designed CNN </a:t>
            </a:r>
            <a:endParaRPr kumimoji="1" lang="en-US" altLang="ko-KR" dirty="0" smtClean="0"/>
          </a:p>
          <a:p>
            <a:pPr lvl="2"/>
            <a:r>
              <a:rPr kumimoji="1" lang="en-US" altLang="ko-KR" dirty="0"/>
              <a:t>When training from scratch, the model seems to </a:t>
            </a:r>
            <a:r>
              <a:rPr kumimoji="1" lang="en-US" altLang="ko-KR" dirty="0" err="1"/>
              <a:t>overfit</a:t>
            </a:r>
            <a:r>
              <a:rPr kumimoji="1" lang="en-US" altLang="ko-KR" dirty="0"/>
              <a:t> and the training process is </a:t>
            </a:r>
            <a:r>
              <a:rPr kumimoji="1" lang="en-US" altLang="ko-KR" dirty="0" smtClean="0"/>
              <a:t>unstable</a:t>
            </a:r>
          </a:p>
          <a:p>
            <a:pPr lvl="2"/>
            <a:r>
              <a:rPr kumimoji="1" lang="en-US" altLang="ko-KR" dirty="0"/>
              <a:t>However, after </a:t>
            </a:r>
            <a:r>
              <a:rPr kumimoji="1" lang="en-US" altLang="ko-KR" dirty="0" err="1"/>
              <a:t>pretraining</a:t>
            </a:r>
            <a:r>
              <a:rPr kumimoji="1" lang="en-US" altLang="ko-KR" dirty="0"/>
              <a:t>, the model training on classification tasks is more stable and the resulting accuracy also goes up to </a:t>
            </a:r>
            <a:r>
              <a:rPr kumimoji="1" lang="en-US" altLang="ko-KR" dirty="0" smtClean="0"/>
              <a:t>75%. </a:t>
            </a:r>
          </a:p>
          <a:p>
            <a:pPr lvl="2"/>
            <a:r>
              <a:rPr kumimoji="1" lang="en-US" altLang="ko-KR" dirty="0"/>
              <a:t>The model performance is further refined when combined with CBAM architecture since the model learns to focus and refine important features </a:t>
            </a:r>
            <a:endParaRPr kumimoji="1" lang="en-US" altLang="ko-KR" dirty="0" smtClean="0"/>
          </a:p>
          <a:p>
            <a:pPr lvl="2"/>
            <a:r>
              <a:rPr kumimoji="1" lang="en-US" altLang="ko-KR" dirty="0"/>
              <a:t>Only 1 misclassification per category</a:t>
            </a:r>
          </a:p>
          <a:p>
            <a:pPr lvl="2"/>
            <a:endParaRPr kumimoji="1"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492125" y="4437112"/>
            <a:ext cx="8229600" cy="2071589"/>
          </a:xfrm>
          <a:prstGeom prst="rect">
            <a:avLst/>
          </a:prstGeom>
        </p:spPr>
      </p:pic>
      <p:sp>
        <p:nvSpPr>
          <p:cNvPr id="6" name="TextBox 5">
            <a:extLst>
              <a:ext uri="{FF2B5EF4-FFF2-40B4-BE49-F238E27FC236}">
                <a16:creationId xmlns:a16="http://schemas.microsoft.com/office/drawing/2014/main" id="{4595EDCA-8B02-A648-878E-8E1A81580BEB}"/>
              </a:ext>
            </a:extLst>
          </p:cNvPr>
          <p:cNvSpPr txBox="1"/>
          <p:nvPr/>
        </p:nvSpPr>
        <p:spPr>
          <a:xfrm>
            <a:off x="1831555" y="6536377"/>
            <a:ext cx="5550739"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AD vs. CN classification results of proposed framework</a:t>
            </a:r>
            <a:endParaRPr kumimoji="1"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921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3.5 Results</a:t>
            </a:r>
            <a:endParaRPr kumimoji="1" lang="ko-KR" altLang="en-US" dirty="0"/>
          </a:p>
        </p:txBody>
      </p:sp>
      <p:sp>
        <p:nvSpPr>
          <p:cNvPr id="5"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endParaRPr kumimoji="1" lang="en-US" altLang="ko-KR" dirty="0" smtClean="0"/>
          </a:p>
          <a:p>
            <a:r>
              <a:rPr kumimoji="1" lang="en-US" altLang="ko-KR" dirty="0" smtClean="0"/>
              <a:t>Three category classification</a:t>
            </a:r>
          </a:p>
          <a:p>
            <a:pPr lvl="1"/>
            <a:r>
              <a:rPr kumimoji="1" lang="en-US" altLang="ko-KR" dirty="0" smtClean="0"/>
              <a:t>AD vs. CN vs. MCI classification</a:t>
            </a:r>
          </a:p>
          <a:p>
            <a:pPr lvl="2"/>
            <a:r>
              <a:rPr kumimoji="1" lang="en-US" altLang="ko-KR" dirty="0" smtClean="0"/>
              <a:t>Accuracy up to 65%</a:t>
            </a:r>
          </a:p>
          <a:p>
            <a:pPr lvl="2"/>
            <a:r>
              <a:rPr lang="en-US" dirty="0" smtClean="0"/>
              <a:t>MCI </a:t>
            </a:r>
            <a:r>
              <a:rPr lang="en-US" dirty="0"/>
              <a:t>class is very hard to distinguish from AD and CN classes. </a:t>
            </a:r>
          </a:p>
          <a:p>
            <a:pPr lvl="2"/>
            <a:endParaRPr kumimoji="1" lang="en-US" altLang="ko-KR" dirty="0" smtClean="0"/>
          </a:p>
          <a:p>
            <a:pPr lvl="2"/>
            <a:endParaRPr kumimoji="1" lang="en-US" altLang="ko-KR" dirty="0" smtClean="0"/>
          </a:p>
          <a:p>
            <a:pPr lvl="2"/>
            <a:endParaRPr kumimoji="1"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a:p>
            <a:pPr lvl="1"/>
            <a:endParaRPr kumimoji="1" lang="en-US" altLang="ko-KR" dirty="0"/>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595EDCA-8B02-A648-878E-8E1A81580BEB}"/>
              </a:ext>
            </a:extLst>
          </p:cNvPr>
          <p:cNvSpPr txBox="1"/>
          <p:nvPr/>
        </p:nvSpPr>
        <p:spPr>
          <a:xfrm>
            <a:off x="1831554" y="4386811"/>
            <a:ext cx="5550739" cy="276999"/>
          </a:xfrm>
          <a:prstGeom prst="rect">
            <a:avLst/>
          </a:prstGeom>
          <a:noFill/>
        </p:spPr>
        <p:txBody>
          <a:bodyPr wrap="square" rtlCol="0">
            <a:spAutoFit/>
          </a:bodyPr>
          <a:lstStyle/>
          <a:p>
            <a:pPr lvl="2"/>
            <a:r>
              <a:rPr kumimoji="1" lang="en-US" sz="1200" dirty="0" smtClean="0">
                <a:latin typeface="Calibri" panose="020F0502020204030204" pitchFamily="34" charset="0"/>
                <a:cs typeface="Calibri" panose="020F0502020204030204" pitchFamily="34" charset="0"/>
              </a:rPr>
              <a:t>AD vs. CN vs. MCI classification results of proposed framework</a:t>
            </a:r>
            <a:endParaRPr kumimoji="1" lang="en-US" sz="12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359024" y="3005686"/>
            <a:ext cx="4495800" cy="1381125"/>
          </a:xfrm>
          <a:prstGeom prst="rect">
            <a:avLst/>
          </a:prstGeom>
        </p:spPr>
      </p:pic>
    </p:spTree>
    <p:extLst>
      <p:ext uri="{BB962C8B-B14F-4D97-AF65-F5344CB8AC3E}">
        <p14:creationId xmlns:p14="http://schemas.microsoft.com/office/powerpoint/2010/main" val="144507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3.6 Comparison with existing methods</a:t>
            </a:r>
            <a:endParaRPr kumimoji="1" lang="ko-KR" altLang="en-US" dirty="0"/>
          </a:p>
        </p:txBody>
      </p:sp>
      <p:graphicFrame>
        <p:nvGraphicFramePr>
          <p:cNvPr id="8" name="Table 7"/>
          <p:cNvGraphicFramePr>
            <a:graphicFrameLocks noGrp="1"/>
          </p:cNvGraphicFramePr>
          <p:nvPr>
            <p:extLst>
              <p:ext uri="{D42A27DB-BD31-4B8C-83A1-F6EECF244321}">
                <p14:modId xmlns:p14="http://schemas.microsoft.com/office/powerpoint/2010/main" val="3991833357"/>
              </p:ext>
            </p:extLst>
          </p:nvPr>
        </p:nvGraphicFramePr>
        <p:xfrm>
          <a:off x="115411" y="1067792"/>
          <a:ext cx="8822212" cy="3876040"/>
        </p:xfrm>
        <a:graphic>
          <a:graphicData uri="http://schemas.openxmlformats.org/drawingml/2006/table">
            <a:tbl>
              <a:tblPr firstRow="1" bandRow="1">
                <a:tableStyleId>{5940675A-B579-460E-94D1-54222C63F5DA}</a:tableStyleId>
              </a:tblPr>
              <a:tblGrid>
                <a:gridCol w="1871379">
                  <a:extLst>
                    <a:ext uri="{9D8B030D-6E8A-4147-A177-3AD203B41FA5}">
                      <a16:colId xmlns:a16="http://schemas.microsoft.com/office/drawing/2014/main" val="2778868481"/>
                    </a:ext>
                  </a:extLst>
                </a:gridCol>
                <a:gridCol w="1871379">
                  <a:extLst>
                    <a:ext uri="{9D8B030D-6E8A-4147-A177-3AD203B41FA5}">
                      <a16:colId xmlns:a16="http://schemas.microsoft.com/office/drawing/2014/main" val="3883004234"/>
                    </a:ext>
                  </a:extLst>
                </a:gridCol>
                <a:gridCol w="1670874">
                  <a:extLst>
                    <a:ext uri="{9D8B030D-6E8A-4147-A177-3AD203B41FA5}">
                      <a16:colId xmlns:a16="http://schemas.microsoft.com/office/drawing/2014/main" val="616369025"/>
                    </a:ext>
                  </a:extLst>
                </a:gridCol>
                <a:gridCol w="1938213">
                  <a:extLst>
                    <a:ext uri="{9D8B030D-6E8A-4147-A177-3AD203B41FA5}">
                      <a16:colId xmlns:a16="http://schemas.microsoft.com/office/drawing/2014/main" val="2668678575"/>
                    </a:ext>
                  </a:extLst>
                </a:gridCol>
                <a:gridCol w="1470367">
                  <a:extLst>
                    <a:ext uri="{9D8B030D-6E8A-4147-A177-3AD203B41FA5}">
                      <a16:colId xmlns:a16="http://schemas.microsoft.com/office/drawing/2014/main" val="3975058492"/>
                    </a:ext>
                  </a:extLst>
                </a:gridCol>
              </a:tblGrid>
              <a:tr h="370840">
                <a:tc>
                  <a:txBody>
                    <a:bodyPr/>
                    <a:lstStyle/>
                    <a:p>
                      <a:pPr algn="ctr"/>
                      <a:r>
                        <a:rPr lang="en-US" sz="1400" dirty="0" smtClean="0">
                          <a:latin typeface="Times New Roman" panose="02020603050405020304" pitchFamily="18" charset="0"/>
                          <a:cs typeface="Times New Roman" panose="02020603050405020304" pitchFamily="18" charset="0"/>
                        </a:rPr>
                        <a:t>Study</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Total Subjects</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Performance</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Approach</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Data Leakage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0384306"/>
                  </a:ext>
                </a:extLst>
              </a:tr>
              <a:tr h="370840">
                <a:tc>
                  <a:txBody>
                    <a:bodyPr/>
                    <a:lstStyle/>
                    <a:p>
                      <a:pPr algn="ctr"/>
                      <a:r>
                        <a:rPr lang="en-US" sz="1400" dirty="0" err="1" smtClean="0">
                          <a:latin typeface="Times New Roman" panose="02020603050405020304" pitchFamily="18" charset="0"/>
                          <a:cs typeface="Times New Roman" panose="02020603050405020304" pitchFamily="18" charset="0"/>
                        </a:rPr>
                        <a:t>Aderghal</a:t>
                      </a:r>
                      <a:r>
                        <a:rPr lang="en-US" sz="1400" dirty="0" smtClean="0">
                          <a:latin typeface="Times New Roman" panose="02020603050405020304" pitchFamily="18" charset="0"/>
                          <a:cs typeface="Times New Roman" panose="02020603050405020304" pitchFamily="18" charset="0"/>
                        </a:rPr>
                        <a:t> et al., 2017</a:t>
                      </a:r>
                    </a:p>
                    <a:p>
                      <a:pPr algn="ctr"/>
                      <a:r>
                        <a:rPr lang="en-US" sz="1400" dirty="0" smtClean="0">
                          <a:latin typeface="Times New Roman" panose="02020603050405020304" pitchFamily="18" charset="0"/>
                          <a:cs typeface="Times New Roman" panose="02020603050405020304" pitchFamily="18" charset="0"/>
                        </a:rPr>
                        <a:t>Cheng and Liu, 2017</a:t>
                      </a:r>
                    </a:p>
                    <a:p>
                      <a:pPr algn="ctr"/>
                      <a:r>
                        <a:rPr lang="en-US" sz="1400" dirty="0" err="1" smtClean="0">
                          <a:latin typeface="Times New Roman" panose="02020603050405020304" pitchFamily="18" charset="0"/>
                          <a:cs typeface="Times New Roman" panose="02020603050405020304" pitchFamily="18" charset="0"/>
                        </a:rPr>
                        <a:t>Korolev</a:t>
                      </a:r>
                      <a:r>
                        <a:rPr lang="en-US" sz="1400" dirty="0" smtClean="0">
                          <a:latin typeface="Times New Roman" panose="02020603050405020304" pitchFamily="18" charset="0"/>
                          <a:cs typeface="Times New Roman" panose="02020603050405020304" pitchFamily="18" charset="0"/>
                        </a:rPr>
                        <a:t> et al., 2017</a:t>
                      </a:r>
                    </a:p>
                    <a:p>
                      <a:pPr algn="ctr"/>
                      <a:r>
                        <a:rPr lang="en-US" sz="1400" dirty="0" err="1" smtClean="0">
                          <a:latin typeface="Times New Roman" panose="02020603050405020304" pitchFamily="18" charset="0"/>
                          <a:cs typeface="Times New Roman" panose="02020603050405020304" pitchFamily="18" charset="0"/>
                        </a:rPr>
                        <a:t>Valliani</a:t>
                      </a:r>
                      <a:r>
                        <a:rPr lang="en-US" sz="1400" baseline="0" dirty="0" smtClean="0">
                          <a:latin typeface="Times New Roman" panose="02020603050405020304" pitchFamily="18" charset="0"/>
                          <a:cs typeface="Times New Roman" panose="02020603050405020304" pitchFamily="18" charset="0"/>
                        </a:rPr>
                        <a:t> and </a:t>
                      </a:r>
                      <a:r>
                        <a:rPr lang="en-US" sz="1400" baseline="0" dirty="0" err="1" smtClean="0">
                          <a:latin typeface="Times New Roman" panose="02020603050405020304" pitchFamily="18" charset="0"/>
                          <a:cs typeface="Times New Roman" panose="02020603050405020304" pitchFamily="18" charset="0"/>
                        </a:rPr>
                        <a:t>Soni</a:t>
                      </a:r>
                      <a:r>
                        <a:rPr lang="en-US" sz="1400" baseline="0" dirty="0" smtClean="0">
                          <a:latin typeface="Times New Roman" panose="02020603050405020304" pitchFamily="18" charset="0"/>
                          <a:cs typeface="Times New Roman" panose="02020603050405020304" pitchFamily="18" charset="0"/>
                        </a:rPr>
                        <a:t>, 2017</a:t>
                      </a:r>
                    </a:p>
                    <a:p>
                      <a:pPr algn="ctr"/>
                      <a:r>
                        <a:rPr lang="en-US" sz="1400" baseline="0" dirty="0" err="1" smtClean="0">
                          <a:latin typeface="Times New Roman" panose="02020603050405020304" pitchFamily="18" charset="0"/>
                          <a:cs typeface="Times New Roman" panose="02020603050405020304" pitchFamily="18" charset="0"/>
                        </a:rPr>
                        <a:t>Senanayake</a:t>
                      </a:r>
                      <a:r>
                        <a:rPr lang="en-US" sz="1400" baseline="0" dirty="0" smtClean="0">
                          <a:latin typeface="Times New Roman" panose="02020603050405020304" pitchFamily="18" charset="0"/>
                          <a:cs typeface="Times New Roman" panose="02020603050405020304" pitchFamily="18" charset="0"/>
                        </a:rPr>
                        <a:t> et al., 2018</a:t>
                      </a:r>
                    </a:p>
                    <a:p>
                      <a:pPr algn="ctr"/>
                      <a:r>
                        <a:rPr lang="en-US" sz="1400" baseline="0" dirty="0" smtClean="0">
                          <a:latin typeface="Times New Roman" panose="02020603050405020304" pitchFamily="18" charset="0"/>
                          <a:cs typeface="Times New Roman" panose="02020603050405020304" pitchFamily="18" charset="0"/>
                        </a:rPr>
                        <a:t>Li et al., 2017</a:t>
                      </a:r>
                    </a:p>
                    <a:p>
                      <a:pPr algn="ctr"/>
                      <a:r>
                        <a:rPr lang="en-US" sz="1400" baseline="0" dirty="0" err="1" smtClean="0">
                          <a:latin typeface="Times New Roman" panose="02020603050405020304" pitchFamily="18" charset="0"/>
                          <a:cs typeface="Times New Roman" panose="02020603050405020304" pitchFamily="18" charset="0"/>
                        </a:rPr>
                        <a:t>Basaia</a:t>
                      </a:r>
                      <a:r>
                        <a:rPr lang="en-US" sz="1400" baseline="0" dirty="0" smtClean="0">
                          <a:latin typeface="Times New Roman" panose="02020603050405020304" pitchFamily="18" charset="0"/>
                          <a:cs typeface="Times New Roman" panose="02020603050405020304" pitchFamily="18" charset="0"/>
                        </a:rPr>
                        <a:t> et al., 2019</a:t>
                      </a:r>
                    </a:p>
                    <a:p>
                      <a:pPr algn="ctr"/>
                      <a:r>
                        <a:rPr lang="en-US" sz="1400" baseline="0" dirty="0" smtClean="0">
                          <a:latin typeface="Times New Roman" panose="02020603050405020304" pitchFamily="18" charset="0"/>
                          <a:cs typeface="Times New Roman" panose="02020603050405020304" pitchFamily="18" charset="0"/>
                        </a:rPr>
                        <a:t>Hon and Khan, 2017</a:t>
                      </a:r>
                    </a:p>
                    <a:p>
                      <a:pPr algn="ctr"/>
                      <a:r>
                        <a:rPr lang="en-US" sz="1400" baseline="0" dirty="0" smtClean="0">
                          <a:latin typeface="Times New Roman" panose="02020603050405020304" pitchFamily="18" charset="0"/>
                          <a:cs typeface="Times New Roman" panose="02020603050405020304" pitchFamily="18" charset="0"/>
                        </a:rPr>
                        <a:t>Hosseini et al., 2018</a:t>
                      </a:r>
                    </a:p>
                    <a:p>
                      <a:pPr algn="ctr"/>
                      <a:r>
                        <a:rPr lang="en-US" sz="1400" baseline="0" dirty="0" smtClean="0">
                          <a:latin typeface="Times New Roman" panose="02020603050405020304" pitchFamily="18" charset="0"/>
                          <a:cs typeface="Times New Roman" panose="02020603050405020304" pitchFamily="18" charset="0"/>
                        </a:rPr>
                        <a:t>Lin et al., 2018</a:t>
                      </a:r>
                    </a:p>
                    <a:p>
                      <a:pPr algn="ctr"/>
                      <a:r>
                        <a:rPr lang="en-US" sz="1400" baseline="0" dirty="0" err="1" smtClean="0">
                          <a:latin typeface="Times New Roman" panose="02020603050405020304" pitchFamily="18" charset="0"/>
                          <a:cs typeface="Times New Roman" panose="02020603050405020304" pitchFamily="18" charset="0"/>
                        </a:rPr>
                        <a:t>Taqi</a:t>
                      </a:r>
                      <a:r>
                        <a:rPr lang="en-US" sz="1400" baseline="0" dirty="0" smtClean="0">
                          <a:latin typeface="Times New Roman" panose="02020603050405020304" pitchFamily="18" charset="0"/>
                          <a:cs typeface="Times New Roman" panose="02020603050405020304" pitchFamily="18" charset="0"/>
                        </a:rPr>
                        <a:t> et al., 2018</a:t>
                      </a:r>
                    </a:p>
                    <a:p>
                      <a:pPr algn="ctr"/>
                      <a:r>
                        <a:rPr lang="en-US" sz="1400" baseline="0" dirty="0" smtClean="0">
                          <a:latin typeface="Times New Roman" panose="02020603050405020304" pitchFamily="18" charset="0"/>
                          <a:cs typeface="Times New Roman" panose="02020603050405020304" pitchFamily="18" charset="0"/>
                        </a:rPr>
                        <a:t>Vu et al., 2017</a:t>
                      </a:r>
                    </a:p>
                    <a:p>
                      <a:pPr algn="ctr"/>
                      <a:r>
                        <a:rPr lang="en-US" sz="1400" baseline="0" dirty="0" smtClean="0">
                          <a:latin typeface="Times New Roman" panose="02020603050405020304" pitchFamily="18" charset="0"/>
                          <a:cs typeface="Times New Roman" panose="02020603050405020304" pitchFamily="18" charset="0"/>
                        </a:rPr>
                        <a:t>Vu et al., 2018</a:t>
                      </a:r>
                    </a:p>
                    <a:p>
                      <a:pPr algn="ctr"/>
                      <a:r>
                        <a:rPr lang="en-US" sz="1400" baseline="0" dirty="0" smtClean="0">
                          <a:latin typeface="Times New Roman" panose="02020603050405020304" pitchFamily="18" charset="0"/>
                          <a:cs typeface="Times New Roman" panose="02020603050405020304" pitchFamily="18" charset="0"/>
                        </a:rPr>
                        <a:t>Wang et al., 2019</a:t>
                      </a:r>
                    </a:p>
                    <a:p>
                      <a:pPr algn="ctr"/>
                      <a:r>
                        <a:rPr lang="en-US" sz="1400" baseline="0" dirty="0" err="1" smtClean="0">
                          <a:latin typeface="Times New Roman" panose="02020603050405020304" pitchFamily="18" charset="0"/>
                          <a:cs typeface="Times New Roman" panose="02020603050405020304" pitchFamily="18" charset="0"/>
                        </a:rPr>
                        <a:t>Basheera</a:t>
                      </a:r>
                      <a:r>
                        <a:rPr lang="en-US" sz="1400" baseline="0" dirty="0" smtClean="0">
                          <a:latin typeface="Times New Roman" panose="02020603050405020304" pitchFamily="18" charset="0"/>
                          <a:cs typeface="Times New Roman" panose="02020603050405020304" pitchFamily="18" charset="0"/>
                        </a:rPr>
                        <a:t> et al., 2019</a:t>
                      </a:r>
                    </a:p>
                    <a:p>
                      <a:pPr algn="ctr"/>
                      <a:r>
                        <a:rPr lang="en-US" sz="1400" b="1" baseline="0" dirty="0" smtClean="0">
                          <a:latin typeface="Times New Roman" panose="02020603050405020304" pitchFamily="18" charset="0"/>
                          <a:cs typeface="Times New Roman" panose="02020603050405020304" pitchFamily="18" charset="0"/>
                        </a:rPr>
                        <a:t>Proposed</a:t>
                      </a:r>
                    </a:p>
                  </a:txBody>
                  <a:tcPr/>
                </a:tc>
                <a:tc>
                  <a:txBody>
                    <a:bodyPr/>
                    <a:lstStyle/>
                    <a:p>
                      <a:pPr algn="ctr"/>
                      <a:r>
                        <a:rPr lang="en-US" sz="1400" b="0" baseline="0" dirty="0" smtClean="0">
                          <a:latin typeface="Times New Roman" panose="02020603050405020304" pitchFamily="18" charset="0"/>
                          <a:cs typeface="Times New Roman" panose="02020603050405020304" pitchFamily="18" charset="0"/>
                        </a:rPr>
                        <a:t>815 (T1 MRI)</a:t>
                      </a:r>
                    </a:p>
                    <a:p>
                      <a:pPr algn="ctr"/>
                      <a:r>
                        <a:rPr lang="en-US" sz="1400" b="0" baseline="0" dirty="0" smtClean="0">
                          <a:latin typeface="Times New Roman" panose="02020603050405020304" pitchFamily="18" charset="0"/>
                          <a:cs typeface="Times New Roman" panose="02020603050405020304" pitchFamily="18" charset="0"/>
                        </a:rPr>
                        <a:t>193 (T1 MRI + PET)</a:t>
                      </a:r>
                    </a:p>
                    <a:p>
                      <a:pPr algn="ctr"/>
                      <a:r>
                        <a:rPr lang="en-US" sz="1400" b="0" baseline="0" dirty="0" smtClean="0">
                          <a:latin typeface="Times New Roman" panose="02020603050405020304" pitchFamily="18" charset="0"/>
                          <a:cs typeface="Times New Roman" panose="02020603050405020304" pitchFamily="18" charset="0"/>
                        </a:rPr>
                        <a:t>231 (T1 MRI)</a:t>
                      </a:r>
                    </a:p>
                    <a:p>
                      <a:pPr algn="ctr"/>
                      <a:r>
                        <a:rPr lang="en-US" sz="1400" b="0" baseline="0" dirty="0" smtClean="0">
                          <a:latin typeface="Times New Roman" panose="02020603050405020304" pitchFamily="18" charset="0"/>
                          <a:cs typeface="Times New Roman" panose="02020603050405020304" pitchFamily="18" charset="0"/>
                        </a:rPr>
                        <a:t>417 (T1 MRI)</a:t>
                      </a:r>
                    </a:p>
                    <a:p>
                      <a:pPr algn="ctr"/>
                      <a:r>
                        <a:rPr lang="en-US" sz="1400" b="0" baseline="0" dirty="0" smtClean="0">
                          <a:latin typeface="Times New Roman" panose="02020603050405020304" pitchFamily="18" charset="0"/>
                          <a:cs typeface="Times New Roman" panose="02020603050405020304" pitchFamily="18" charset="0"/>
                        </a:rPr>
                        <a:t>515 (T1 MRI)</a:t>
                      </a:r>
                    </a:p>
                    <a:p>
                      <a:pPr algn="ctr"/>
                      <a:r>
                        <a:rPr lang="en-US" sz="1400" b="0" baseline="0" dirty="0" smtClean="0">
                          <a:latin typeface="Times New Roman" panose="02020603050405020304" pitchFamily="18" charset="0"/>
                          <a:cs typeface="Times New Roman" panose="02020603050405020304" pitchFamily="18" charset="0"/>
                        </a:rPr>
                        <a:t>427 (T1 MRI)</a:t>
                      </a:r>
                    </a:p>
                    <a:p>
                      <a:pPr algn="ctr"/>
                      <a:r>
                        <a:rPr lang="en-US" sz="1400" b="0" baseline="0" dirty="0" smtClean="0">
                          <a:latin typeface="Times New Roman" panose="02020603050405020304" pitchFamily="18" charset="0"/>
                          <a:cs typeface="Times New Roman" panose="02020603050405020304" pitchFamily="18" charset="0"/>
                        </a:rPr>
                        <a:t>646 (T1 MRI)</a:t>
                      </a:r>
                    </a:p>
                    <a:p>
                      <a:pPr algn="ctr"/>
                      <a:r>
                        <a:rPr lang="en-US" sz="1400" b="0" baseline="0" dirty="0" smtClean="0">
                          <a:latin typeface="Times New Roman" panose="02020603050405020304" pitchFamily="18" charset="0"/>
                          <a:cs typeface="Times New Roman" panose="02020603050405020304" pitchFamily="18" charset="0"/>
                        </a:rPr>
                        <a:t>416 (T1 MRI)</a:t>
                      </a:r>
                    </a:p>
                    <a:p>
                      <a:pPr algn="ctr"/>
                      <a:r>
                        <a:rPr lang="en-US" sz="1400" b="0" baseline="0" dirty="0" smtClean="0">
                          <a:latin typeface="Times New Roman" panose="02020603050405020304" pitchFamily="18" charset="0"/>
                          <a:cs typeface="Times New Roman" panose="02020603050405020304" pitchFamily="18" charset="0"/>
                        </a:rPr>
                        <a:t>140 (T1 MRI)</a:t>
                      </a:r>
                    </a:p>
                    <a:p>
                      <a:pPr algn="ctr"/>
                      <a:r>
                        <a:rPr lang="en-US" sz="1400" b="0" baseline="0" dirty="0" smtClean="0">
                          <a:latin typeface="Times New Roman" panose="02020603050405020304" pitchFamily="18" charset="0"/>
                          <a:cs typeface="Times New Roman" panose="02020603050405020304" pitchFamily="18" charset="0"/>
                        </a:rPr>
                        <a:t>417 (T1 MRI)</a:t>
                      </a:r>
                    </a:p>
                    <a:p>
                      <a:pPr algn="ctr"/>
                      <a:r>
                        <a:rPr lang="en-US" sz="1400" b="0" baseline="0" dirty="0" smtClean="0">
                          <a:latin typeface="Times New Roman" panose="02020603050405020304" pitchFamily="18" charset="0"/>
                          <a:cs typeface="Times New Roman" panose="02020603050405020304" pitchFamily="18" charset="0"/>
                        </a:rPr>
                        <a:t>400 (T2 MRI)</a:t>
                      </a:r>
                    </a:p>
                    <a:p>
                      <a:pPr algn="ctr"/>
                      <a:r>
                        <a:rPr lang="en-US" sz="1400" b="0" baseline="0" dirty="0" smtClean="0">
                          <a:latin typeface="Times New Roman" panose="02020603050405020304" pitchFamily="18" charset="0"/>
                          <a:cs typeface="Times New Roman" panose="02020603050405020304" pitchFamily="18" charset="0"/>
                        </a:rPr>
                        <a:t>317 (T1 MRI)</a:t>
                      </a:r>
                    </a:p>
                    <a:p>
                      <a:pPr algn="ctr"/>
                      <a:r>
                        <a:rPr lang="en-US" sz="1400" b="0" baseline="0" dirty="0" smtClean="0">
                          <a:latin typeface="Times New Roman" panose="02020603050405020304" pitchFamily="18" charset="0"/>
                          <a:cs typeface="Times New Roman" panose="02020603050405020304" pitchFamily="18" charset="0"/>
                        </a:rPr>
                        <a:t>400 (T1 MRI)</a:t>
                      </a:r>
                    </a:p>
                    <a:p>
                      <a:pPr algn="ctr"/>
                      <a:r>
                        <a:rPr lang="en-US" sz="1400" b="0" baseline="0" dirty="0" smtClean="0">
                          <a:latin typeface="Times New Roman" panose="02020603050405020304" pitchFamily="18" charset="0"/>
                          <a:cs typeface="Times New Roman" panose="02020603050405020304" pitchFamily="18" charset="0"/>
                        </a:rPr>
                        <a:t>400 (T1 MRI)</a:t>
                      </a:r>
                    </a:p>
                    <a:p>
                      <a:pPr algn="ctr"/>
                      <a:r>
                        <a:rPr lang="en-US" sz="1400" b="0" baseline="0" dirty="0" smtClean="0">
                          <a:latin typeface="Times New Roman" panose="02020603050405020304" pitchFamily="18" charset="0"/>
                          <a:cs typeface="Times New Roman" panose="02020603050405020304" pitchFamily="18" charset="0"/>
                        </a:rPr>
                        <a:t>242 (T2 MRI)</a:t>
                      </a:r>
                    </a:p>
                    <a:p>
                      <a:pPr algn="ctr"/>
                      <a:r>
                        <a:rPr lang="en-US" sz="1400" b="1" baseline="0" dirty="0" smtClean="0">
                          <a:latin typeface="Times New Roman" panose="02020603050405020304" pitchFamily="18" charset="0"/>
                          <a:cs typeface="Times New Roman" panose="02020603050405020304" pitchFamily="18" charset="0"/>
                        </a:rPr>
                        <a:t>164 (T2 MRI)</a:t>
                      </a:r>
                    </a:p>
                  </a:txBody>
                  <a:tcPr/>
                </a:tc>
                <a:tc>
                  <a:txBody>
                    <a:bodyPr/>
                    <a:lstStyle/>
                    <a:p>
                      <a:pPr algn="ctr"/>
                      <a:r>
                        <a:rPr lang="en-US" sz="1400" dirty="0" smtClean="0">
                          <a:latin typeface="Times New Roman" panose="02020603050405020304" pitchFamily="18" charset="0"/>
                          <a:cs typeface="Times New Roman" panose="02020603050405020304" pitchFamily="18" charset="0"/>
                        </a:rPr>
                        <a:t>ACC=0.84</a:t>
                      </a:r>
                    </a:p>
                    <a:p>
                      <a:pPr algn="ctr"/>
                      <a:r>
                        <a:rPr lang="en-US" sz="1400" dirty="0" smtClean="0">
                          <a:latin typeface="Times New Roman" panose="02020603050405020304" pitchFamily="18" charset="0"/>
                          <a:cs typeface="Times New Roman" panose="02020603050405020304" pitchFamily="18" charset="0"/>
                        </a:rPr>
                        <a:t>ACC=0.85</a:t>
                      </a:r>
                    </a:p>
                    <a:p>
                      <a:pPr algn="ctr"/>
                      <a:r>
                        <a:rPr lang="en-US" sz="1400" dirty="0" smtClean="0">
                          <a:latin typeface="Times New Roman" panose="02020603050405020304" pitchFamily="18" charset="0"/>
                          <a:cs typeface="Times New Roman" panose="02020603050405020304" pitchFamily="18" charset="0"/>
                        </a:rPr>
                        <a:t>ACC=0.80</a:t>
                      </a:r>
                    </a:p>
                    <a:p>
                      <a:pPr algn="ctr"/>
                      <a:r>
                        <a:rPr lang="en-US" sz="1400" dirty="0" smtClean="0">
                          <a:latin typeface="Times New Roman" panose="02020603050405020304" pitchFamily="18" charset="0"/>
                          <a:cs typeface="Times New Roman" panose="02020603050405020304" pitchFamily="18" charset="0"/>
                        </a:rPr>
                        <a:t>ACC=0.81</a:t>
                      </a:r>
                    </a:p>
                    <a:p>
                      <a:pPr algn="ctr"/>
                      <a:r>
                        <a:rPr lang="en-US" sz="1400" dirty="0" smtClean="0">
                          <a:latin typeface="Times New Roman" panose="02020603050405020304" pitchFamily="18" charset="0"/>
                          <a:cs typeface="Times New Roman" panose="02020603050405020304" pitchFamily="18" charset="0"/>
                        </a:rPr>
                        <a:t>ACC=0.76</a:t>
                      </a:r>
                    </a:p>
                    <a:p>
                      <a:pPr algn="ctr"/>
                      <a:r>
                        <a:rPr lang="en-US" sz="1400" dirty="0" smtClean="0">
                          <a:latin typeface="Times New Roman" panose="02020603050405020304" pitchFamily="18" charset="0"/>
                          <a:cs typeface="Times New Roman" panose="02020603050405020304" pitchFamily="18" charset="0"/>
                        </a:rPr>
                        <a:t>ACC=0.88</a:t>
                      </a:r>
                    </a:p>
                    <a:p>
                      <a:pPr algn="ctr"/>
                      <a:r>
                        <a:rPr lang="en-US" sz="1400" dirty="0" smtClean="0">
                          <a:latin typeface="Times New Roman" panose="02020603050405020304" pitchFamily="18" charset="0"/>
                          <a:cs typeface="Times New Roman" panose="02020603050405020304" pitchFamily="18" charset="0"/>
                        </a:rPr>
                        <a:t>ACC=0.99</a:t>
                      </a:r>
                    </a:p>
                    <a:p>
                      <a:pPr algn="ctr"/>
                      <a:r>
                        <a:rPr lang="en-US" sz="1400" dirty="0" smtClean="0">
                          <a:latin typeface="Times New Roman" panose="02020603050405020304" pitchFamily="18" charset="0"/>
                          <a:cs typeface="Times New Roman" panose="02020603050405020304" pitchFamily="18" charset="0"/>
                        </a:rPr>
                        <a:t>ACC=0.96</a:t>
                      </a:r>
                    </a:p>
                    <a:p>
                      <a:pPr algn="ctr"/>
                      <a:r>
                        <a:rPr lang="en-US" sz="1400" dirty="0" smtClean="0">
                          <a:latin typeface="Times New Roman" panose="02020603050405020304" pitchFamily="18" charset="0"/>
                          <a:cs typeface="Times New Roman" panose="02020603050405020304" pitchFamily="18" charset="0"/>
                        </a:rPr>
                        <a:t>ACC=0.99</a:t>
                      </a:r>
                    </a:p>
                    <a:p>
                      <a:pPr algn="ctr"/>
                      <a:r>
                        <a:rPr lang="en-US" sz="1400" dirty="0" smtClean="0">
                          <a:latin typeface="Times New Roman" panose="02020603050405020304" pitchFamily="18" charset="0"/>
                          <a:cs typeface="Times New Roman" panose="02020603050405020304" pitchFamily="18" charset="0"/>
                        </a:rPr>
                        <a:t>ACC=0.89</a:t>
                      </a:r>
                    </a:p>
                    <a:p>
                      <a:pPr algn="ctr"/>
                      <a:r>
                        <a:rPr lang="en-US" sz="1400" dirty="0" smtClean="0">
                          <a:latin typeface="Times New Roman" panose="02020603050405020304" pitchFamily="18" charset="0"/>
                          <a:cs typeface="Times New Roman" panose="02020603050405020304" pitchFamily="18" charset="0"/>
                        </a:rPr>
                        <a:t>ACC=1.00</a:t>
                      </a:r>
                    </a:p>
                    <a:p>
                      <a:pPr algn="ctr"/>
                      <a:r>
                        <a:rPr lang="en-US" sz="1400" dirty="0" smtClean="0">
                          <a:latin typeface="Times New Roman" panose="02020603050405020304" pitchFamily="18" charset="0"/>
                          <a:cs typeface="Times New Roman" panose="02020603050405020304" pitchFamily="18" charset="0"/>
                        </a:rPr>
                        <a:t>ACC=0.85</a:t>
                      </a:r>
                    </a:p>
                    <a:p>
                      <a:pPr algn="ctr"/>
                      <a:r>
                        <a:rPr lang="en-US" sz="1400" dirty="0" smtClean="0">
                          <a:latin typeface="Times New Roman" panose="02020603050405020304" pitchFamily="18" charset="0"/>
                          <a:cs typeface="Times New Roman" panose="02020603050405020304" pitchFamily="18" charset="0"/>
                        </a:rPr>
                        <a:t>ACC=0.86</a:t>
                      </a:r>
                    </a:p>
                    <a:p>
                      <a:pPr algn="ctr"/>
                      <a:r>
                        <a:rPr lang="en-US" sz="1400" dirty="0" smtClean="0">
                          <a:latin typeface="Times New Roman" panose="02020603050405020304" pitchFamily="18" charset="0"/>
                          <a:cs typeface="Times New Roman" panose="02020603050405020304" pitchFamily="18" charset="0"/>
                        </a:rPr>
                        <a:t>ACC=0.99</a:t>
                      </a:r>
                    </a:p>
                    <a:p>
                      <a:pPr algn="ctr"/>
                      <a:r>
                        <a:rPr lang="en-US" sz="1400" dirty="0" smtClean="0">
                          <a:latin typeface="Times New Roman" panose="02020603050405020304" pitchFamily="18" charset="0"/>
                          <a:cs typeface="Times New Roman" panose="02020603050405020304" pitchFamily="18" charset="0"/>
                        </a:rPr>
                        <a:t>ACC=1.00</a:t>
                      </a:r>
                    </a:p>
                    <a:p>
                      <a:pPr algn="ctr"/>
                      <a:r>
                        <a:rPr lang="en-US" sz="1400" b="1" dirty="0" smtClean="0">
                          <a:latin typeface="Times New Roman" panose="02020603050405020304" pitchFamily="18" charset="0"/>
                          <a:cs typeface="Times New Roman" panose="02020603050405020304" pitchFamily="18" charset="0"/>
                        </a:rPr>
                        <a:t>ACC=0.83</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ROI-based</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2D slice-level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3D patch-level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2D slice-level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ROI-based</a:t>
                      </a:r>
                    </a:p>
                    <a:p>
                      <a:pPr algn="ctr"/>
                      <a:r>
                        <a:rPr lang="en-US" sz="1400" dirty="0" smtClean="0">
                          <a:latin typeface="Times New Roman" panose="02020603050405020304" pitchFamily="18" charset="0"/>
                          <a:cs typeface="Times New Roman" panose="02020603050405020304" pitchFamily="18" charset="0"/>
                        </a:rPr>
                        <a:t>2D slice-level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2D slice-level</a:t>
                      </a:r>
                    </a:p>
                    <a:p>
                      <a:pPr algn="ctr"/>
                      <a:r>
                        <a:rPr lang="en-US" sz="1400" b="1" dirty="0" smtClean="0">
                          <a:latin typeface="Times New Roman" panose="02020603050405020304" pitchFamily="18" charset="0"/>
                          <a:cs typeface="Times New Roman" panose="02020603050405020304" pitchFamily="18" charset="0"/>
                        </a:rPr>
                        <a:t>2D slice-level</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Unclear</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(b)</a:t>
                      </a:r>
                    </a:p>
                    <a:p>
                      <a:pPr algn="ctr"/>
                      <a:r>
                        <a:rPr lang="en-US" sz="1400" dirty="0" smtClean="0">
                          <a:latin typeface="Times New Roman" panose="02020603050405020304" pitchFamily="18" charset="0"/>
                          <a:cs typeface="Times New Roman" panose="02020603050405020304" pitchFamily="18" charset="0"/>
                        </a:rPr>
                        <a:t>Unclear (a, c)</a:t>
                      </a:r>
                    </a:p>
                    <a:p>
                      <a:pPr algn="ctr"/>
                      <a:r>
                        <a:rPr lang="en-US" sz="1400" dirty="0" smtClean="0">
                          <a:latin typeface="Times New Roman" panose="02020603050405020304" pitchFamily="18" charset="0"/>
                          <a:cs typeface="Times New Roman" panose="02020603050405020304" pitchFamily="18" charset="0"/>
                        </a:rPr>
                        <a:t>Unclear (a)</a:t>
                      </a:r>
                    </a:p>
                    <a:p>
                      <a:pPr algn="ctr"/>
                      <a:r>
                        <a:rPr lang="en-US" sz="1400" dirty="0" smtClean="0">
                          <a:latin typeface="Times New Roman" panose="02020603050405020304" pitchFamily="18" charset="0"/>
                          <a:cs typeface="Times New Roman" panose="02020603050405020304" pitchFamily="18" charset="0"/>
                        </a:rPr>
                        <a:t>Unclear (b)</a:t>
                      </a:r>
                    </a:p>
                    <a:p>
                      <a:pPr algn="ctr"/>
                      <a:r>
                        <a:rPr lang="en-US" sz="1400" dirty="0" smtClean="0">
                          <a:latin typeface="Times New Roman" panose="02020603050405020304" pitchFamily="18" charset="0"/>
                          <a:cs typeface="Times New Roman" panose="02020603050405020304" pitchFamily="18" charset="0"/>
                        </a:rPr>
                        <a:t>Unclear (b)</a:t>
                      </a:r>
                    </a:p>
                    <a:p>
                      <a:pPr algn="ctr"/>
                      <a:r>
                        <a:rPr lang="en-US" sz="1400" dirty="0" smtClean="0">
                          <a:latin typeface="Times New Roman" panose="02020603050405020304" pitchFamily="18" charset="0"/>
                          <a:cs typeface="Times New Roman" panose="02020603050405020304" pitchFamily="18" charset="0"/>
                        </a:rPr>
                        <a:t>Unclear (a)</a:t>
                      </a:r>
                    </a:p>
                    <a:p>
                      <a:pPr algn="ctr"/>
                      <a:r>
                        <a:rPr lang="en-US" sz="1400" dirty="0" smtClean="0">
                          <a:latin typeface="Times New Roman" panose="02020603050405020304" pitchFamily="18" charset="0"/>
                          <a:cs typeface="Times New Roman" panose="02020603050405020304" pitchFamily="18" charset="0"/>
                        </a:rPr>
                        <a:t>Clear (a, c)</a:t>
                      </a:r>
                    </a:p>
                    <a:p>
                      <a:pPr algn="ctr"/>
                      <a:r>
                        <a:rPr lang="en-US" sz="1400" dirty="0" smtClean="0">
                          <a:latin typeface="Times New Roman" panose="02020603050405020304" pitchFamily="18" charset="0"/>
                          <a:cs typeface="Times New Roman" panose="02020603050405020304" pitchFamily="18" charset="0"/>
                        </a:rPr>
                        <a:t>Clear (b)</a:t>
                      </a:r>
                    </a:p>
                    <a:p>
                      <a:pPr algn="ctr"/>
                      <a:r>
                        <a:rPr lang="en-US" sz="1400" dirty="0" smtClean="0">
                          <a:latin typeface="Times New Roman" panose="02020603050405020304" pitchFamily="18" charset="0"/>
                          <a:cs typeface="Times New Roman" panose="02020603050405020304" pitchFamily="18" charset="0"/>
                        </a:rPr>
                        <a:t>Clear (b)</a:t>
                      </a:r>
                    </a:p>
                    <a:p>
                      <a:pPr algn="ctr"/>
                      <a:r>
                        <a:rPr lang="en-US" sz="1400" b="1" dirty="0" smtClean="0">
                          <a:latin typeface="Times New Roman" panose="02020603050405020304" pitchFamily="18" charset="0"/>
                          <a:cs typeface="Times New Roman" panose="02020603050405020304" pitchFamily="18" charset="0"/>
                        </a:rPr>
                        <a:t>None</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7513731"/>
                  </a:ext>
                </a:extLst>
              </a:tr>
            </a:tbl>
          </a:graphicData>
        </a:graphic>
      </p:graphicFrame>
      <p:sp>
        <p:nvSpPr>
          <p:cNvPr id="9" name="TextBox 8"/>
          <p:cNvSpPr txBox="1"/>
          <p:nvPr/>
        </p:nvSpPr>
        <p:spPr>
          <a:xfrm>
            <a:off x="115412" y="6381328"/>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
        <p:nvSpPr>
          <p:cNvPr id="10" name="내용 개체 틀 2">
            <a:extLst>
              <a:ext uri="{FF2B5EF4-FFF2-40B4-BE49-F238E27FC236}">
                <a16:creationId xmlns:a16="http://schemas.microsoft.com/office/drawing/2014/main" id="{4EC5ED4A-E0BC-C74B-8116-C8EE60179862}"/>
              </a:ext>
            </a:extLst>
          </p:cNvPr>
          <p:cNvSpPr txBox="1">
            <a:spLocks/>
          </p:cNvSpPr>
          <p:nvPr/>
        </p:nvSpPr>
        <p:spPr>
          <a:xfrm>
            <a:off x="15056" y="1155187"/>
            <a:ext cx="8661400" cy="5802205"/>
          </a:xfrm>
          <a:prstGeom prst="rect">
            <a:avLst/>
          </a:prstGeom>
        </p:spPr>
        <p:txBody>
          <a:bodyPr vert="horz" lIns="91440" tIns="45720" rIns="91440" bIns="45720" rtlCol="0">
            <a:normAutofit/>
          </a:bodyPr>
          <a:lstStyle>
            <a:lvl1pPr marL="355600" indent="-355600" algn="l" defTabSz="914400" rtl="0" eaLnBrk="1" latinLnBrk="1" hangingPunct="1">
              <a:spcBef>
                <a:spcPct val="20000"/>
              </a:spcBef>
              <a:buClr>
                <a:schemeClr val="tx2"/>
              </a:buClr>
              <a:buSzPct val="100000"/>
              <a:buFont typeface="Wingdings" panose="05000000000000000000" pitchFamily="2" charset="2"/>
              <a:buChar char="v"/>
              <a:defRPr sz="2000" b="1" kern="1200">
                <a:solidFill>
                  <a:schemeClr val="tx1"/>
                </a:solidFill>
                <a:latin typeface="Calibri" panose="020F0502020204030204" pitchFamily="34" charset="0"/>
                <a:ea typeface="+mn-ea"/>
                <a:cs typeface="Calibri" panose="020F0502020204030204" pitchFamily="34" charset="0"/>
              </a:defRPr>
            </a:lvl1pPr>
            <a:lvl2pPr marL="622300" indent="-285750" algn="l" defTabSz="914400" rtl="0" eaLnBrk="1" latinLnBrk="1" hangingPunct="1">
              <a:spcBef>
                <a:spcPct val="20000"/>
              </a:spcBef>
              <a:buClr>
                <a:schemeClr val="tx2"/>
              </a:buClr>
              <a:buFont typeface="Wingdings" panose="05000000000000000000" pitchFamily="2" charset="2"/>
              <a:buChar char="ü"/>
              <a:defRPr sz="1800" kern="1200">
                <a:solidFill>
                  <a:schemeClr val="tx1"/>
                </a:solidFill>
                <a:latin typeface="Calibri" panose="020F0502020204030204" pitchFamily="34" charset="0"/>
                <a:ea typeface="+mn-ea"/>
                <a:cs typeface="Calibri" panose="020F0502020204030204" pitchFamily="34" charset="0"/>
              </a:defRPr>
            </a:lvl2pPr>
            <a:lvl3pPr marL="809625" indent="-228600" algn="l" defTabSz="914400" rtl="0" eaLnBrk="1" latinLnBrk="1" hangingPunct="1">
              <a:spcBef>
                <a:spcPct val="20000"/>
              </a:spcBef>
              <a:buFont typeface="맑은 고딕" panose="020B0503020000020004" pitchFamily="50" charset="-127"/>
              <a:buChar char="–"/>
              <a:defRPr sz="1600" kern="1200">
                <a:solidFill>
                  <a:schemeClr val="tx1"/>
                </a:solidFill>
                <a:latin typeface="Calibri" panose="020F0502020204030204" pitchFamily="34" charset="0"/>
                <a:ea typeface="+mn-ea"/>
                <a:cs typeface="Calibri" panose="020F0502020204030204" pitchFamily="34" charset="0"/>
              </a:defRPr>
            </a:lvl3pPr>
            <a:lvl4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4pPr>
            <a:lvl5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12541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kumimoji="1" lang="en-US" altLang="ko-KR" dirty="0" smtClean="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marL="336550" lvl="1" indent="0">
              <a:buNone/>
            </a:pPr>
            <a:endParaRPr lang="en-US" altLang="ko-KR" dirty="0" smtClean="0"/>
          </a:p>
          <a:p>
            <a:pPr lvl="1"/>
            <a:r>
              <a:rPr lang="en-US" altLang="ko-KR" dirty="0" smtClean="0"/>
              <a:t>Types of data leakage</a:t>
            </a:r>
          </a:p>
          <a:p>
            <a:pPr lvl="2"/>
            <a:r>
              <a:rPr lang="en-US" altLang="ko-KR" dirty="0" smtClean="0"/>
              <a:t>a: wrong data split; b: absence of independent test set; c: late split</a:t>
            </a:r>
          </a:p>
          <a:p>
            <a:pPr lvl="1"/>
            <a:endParaRPr kumimoji="1" lang="en-US" altLang="ko-KR" dirty="0" smtClean="0"/>
          </a:p>
          <a:p>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a:p>
        </p:txBody>
      </p:sp>
      <p:sp>
        <p:nvSpPr>
          <p:cNvPr id="6" name="TextBox 5">
            <a:extLst>
              <a:ext uri="{FF2B5EF4-FFF2-40B4-BE49-F238E27FC236}">
                <a16:creationId xmlns:a16="http://schemas.microsoft.com/office/drawing/2014/main" id="{4595EDCA-8B02-A648-878E-8E1A81580BEB}"/>
              </a:ext>
            </a:extLst>
          </p:cNvPr>
          <p:cNvSpPr txBox="1"/>
          <p:nvPr/>
        </p:nvSpPr>
        <p:spPr>
          <a:xfrm>
            <a:off x="1403648" y="5000784"/>
            <a:ext cx="5550739" cy="276999"/>
          </a:xfrm>
          <a:prstGeom prst="rect">
            <a:avLst/>
          </a:prstGeom>
          <a:noFill/>
        </p:spPr>
        <p:txBody>
          <a:bodyPr wrap="square" rtlCol="0">
            <a:spAutoFit/>
          </a:bodyPr>
          <a:lstStyle/>
          <a:p>
            <a:pPr lvl="2" algn="ctr"/>
            <a:r>
              <a:rPr kumimoji="1" lang="en-US" sz="1200" dirty="0" smtClean="0">
                <a:latin typeface="Calibri" panose="020F0502020204030204" pitchFamily="34" charset="0"/>
                <a:cs typeface="Calibri" panose="020F0502020204030204" pitchFamily="34" charset="0"/>
              </a:rPr>
              <a:t>Comparison of  AD vs. CN classification task</a:t>
            </a:r>
            <a:endParaRPr kumimoji="1"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820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3.6 Comparison with existing methods</a:t>
            </a:r>
            <a:endParaRPr kumimoji="1" lang="ko-KR" altLang="en-US" dirty="0"/>
          </a:p>
        </p:txBody>
      </p:sp>
      <p:sp>
        <p:nvSpPr>
          <p:cNvPr id="10" name="내용 개체 틀 2">
            <a:extLst>
              <a:ext uri="{FF2B5EF4-FFF2-40B4-BE49-F238E27FC236}">
                <a16:creationId xmlns:a16="http://schemas.microsoft.com/office/drawing/2014/main" id="{4EC5ED4A-E0BC-C74B-8116-C8EE60179862}"/>
              </a:ext>
            </a:extLst>
          </p:cNvPr>
          <p:cNvSpPr txBox="1">
            <a:spLocks/>
          </p:cNvSpPr>
          <p:nvPr/>
        </p:nvSpPr>
        <p:spPr>
          <a:xfrm>
            <a:off x="0" y="764704"/>
            <a:ext cx="8661400" cy="5802205"/>
          </a:xfrm>
          <a:prstGeom prst="rect">
            <a:avLst/>
          </a:prstGeom>
        </p:spPr>
        <p:txBody>
          <a:bodyPr vert="horz" lIns="91440" tIns="45720" rIns="91440" bIns="45720" rtlCol="0">
            <a:normAutofit/>
          </a:bodyPr>
          <a:lstStyle>
            <a:lvl1pPr marL="355600" indent="-355600" algn="l" defTabSz="914400" rtl="0" eaLnBrk="1" latinLnBrk="1" hangingPunct="1">
              <a:spcBef>
                <a:spcPct val="20000"/>
              </a:spcBef>
              <a:buClr>
                <a:schemeClr val="tx2"/>
              </a:buClr>
              <a:buSzPct val="100000"/>
              <a:buFont typeface="Wingdings" panose="05000000000000000000" pitchFamily="2" charset="2"/>
              <a:buChar char="v"/>
              <a:defRPr sz="2000" b="1" kern="1200">
                <a:solidFill>
                  <a:schemeClr val="tx1"/>
                </a:solidFill>
                <a:latin typeface="Calibri" panose="020F0502020204030204" pitchFamily="34" charset="0"/>
                <a:ea typeface="+mn-ea"/>
                <a:cs typeface="Calibri" panose="020F0502020204030204" pitchFamily="34" charset="0"/>
              </a:defRPr>
            </a:lvl1pPr>
            <a:lvl2pPr marL="622300" indent="-285750" algn="l" defTabSz="914400" rtl="0" eaLnBrk="1" latinLnBrk="1" hangingPunct="1">
              <a:spcBef>
                <a:spcPct val="20000"/>
              </a:spcBef>
              <a:buClr>
                <a:schemeClr val="tx2"/>
              </a:buClr>
              <a:buFont typeface="Wingdings" panose="05000000000000000000" pitchFamily="2" charset="2"/>
              <a:buChar char="ü"/>
              <a:defRPr sz="1800" kern="1200">
                <a:solidFill>
                  <a:schemeClr val="tx1"/>
                </a:solidFill>
                <a:latin typeface="Calibri" panose="020F0502020204030204" pitchFamily="34" charset="0"/>
                <a:ea typeface="+mn-ea"/>
                <a:cs typeface="Calibri" panose="020F0502020204030204" pitchFamily="34" charset="0"/>
              </a:defRPr>
            </a:lvl2pPr>
            <a:lvl3pPr marL="809625" indent="-228600" algn="l" defTabSz="914400" rtl="0" eaLnBrk="1" latinLnBrk="1" hangingPunct="1">
              <a:spcBef>
                <a:spcPct val="20000"/>
              </a:spcBef>
              <a:buFont typeface="맑은 고딕" panose="020B0503020000020004" pitchFamily="50" charset="-127"/>
              <a:buChar char="–"/>
              <a:defRPr sz="1600" kern="1200">
                <a:solidFill>
                  <a:schemeClr val="tx1"/>
                </a:solidFill>
                <a:latin typeface="Calibri" panose="020F0502020204030204" pitchFamily="34" charset="0"/>
                <a:ea typeface="+mn-ea"/>
                <a:cs typeface="Calibri" panose="020F0502020204030204" pitchFamily="34" charset="0"/>
              </a:defRPr>
            </a:lvl3pPr>
            <a:lvl4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4pPr>
            <a:lvl5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12541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endParaRPr kumimoji="1" lang="en-US" altLang="ko-KR" dirty="0"/>
          </a:p>
          <a:p>
            <a:pPr lvl="2"/>
            <a:endParaRPr kumimoji="1" lang="en-US" altLang="ko-KR" dirty="0" smtClean="0"/>
          </a:p>
          <a:p>
            <a:pPr lvl="2"/>
            <a:endParaRPr lang="en-US" altLang="ko-KR" dirty="0" smtClean="0"/>
          </a:p>
          <a:p>
            <a:pPr lvl="2"/>
            <a:endParaRPr lang="en-US" altLang="ko-KR" dirty="0" smtClean="0"/>
          </a:p>
          <a:p>
            <a:pPr lvl="1"/>
            <a:endParaRPr kumimoji="1" lang="en-US" altLang="ko-KR" dirty="0" smtClean="0"/>
          </a:p>
          <a:p>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a:p>
        </p:txBody>
      </p:sp>
      <p:sp>
        <p:nvSpPr>
          <p:cNvPr id="7" name="TextBox 6"/>
          <p:cNvSpPr txBox="1"/>
          <p:nvPr/>
        </p:nvSpPr>
        <p:spPr>
          <a:xfrm>
            <a:off x="115412" y="6381328"/>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
        <p:nvSpPr>
          <p:cNvPr id="11" name="내용 개체 틀 2">
            <a:extLst>
              <a:ext uri="{FF2B5EF4-FFF2-40B4-BE49-F238E27FC236}">
                <a16:creationId xmlns:a16="http://schemas.microsoft.com/office/drawing/2014/main" id="{4EC5ED4A-E0BC-C74B-8116-C8EE60179862}"/>
              </a:ext>
            </a:extLst>
          </p:cNvPr>
          <p:cNvSpPr>
            <a:spLocks noGrp="1"/>
          </p:cNvSpPr>
          <p:nvPr>
            <p:ph sz="quarter" idx="10"/>
          </p:nvPr>
        </p:nvSpPr>
        <p:spPr>
          <a:xfrm>
            <a:off x="276225" y="795147"/>
            <a:ext cx="8661400" cy="5802205"/>
          </a:xfrm>
        </p:spPr>
        <p:txBody>
          <a:bodyPr>
            <a:normAutofit/>
          </a:bodyPr>
          <a:lstStyle/>
          <a:p>
            <a:pPr marL="336550" lvl="1" indent="0">
              <a:buNone/>
            </a:pPr>
            <a:endParaRPr lang="en-US" altLang="ko-KR" dirty="0"/>
          </a:p>
          <a:p>
            <a:pPr lvl="1"/>
            <a:r>
              <a:rPr lang="en-US" altLang="ko-KR" dirty="0"/>
              <a:t>Observations</a:t>
            </a:r>
          </a:p>
          <a:p>
            <a:pPr lvl="2"/>
            <a:r>
              <a:rPr lang="en-US" altLang="ko-KR" dirty="0"/>
              <a:t>Most of these approaches have data leakage</a:t>
            </a:r>
          </a:p>
          <a:p>
            <a:pPr lvl="2"/>
            <a:r>
              <a:rPr lang="en-US" altLang="ko-KR" dirty="0"/>
              <a:t>They used large datasets (more number of subjects)</a:t>
            </a:r>
          </a:p>
          <a:p>
            <a:pPr lvl="2"/>
            <a:r>
              <a:rPr lang="en-US" altLang="ko-KR" dirty="0"/>
              <a:t>T1-weighted has more slices compared to T2-weighted</a:t>
            </a:r>
          </a:p>
          <a:p>
            <a:pPr lvl="2"/>
            <a:r>
              <a:rPr kumimoji="1" lang="en-US" altLang="ko-KR" dirty="0"/>
              <a:t>Most of these approaches does not have proper evaluation and separate validation and test data</a:t>
            </a:r>
          </a:p>
          <a:p>
            <a:pPr lvl="2"/>
            <a:r>
              <a:rPr kumimoji="1" lang="en-US" altLang="ko-KR" dirty="0"/>
              <a:t>It is just like reporting training accuracy</a:t>
            </a:r>
          </a:p>
          <a:p>
            <a:pPr lvl="1"/>
            <a:endParaRPr lang="en-US" altLang="ko-KR" dirty="0" smtClean="0"/>
          </a:p>
          <a:p>
            <a:pPr lvl="1"/>
            <a:endParaRPr lang="en-US" altLang="ko-KR" dirty="0" smtClean="0"/>
          </a:p>
          <a:p>
            <a:pPr lvl="1"/>
            <a:r>
              <a:rPr kumimoji="1" lang="en-US" altLang="ko-KR" dirty="0"/>
              <a:t>Even with small data and very few slices, our approach achieves good results</a:t>
            </a:r>
          </a:p>
          <a:p>
            <a:pPr lvl="1"/>
            <a:endParaRPr lang="en-US" altLang="ko-KR" dirty="0" smtClean="0"/>
          </a:p>
          <a:p>
            <a:pPr lvl="1"/>
            <a:endParaRPr lang="en-US" altLang="ko-KR" dirty="0" smtClean="0"/>
          </a:p>
          <a:p>
            <a:pPr lvl="1"/>
            <a:r>
              <a:rPr kumimoji="1" lang="en-US" altLang="ko-KR" dirty="0"/>
              <a:t>In our approach, we avoided all kinds of data leakage and provided an unbiased evaluation of our model which is very important for clinical applications</a:t>
            </a:r>
          </a:p>
          <a:p>
            <a:endParaRPr kumimoji="1" lang="en-US" altLang="ko-KR" dirty="0"/>
          </a:p>
          <a:p>
            <a:pPr marL="581025" lvl="2" indent="0">
              <a:buNone/>
            </a:pPr>
            <a:endParaRPr kumimoji="1" lang="en-US" altLang="ko-KR" dirty="0" smtClean="0"/>
          </a:p>
          <a:p>
            <a:pPr marL="581025" lvl="2" indent="0">
              <a:buNone/>
            </a:pPr>
            <a:endParaRPr kumimoji="1" lang="en-US" altLang="ko-KR" dirty="0" smtClean="0"/>
          </a:p>
          <a:p>
            <a:pPr marL="581025" lvl="2" indent="0">
              <a:buNone/>
            </a:pPr>
            <a:endParaRPr kumimoji="1" lang="en-US" altLang="ko-KR" dirty="0">
              <a:latin typeface="Calibri" panose="020F0502020204030204" pitchFamily="34" charset="0"/>
              <a:cs typeface="Calibri" panose="020F0502020204030204" pitchFamily="34" charset="0"/>
            </a:endParaRPr>
          </a:p>
          <a:p>
            <a:pPr marL="581025" lvl="2" indent="0">
              <a:buNone/>
            </a:pPr>
            <a:endParaRPr kumimoji="1" lang="en-US" altLang="ko-K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8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24902F-B459-0744-9056-5356F6EBE0CD}"/>
              </a:ext>
            </a:extLst>
          </p:cNvPr>
          <p:cNvSpPr>
            <a:spLocks noGrp="1"/>
          </p:cNvSpPr>
          <p:nvPr>
            <p:ph type="title"/>
          </p:nvPr>
        </p:nvSpPr>
        <p:spPr/>
        <p:txBody>
          <a:bodyPr/>
          <a:lstStyle/>
          <a:p>
            <a:r>
              <a:rPr kumimoji="1" lang="en-US" altLang="ko-KR" dirty="0" smtClean="0"/>
              <a:t>3.6 Comparison with existing methods</a:t>
            </a:r>
            <a:endParaRPr kumimoji="1" lang="ko-KR" altLang="en-US" dirty="0"/>
          </a:p>
        </p:txBody>
      </p:sp>
      <p:graphicFrame>
        <p:nvGraphicFramePr>
          <p:cNvPr id="8" name="Table 7"/>
          <p:cNvGraphicFramePr>
            <a:graphicFrameLocks noGrp="1"/>
          </p:cNvGraphicFramePr>
          <p:nvPr>
            <p:extLst>
              <p:ext uri="{D42A27DB-BD31-4B8C-83A1-F6EECF244321}">
                <p14:modId xmlns:p14="http://schemas.microsoft.com/office/powerpoint/2010/main" val="1344307806"/>
              </p:ext>
            </p:extLst>
          </p:nvPr>
        </p:nvGraphicFramePr>
        <p:xfrm>
          <a:off x="179512" y="1257176"/>
          <a:ext cx="8856985" cy="1955800"/>
        </p:xfrm>
        <a:graphic>
          <a:graphicData uri="http://schemas.openxmlformats.org/drawingml/2006/table">
            <a:tbl>
              <a:tblPr firstRow="1" bandRow="1">
                <a:tableStyleId>{5940675A-B579-460E-94D1-54222C63F5DA}</a:tableStyleId>
              </a:tblPr>
              <a:tblGrid>
                <a:gridCol w="1878755">
                  <a:extLst>
                    <a:ext uri="{9D8B030D-6E8A-4147-A177-3AD203B41FA5}">
                      <a16:colId xmlns:a16="http://schemas.microsoft.com/office/drawing/2014/main" val="2778868481"/>
                    </a:ext>
                  </a:extLst>
                </a:gridCol>
                <a:gridCol w="1878755">
                  <a:extLst>
                    <a:ext uri="{9D8B030D-6E8A-4147-A177-3AD203B41FA5}">
                      <a16:colId xmlns:a16="http://schemas.microsoft.com/office/drawing/2014/main" val="4024789804"/>
                    </a:ext>
                  </a:extLst>
                </a:gridCol>
                <a:gridCol w="1677459">
                  <a:extLst>
                    <a:ext uri="{9D8B030D-6E8A-4147-A177-3AD203B41FA5}">
                      <a16:colId xmlns:a16="http://schemas.microsoft.com/office/drawing/2014/main" val="616369025"/>
                    </a:ext>
                  </a:extLst>
                </a:gridCol>
                <a:gridCol w="1945852">
                  <a:extLst>
                    <a:ext uri="{9D8B030D-6E8A-4147-A177-3AD203B41FA5}">
                      <a16:colId xmlns:a16="http://schemas.microsoft.com/office/drawing/2014/main" val="2668678575"/>
                    </a:ext>
                  </a:extLst>
                </a:gridCol>
                <a:gridCol w="1476164">
                  <a:extLst>
                    <a:ext uri="{9D8B030D-6E8A-4147-A177-3AD203B41FA5}">
                      <a16:colId xmlns:a16="http://schemas.microsoft.com/office/drawing/2014/main" val="3975058492"/>
                    </a:ext>
                  </a:extLst>
                </a:gridCol>
              </a:tblGrid>
              <a:tr h="370840">
                <a:tc>
                  <a:txBody>
                    <a:bodyPr/>
                    <a:lstStyle/>
                    <a:p>
                      <a:pPr algn="ctr"/>
                      <a:r>
                        <a:rPr lang="en-US" sz="1400" dirty="0" smtClean="0">
                          <a:latin typeface="Times New Roman" panose="02020603050405020304" pitchFamily="18" charset="0"/>
                          <a:cs typeface="Times New Roman" panose="02020603050405020304" pitchFamily="18" charset="0"/>
                        </a:rPr>
                        <a:t>Study</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Total</a:t>
                      </a:r>
                      <a:r>
                        <a:rPr lang="en-US" sz="1400" baseline="0" dirty="0" smtClean="0">
                          <a:latin typeface="Times New Roman" panose="02020603050405020304" pitchFamily="18" charset="0"/>
                          <a:cs typeface="Times New Roman" panose="02020603050405020304" pitchFamily="18" charset="0"/>
                        </a:rPr>
                        <a:t> Subjects</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Performance</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Approach</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Data Leakage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0384306"/>
                  </a:ext>
                </a:extLst>
              </a:tr>
              <a:tr h="370840">
                <a:tc>
                  <a:txBody>
                    <a:bodyPr/>
                    <a:lstStyle/>
                    <a:p>
                      <a:pPr algn="ctr"/>
                      <a:r>
                        <a:rPr lang="en-US" sz="1400" dirty="0" err="1" smtClean="0">
                          <a:latin typeface="Times New Roman" panose="02020603050405020304" pitchFamily="18" charset="0"/>
                          <a:cs typeface="Times New Roman" panose="02020603050405020304" pitchFamily="18" charset="0"/>
                        </a:rPr>
                        <a:t>Valliani</a:t>
                      </a:r>
                      <a:r>
                        <a:rPr lang="en-US" sz="1400" baseline="0" dirty="0" smtClean="0">
                          <a:latin typeface="Times New Roman" panose="02020603050405020304" pitchFamily="18" charset="0"/>
                          <a:cs typeface="Times New Roman" panose="02020603050405020304" pitchFamily="18" charset="0"/>
                        </a:rPr>
                        <a:t> and </a:t>
                      </a:r>
                      <a:r>
                        <a:rPr lang="en-US" sz="1400" baseline="0" dirty="0" err="1" smtClean="0">
                          <a:latin typeface="Times New Roman" panose="02020603050405020304" pitchFamily="18" charset="0"/>
                          <a:cs typeface="Times New Roman" panose="02020603050405020304" pitchFamily="18" charset="0"/>
                        </a:rPr>
                        <a:t>Soni</a:t>
                      </a:r>
                      <a:r>
                        <a:rPr lang="en-US" sz="1400" baseline="0" dirty="0" smtClean="0">
                          <a:latin typeface="Times New Roman" panose="02020603050405020304" pitchFamily="18" charset="0"/>
                          <a:cs typeface="Times New Roman" panose="02020603050405020304" pitchFamily="18" charset="0"/>
                        </a:rPr>
                        <a:t>, 2017</a:t>
                      </a:r>
                    </a:p>
                    <a:p>
                      <a:pPr algn="ctr"/>
                      <a:r>
                        <a:rPr lang="en-US" sz="1400" baseline="0" dirty="0" smtClean="0">
                          <a:latin typeface="Times New Roman" panose="02020603050405020304" pitchFamily="18" charset="0"/>
                          <a:cs typeface="Times New Roman" panose="02020603050405020304" pitchFamily="18" charset="0"/>
                        </a:rPr>
                        <a:t>Hosseini et al., 2018</a:t>
                      </a:r>
                    </a:p>
                    <a:p>
                      <a:pPr algn="ctr"/>
                      <a:r>
                        <a:rPr lang="en-US" sz="1400" baseline="0" dirty="0" smtClean="0">
                          <a:latin typeface="Times New Roman" panose="02020603050405020304" pitchFamily="18" charset="0"/>
                          <a:cs typeface="Times New Roman" panose="02020603050405020304" pitchFamily="18" charset="0"/>
                        </a:rPr>
                        <a:t>Farooq et al., 2017</a:t>
                      </a:r>
                    </a:p>
                    <a:p>
                      <a:pPr algn="ctr"/>
                      <a:r>
                        <a:rPr lang="en-US" sz="1400" baseline="0" dirty="0" smtClean="0">
                          <a:latin typeface="Times New Roman" panose="02020603050405020304" pitchFamily="18" charset="0"/>
                          <a:cs typeface="Times New Roman" panose="02020603050405020304" pitchFamily="18" charset="0"/>
                        </a:rPr>
                        <a:t>Vu et al., 2018</a:t>
                      </a:r>
                    </a:p>
                    <a:p>
                      <a:pPr algn="ctr"/>
                      <a:r>
                        <a:rPr lang="en-US" sz="1400" baseline="0" dirty="0" smtClean="0">
                          <a:latin typeface="Times New Roman" panose="02020603050405020304" pitchFamily="18" charset="0"/>
                          <a:cs typeface="Times New Roman" panose="02020603050405020304" pitchFamily="18" charset="0"/>
                        </a:rPr>
                        <a:t>Wang et al., 2019</a:t>
                      </a:r>
                    </a:p>
                    <a:p>
                      <a:pPr algn="ctr"/>
                      <a:r>
                        <a:rPr lang="en-US" sz="1400" baseline="0" dirty="0" err="1" smtClean="0">
                          <a:latin typeface="Times New Roman" panose="02020603050405020304" pitchFamily="18" charset="0"/>
                          <a:cs typeface="Times New Roman" panose="02020603050405020304" pitchFamily="18" charset="0"/>
                        </a:rPr>
                        <a:t>Basheera</a:t>
                      </a:r>
                      <a:r>
                        <a:rPr lang="en-US" sz="1400" baseline="0" dirty="0" smtClean="0">
                          <a:latin typeface="Times New Roman" panose="02020603050405020304" pitchFamily="18" charset="0"/>
                          <a:cs typeface="Times New Roman" panose="02020603050405020304" pitchFamily="18" charset="0"/>
                        </a:rPr>
                        <a:t> et al., 2019</a:t>
                      </a:r>
                    </a:p>
                    <a:p>
                      <a:pPr algn="ctr"/>
                      <a:r>
                        <a:rPr lang="en-US" sz="1400" b="1" baseline="0" dirty="0" smtClean="0">
                          <a:latin typeface="Times New Roman" panose="02020603050405020304" pitchFamily="18" charset="0"/>
                          <a:cs typeface="Times New Roman" panose="02020603050405020304" pitchFamily="18" charset="0"/>
                        </a:rPr>
                        <a:t>Proposed</a:t>
                      </a:r>
                    </a:p>
                  </a:txBody>
                  <a:tcPr/>
                </a:tc>
                <a:tc>
                  <a:txBody>
                    <a:bodyPr/>
                    <a:lstStyle/>
                    <a:p>
                      <a:pPr algn="ctr"/>
                      <a:r>
                        <a:rPr lang="en-US" sz="1400" b="0" baseline="0" dirty="0" smtClean="0">
                          <a:latin typeface="Times New Roman" panose="02020603050405020304" pitchFamily="18" charset="0"/>
                          <a:cs typeface="Times New Roman" panose="02020603050405020304" pitchFamily="18" charset="0"/>
                        </a:rPr>
                        <a:t>660 (T1 MRI)</a:t>
                      </a:r>
                    </a:p>
                    <a:p>
                      <a:pPr algn="ctr"/>
                      <a:r>
                        <a:rPr lang="en-US" sz="1400" b="0" baseline="0" dirty="0" smtClean="0">
                          <a:latin typeface="Times New Roman" panose="02020603050405020304" pitchFamily="18" charset="0"/>
                          <a:cs typeface="Times New Roman" panose="02020603050405020304" pitchFamily="18" charset="0"/>
                        </a:rPr>
                        <a:t>210 (T1 MRI)</a:t>
                      </a:r>
                    </a:p>
                    <a:p>
                      <a:pPr algn="ctr"/>
                      <a:r>
                        <a:rPr lang="en-US" sz="1400" b="0" baseline="0" dirty="0" smtClean="0">
                          <a:latin typeface="Times New Roman" panose="02020603050405020304" pitchFamily="18" charset="0"/>
                          <a:cs typeface="Times New Roman" panose="02020603050405020304" pitchFamily="18" charset="0"/>
                        </a:rPr>
                        <a:t>355 (T1 MRI)</a:t>
                      </a:r>
                    </a:p>
                    <a:p>
                      <a:pPr algn="ctr"/>
                      <a:r>
                        <a:rPr lang="en-US" sz="1400" b="0" baseline="0" dirty="0" smtClean="0">
                          <a:latin typeface="Times New Roman" panose="02020603050405020304" pitchFamily="18" charset="0"/>
                          <a:cs typeface="Times New Roman" panose="02020603050405020304" pitchFamily="18" charset="0"/>
                        </a:rPr>
                        <a:t>615 (T1 MRI)</a:t>
                      </a:r>
                    </a:p>
                    <a:p>
                      <a:pPr algn="ctr"/>
                      <a:r>
                        <a:rPr lang="en-US" sz="1400" b="0" baseline="0" dirty="0" smtClean="0">
                          <a:latin typeface="Times New Roman" panose="02020603050405020304" pitchFamily="18" charset="0"/>
                          <a:cs typeface="Times New Roman" panose="02020603050405020304" pitchFamily="18" charset="0"/>
                        </a:rPr>
                        <a:t>624 (T1 MRI)</a:t>
                      </a:r>
                    </a:p>
                    <a:p>
                      <a:pPr algn="ctr"/>
                      <a:r>
                        <a:rPr lang="en-US" sz="1400" b="0" baseline="0" dirty="0" smtClean="0">
                          <a:latin typeface="Times New Roman" panose="02020603050405020304" pitchFamily="18" charset="0"/>
                          <a:cs typeface="Times New Roman" panose="02020603050405020304" pitchFamily="18" charset="0"/>
                        </a:rPr>
                        <a:t>349 (T2 MRI)</a:t>
                      </a:r>
                    </a:p>
                    <a:p>
                      <a:pPr algn="ctr"/>
                      <a:r>
                        <a:rPr lang="en-US" sz="1400" b="0" baseline="0" dirty="0" smtClean="0">
                          <a:latin typeface="Times New Roman" panose="02020603050405020304" pitchFamily="18" charset="0"/>
                          <a:cs typeface="Times New Roman" panose="02020603050405020304" pitchFamily="18" charset="0"/>
                        </a:rPr>
                        <a:t>246 (T2 MRI)</a:t>
                      </a:r>
                    </a:p>
                  </a:txBody>
                  <a:tcPr/>
                </a:tc>
                <a:tc>
                  <a:txBody>
                    <a:bodyPr/>
                    <a:lstStyle/>
                    <a:p>
                      <a:pPr algn="ctr"/>
                      <a:r>
                        <a:rPr lang="en-US" sz="1400" dirty="0" smtClean="0">
                          <a:latin typeface="Times New Roman" panose="02020603050405020304" pitchFamily="18" charset="0"/>
                          <a:cs typeface="Times New Roman" panose="02020603050405020304" pitchFamily="18" charset="0"/>
                        </a:rPr>
                        <a:t>ACC=0.57</a:t>
                      </a:r>
                    </a:p>
                    <a:p>
                      <a:pPr algn="ctr"/>
                      <a:r>
                        <a:rPr lang="en-US" sz="1400" dirty="0" smtClean="0">
                          <a:latin typeface="Times New Roman" panose="02020603050405020304" pitchFamily="18" charset="0"/>
                          <a:cs typeface="Times New Roman" panose="02020603050405020304" pitchFamily="18" charset="0"/>
                        </a:rPr>
                        <a:t>ACC=0.97</a:t>
                      </a:r>
                    </a:p>
                    <a:p>
                      <a:pPr algn="ctr"/>
                      <a:r>
                        <a:rPr lang="en-US" sz="1400" dirty="0" smtClean="0">
                          <a:latin typeface="Times New Roman" panose="02020603050405020304" pitchFamily="18" charset="0"/>
                          <a:cs typeface="Times New Roman" panose="02020603050405020304" pitchFamily="18" charset="0"/>
                        </a:rPr>
                        <a:t>ACC=0.99</a:t>
                      </a:r>
                    </a:p>
                    <a:p>
                      <a:pPr algn="ctr"/>
                      <a:r>
                        <a:rPr lang="en-US" sz="1400" dirty="0" smtClean="0">
                          <a:latin typeface="Times New Roman" panose="02020603050405020304" pitchFamily="18" charset="0"/>
                          <a:cs typeface="Times New Roman" panose="02020603050405020304" pitchFamily="18" charset="0"/>
                        </a:rPr>
                        <a:t>ACC=0.80</a:t>
                      </a:r>
                    </a:p>
                    <a:p>
                      <a:pPr algn="ctr"/>
                      <a:r>
                        <a:rPr lang="en-US" sz="1400" dirty="0" smtClean="0">
                          <a:latin typeface="Times New Roman" panose="02020603050405020304" pitchFamily="18" charset="0"/>
                          <a:cs typeface="Times New Roman" panose="02020603050405020304" pitchFamily="18" charset="0"/>
                        </a:rPr>
                        <a:t>ACC=0.97</a:t>
                      </a:r>
                    </a:p>
                    <a:p>
                      <a:pPr algn="ctr"/>
                      <a:r>
                        <a:rPr lang="en-US" sz="1400" b="0" dirty="0" smtClean="0">
                          <a:latin typeface="Times New Roman" panose="02020603050405020304" pitchFamily="18" charset="0"/>
                          <a:cs typeface="Times New Roman" panose="02020603050405020304" pitchFamily="18" charset="0"/>
                        </a:rPr>
                        <a:t>ACC-0.86</a:t>
                      </a:r>
                    </a:p>
                    <a:p>
                      <a:pPr algn="ctr"/>
                      <a:r>
                        <a:rPr lang="en-US" sz="1400" b="1" dirty="0" smtClean="0">
                          <a:latin typeface="Times New Roman" panose="02020603050405020304" pitchFamily="18" charset="0"/>
                          <a:cs typeface="Times New Roman" panose="02020603050405020304" pitchFamily="18" charset="0"/>
                        </a:rPr>
                        <a:t>ACC=0.65</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2D slice-level</a:t>
                      </a: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2D</a:t>
                      </a:r>
                      <a:r>
                        <a:rPr lang="en-US" sz="1400" baseline="0" dirty="0" smtClean="0">
                          <a:latin typeface="Times New Roman" panose="02020603050405020304" pitchFamily="18" charset="0"/>
                          <a:cs typeface="Times New Roman" panose="02020603050405020304" pitchFamily="18" charset="0"/>
                        </a:rPr>
                        <a:t> slice-level</a:t>
                      </a:r>
                      <a:endParaRPr lang="en-US" sz="1400" dirty="0" smtClean="0">
                        <a:latin typeface="Times New Roman" panose="02020603050405020304" pitchFamily="18" charset="0"/>
                        <a:cs typeface="Times New Roman" panose="02020603050405020304" pitchFamily="18" charset="0"/>
                      </a:endParaRPr>
                    </a:p>
                    <a:p>
                      <a:pPr algn="ctr"/>
                      <a:r>
                        <a:rPr lang="en-US" sz="1400" dirty="0" smtClean="0">
                          <a:latin typeface="Times New Roman" panose="02020603050405020304" pitchFamily="18" charset="0"/>
                          <a:cs typeface="Times New Roman" panose="02020603050405020304" pitchFamily="18" charset="0"/>
                        </a:rPr>
                        <a:t>3D subject-level</a:t>
                      </a:r>
                    </a:p>
                    <a:p>
                      <a:pPr algn="ctr"/>
                      <a:r>
                        <a:rPr lang="en-US" sz="1400" dirty="0" smtClean="0">
                          <a:latin typeface="Times New Roman" panose="02020603050405020304" pitchFamily="18" charset="0"/>
                          <a:cs typeface="Times New Roman" panose="02020603050405020304" pitchFamily="18" charset="0"/>
                        </a:rPr>
                        <a:t>3D</a:t>
                      </a:r>
                      <a:r>
                        <a:rPr lang="en-US" sz="1400" baseline="0" dirty="0" smtClean="0">
                          <a:latin typeface="Times New Roman" panose="02020603050405020304" pitchFamily="18" charset="0"/>
                          <a:cs typeface="Times New Roman" panose="02020603050405020304" pitchFamily="18" charset="0"/>
                        </a:rPr>
                        <a:t> subject-level</a:t>
                      </a:r>
                      <a:endParaRPr lang="en-US" sz="1400" dirty="0" smtClean="0">
                        <a:latin typeface="Times New Roman" panose="02020603050405020304" pitchFamily="18" charset="0"/>
                        <a:cs typeface="Times New Roman" panose="02020603050405020304" pitchFamily="18" charset="0"/>
                      </a:endParaRPr>
                    </a:p>
                    <a:p>
                      <a:pPr algn="ctr"/>
                      <a:r>
                        <a:rPr lang="en-US" sz="1400" b="0" dirty="0" smtClean="0">
                          <a:latin typeface="Times New Roman" panose="02020603050405020304" pitchFamily="18" charset="0"/>
                          <a:cs typeface="Times New Roman" panose="02020603050405020304" pitchFamily="18" charset="0"/>
                        </a:rPr>
                        <a:t>2D slice-level</a:t>
                      </a:r>
                    </a:p>
                    <a:p>
                      <a:pPr algn="ctr"/>
                      <a:r>
                        <a:rPr lang="en-US" sz="1400" b="1" dirty="0" smtClean="0">
                          <a:latin typeface="Times New Roman" panose="02020603050405020304" pitchFamily="18" charset="0"/>
                          <a:cs typeface="Times New Roman" panose="02020603050405020304" pitchFamily="18" charset="0"/>
                        </a:rPr>
                        <a:t>2D slice-level</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None</a:t>
                      </a:r>
                    </a:p>
                    <a:p>
                      <a:pPr algn="ctr"/>
                      <a:r>
                        <a:rPr lang="en-US" sz="1400" dirty="0" smtClean="0">
                          <a:latin typeface="Times New Roman" panose="02020603050405020304" pitchFamily="18" charset="0"/>
                          <a:cs typeface="Times New Roman" panose="02020603050405020304" pitchFamily="18" charset="0"/>
                        </a:rPr>
                        <a:t>Unclear (a)</a:t>
                      </a:r>
                    </a:p>
                    <a:p>
                      <a:pPr algn="ctr"/>
                      <a:r>
                        <a:rPr lang="en-US" sz="1400" dirty="0" smtClean="0">
                          <a:latin typeface="Times New Roman" panose="02020603050405020304" pitchFamily="18" charset="0"/>
                          <a:cs typeface="Times New Roman" panose="02020603050405020304" pitchFamily="18" charset="0"/>
                        </a:rPr>
                        <a:t>Clear</a:t>
                      </a:r>
                      <a:r>
                        <a:rPr lang="en-US" sz="1400" baseline="0" dirty="0" smtClean="0">
                          <a:latin typeface="Times New Roman" panose="02020603050405020304" pitchFamily="18" charset="0"/>
                          <a:cs typeface="Times New Roman" panose="02020603050405020304" pitchFamily="18" charset="0"/>
                        </a:rPr>
                        <a:t> (a, c)</a:t>
                      </a:r>
                      <a:endParaRPr lang="en-US" sz="1400" dirty="0" smtClean="0">
                        <a:latin typeface="Times New Roman" panose="02020603050405020304" pitchFamily="18" charset="0"/>
                        <a:cs typeface="Times New Roman" panose="02020603050405020304" pitchFamily="18" charset="0"/>
                      </a:endParaRPr>
                    </a:p>
                    <a:p>
                      <a:pPr algn="ctr"/>
                      <a:r>
                        <a:rPr lang="en-US" sz="1400" dirty="0" smtClean="0">
                          <a:latin typeface="Times New Roman" panose="02020603050405020304" pitchFamily="18" charset="0"/>
                          <a:cs typeface="Times New Roman" panose="02020603050405020304" pitchFamily="18" charset="0"/>
                        </a:rPr>
                        <a:t>Clear (a,</a:t>
                      </a:r>
                      <a:r>
                        <a:rPr lang="en-US" sz="1400" baseline="0" dirty="0" smtClean="0">
                          <a:latin typeface="Times New Roman" panose="02020603050405020304" pitchFamily="18" charset="0"/>
                          <a:cs typeface="Times New Roman" panose="02020603050405020304" pitchFamily="18" charset="0"/>
                        </a:rPr>
                        <a:t> c</a:t>
                      </a:r>
                      <a:r>
                        <a:rPr lang="en-US" sz="1400" dirty="0" smtClean="0">
                          <a:latin typeface="Times New Roman" panose="02020603050405020304" pitchFamily="18" charset="0"/>
                          <a:cs typeface="Times New Roman" panose="02020603050405020304" pitchFamily="18" charset="0"/>
                        </a:rPr>
                        <a:t>)</a:t>
                      </a:r>
                    </a:p>
                    <a:p>
                      <a:pPr algn="ctr"/>
                      <a:r>
                        <a:rPr lang="en-US" sz="1400" dirty="0" smtClean="0">
                          <a:latin typeface="Times New Roman" panose="02020603050405020304" pitchFamily="18" charset="0"/>
                          <a:cs typeface="Times New Roman" panose="02020603050405020304" pitchFamily="18" charset="0"/>
                        </a:rPr>
                        <a:t>Clear (b)</a:t>
                      </a:r>
                    </a:p>
                    <a:p>
                      <a:pPr algn="ctr"/>
                      <a:r>
                        <a:rPr lang="en-US" sz="1400" b="0" dirty="0" smtClean="0">
                          <a:latin typeface="Times New Roman" panose="02020603050405020304" pitchFamily="18" charset="0"/>
                          <a:cs typeface="Times New Roman" panose="02020603050405020304" pitchFamily="18" charset="0"/>
                        </a:rPr>
                        <a:t>Clear (b)</a:t>
                      </a:r>
                    </a:p>
                    <a:p>
                      <a:pPr algn="ctr"/>
                      <a:r>
                        <a:rPr lang="en-US" sz="1400" b="1" dirty="0" smtClean="0">
                          <a:latin typeface="Times New Roman" panose="02020603050405020304" pitchFamily="18" charset="0"/>
                          <a:cs typeface="Times New Roman" panose="02020603050405020304" pitchFamily="18" charset="0"/>
                        </a:rPr>
                        <a:t>None</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7513731"/>
                  </a:ext>
                </a:extLst>
              </a:tr>
            </a:tbl>
          </a:graphicData>
        </a:graphic>
      </p:graphicFrame>
      <p:sp>
        <p:nvSpPr>
          <p:cNvPr id="9" name="TextBox 8"/>
          <p:cNvSpPr txBox="1"/>
          <p:nvPr/>
        </p:nvSpPr>
        <p:spPr>
          <a:xfrm>
            <a:off x="115412" y="6381328"/>
            <a:ext cx="8566769" cy="215444"/>
          </a:xfrm>
          <a:prstGeom prst="rect">
            <a:avLst/>
          </a:prstGeom>
          <a:noFill/>
        </p:spPr>
        <p:txBody>
          <a:bodyPr wrap="none" rtlCol="0">
            <a:spAutoFit/>
          </a:bodyPr>
          <a:lstStyle/>
          <a:p>
            <a:pPr marL="228600" indent="-228600">
              <a:buAutoNum type="arabicPeriod"/>
            </a:pPr>
            <a:r>
              <a:rPr lang="en-US" sz="800" i="1" dirty="0"/>
              <a:t>Wen, </a:t>
            </a:r>
            <a:r>
              <a:rPr lang="en-US" sz="800" i="1" dirty="0" err="1"/>
              <a:t>Junhao</a:t>
            </a:r>
            <a:r>
              <a:rPr lang="en-US" sz="800" i="1" dirty="0"/>
              <a:t>, et al. "Convolutional neural networks for classification of Alzheimer's disease: Overview and reproducible evaluation." Medical image analysis 63 (2020): 101694.</a:t>
            </a:r>
            <a:endParaRPr lang="en-US" altLang="ko-KR" sz="100" i="1" dirty="0"/>
          </a:p>
        </p:txBody>
      </p:sp>
      <p:sp>
        <p:nvSpPr>
          <p:cNvPr id="10" name="내용 개체 틀 2">
            <a:extLst>
              <a:ext uri="{FF2B5EF4-FFF2-40B4-BE49-F238E27FC236}">
                <a16:creationId xmlns:a16="http://schemas.microsoft.com/office/drawing/2014/main" id="{4EC5ED4A-E0BC-C74B-8116-C8EE60179862}"/>
              </a:ext>
            </a:extLst>
          </p:cNvPr>
          <p:cNvSpPr txBox="1">
            <a:spLocks/>
          </p:cNvSpPr>
          <p:nvPr/>
        </p:nvSpPr>
        <p:spPr>
          <a:xfrm>
            <a:off x="15056" y="-140957"/>
            <a:ext cx="8661400" cy="5802205"/>
          </a:xfrm>
          <a:prstGeom prst="rect">
            <a:avLst/>
          </a:prstGeom>
        </p:spPr>
        <p:txBody>
          <a:bodyPr vert="horz" lIns="91440" tIns="45720" rIns="91440" bIns="45720" rtlCol="0">
            <a:normAutofit/>
          </a:bodyPr>
          <a:lstStyle>
            <a:lvl1pPr marL="355600" indent="-355600" algn="l" defTabSz="914400" rtl="0" eaLnBrk="1" latinLnBrk="1" hangingPunct="1">
              <a:spcBef>
                <a:spcPct val="20000"/>
              </a:spcBef>
              <a:buClr>
                <a:schemeClr val="tx2"/>
              </a:buClr>
              <a:buSzPct val="100000"/>
              <a:buFont typeface="Wingdings" panose="05000000000000000000" pitchFamily="2" charset="2"/>
              <a:buChar char="v"/>
              <a:defRPr sz="2000" b="1" kern="1200">
                <a:solidFill>
                  <a:schemeClr val="tx1"/>
                </a:solidFill>
                <a:latin typeface="Calibri" panose="020F0502020204030204" pitchFamily="34" charset="0"/>
                <a:ea typeface="+mn-ea"/>
                <a:cs typeface="Calibri" panose="020F0502020204030204" pitchFamily="34" charset="0"/>
              </a:defRPr>
            </a:lvl1pPr>
            <a:lvl2pPr marL="622300" indent="-285750" algn="l" defTabSz="914400" rtl="0" eaLnBrk="1" latinLnBrk="1" hangingPunct="1">
              <a:spcBef>
                <a:spcPct val="20000"/>
              </a:spcBef>
              <a:buClr>
                <a:schemeClr val="tx2"/>
              </a:buClr>
              <a:buFont typeface="Wingdings" panose="05000000000000000000" pitchFamily="2" charset="2"/>
              <a:buChar char="ü"/>
              <a:defRPr sz="1800" kern="1200">
                <a:solidFill>
                  <a:schemeClr val="tx1"/>
                </a:solidFill>
                <a:latin typeface="Calibri" panose="020F0502020204030204" pitchFamily="34" charset="0"/>
                <a:ea typeface="+mn-ea"/>
                <a:cs typeface="Calibri" panose="020F0502020204030204" pitchFamily="34" charset="0"/>
              </a:defRPr>
            </a:lvl2pPr>
            <a:lvl3pPr marL="809625" indent="-228600" algn="l" defTabSz="914400" rtl="0" eaLnBrk="1" latinLnBrk="1" hangingPunct="1">
              <a:spcBef>
                <a:spcPct val="20000"/>
              </a:spcBef>
              <a:buFont typeface="맑은 고딕" panose="020B0503020000020004" pitchFamily="50" charset="-127"/>
              <a:buChar char="–"/>
              <a:defRPr sz="1600" kern="1200">
                <a:solidFill>
                  <a:schemeClr val="tx1"/>
                </a:solidFill>
                <a:latin typeface="Calibri" panose="020F0502020204030204" pitchFamily="34" charset="0"/>
                <a:ea typeface="+mn-ea"/>
                <a:cs typeface="Calibri" panose="020F0502020204030204" pitchFamily="34" charset="0"/>
              </a:defRPr>
            </a:lvl3pPr>
            <a:lvl4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4pPr>
            <a:lvl5pPr marL="9874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1254125" indent="-228600" algn="l" defTabSz="914400" rtl="0" eaLnBrk="1" latinLnBrk="1"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kumimoji="1" lang="en-US" altLang="ko-KR" dirty="0" smtClean="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marL="336550" lvl="1" indent="0">
              <a:buNone/>
            </a:pPr>
            <a:endParaRPr lang="en-US" altLang="ko-KR" dirty="0" smtClean="0"/>
          </a:p>
          <a:p>
            <a:pPr marL="336550" lvl="1" indent="0">
              <a:buNone/>
            </a:pPr>
            <a:endParaRPr lang="en-US" altLang="ko-KR" dirty="0" smtClean="0"/>
          </a:p>
          <a:p>
            <a:pPr lvl="1"/>
            <a:r>
              <a:rPr lang="en-US" altLang="ko-KR" dirty="0" smtClean="0"/>
              <a:t>Types of data leakage</a:t>
            </a:r>
          </a:p>
          <a:p>
            <a:pPr lvl="2"/>
            <a:r>
              <a:rPr lang="en-US" altLang="ko-KR" dirty="0" smtClean="0"/>
              <a:t>a: wrong data split; b: absence of independent test set; c: late split</a:t>
            </a:r>
          </a:p>
          <a:p>
            <a:pPr lvl="2"/>
            <a:endParaRPr lang="en-US" altLang="ko-KR" dirty="0"/>
          </a:p>
          <a:p>
            <a:pPr lvl="1"/>
            <a:r>
              <a:rPr lang="en-US" altLang="ko-KR" dirty="0" smtClean="0"/>
              <a:t>Only one approach without data leakage</a:t>
            </a:r>
          </a:p>
          <a:p>
            <a:pPr lvl="2"/>
            <a:endParaRPr lang="en-US" altLang="ko-KR" dirty="0"/>
          </a:p>
          <a:p>
            <a:pPr lvl="1"/>
            <a:endParaRPr kumimoji="1" lang="en-US" altLang="ko-KR" dirty="0" smtClean="0"/>
          </a:p>
          <a:p>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smtClean="0"/>
          </a:p>
          <a:p>
            <a:pPr marL="581025" lvl="2" indent="0">
              <a:buFont typeface="맑은 고딕" panose="020B0503020000020004" pitchFamily="50" charset="-127"/>
              <a:buNone/>
            </a:pPr>
            <a:endParaRPr kumimoji="1" lang="en-US" altLang="ko-KR" dirty="0"/>
          </a:p>
        </p:txBody>
      </p:sp>
      <p:sp>
        <p:nvSpPr>
          <p:cNvPr id="6" name="TextBox 5">
            <a:extLst>
              <a:ext uri="{FF2B5EF4-FFF2-40B4-BE49-F238E27FC236}">
                <a16:creationId xmlns:a16="http://schemas.microsoft.com/office/drawing/2014/main" id="{4595EDCA-8B02-A648-878E-8E1A81580BEB}"/>
              </a:ext>
            </a:extLst>
          </p:cNvPr>
          <p:cNvSpPr txBox="1"/>
          <p:nvPr/>
        </p:nvSpPr>
        <p:spPr>
          <a:xfrm>
            <a:off x="1403648" y="3224009"/>
            <a:ext cx="5550739" cy="276999"/>
          </a:xfrm>
          <a:prstGeom prst="rect">
            <a:avLst/>
          </a:prstGeom>
          <a:noFill/>
        </p:spPr>
        <p:txBody>
          <a:bodyPr wrap="square" rtlCol="0">
            <a:spAutoFit/>
          </a:bodyPr>
          <a:lstStyle/>
          <a:p>
            <a:pPr lvl="2" algn="ctr"/>
            <a:r>
              <a:rPr kumimoji="1" lang="en-US" sz="1200" dirty="0" smtClean="0">
                <a:latin typeface="Calibri" panose="020F0502020204030204" pitchFamily="34" charset="0"/>
                <a:cs typeface="Calibri" panose="020F0502020204030204" pitchFamily="34" charset="0"/>
              </a:rPr>
              <a:t>Comparison of  AD vs. CN vs. MCI classification task</a:t>
            </a:r>
            <a:endParaRPr kumimoji="1"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055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80928"/>
            <a:ext cx="8316416" cy="1038324"/>
          </a:xfrm>
        </p:spPr>
        <p:txBody>
          <a:bodyPr/>
          <a:lstStyle/>
          <a:p>
            <a:r>
              <a:rPr lang="en-US" altLang="ko-KR" sz="4800" spc="-300" dirty="0"/>
              <a:t>4. Conclusion and Future Work</a:t>
            </a:r>
            <a:endParaRPr lang="ko-KR" altLang="en-US" sz="6000" i="0" dirty="0"/>
          </a:p>
        </p:txBody>
      </p:sp>
      <p:sp>
        <p:nvSpPr>
          <p:cNvPr id="3" name="Slide Number Placeholder 2"/>
          <p:cNvSpPr>
            <a:spLocks noGrp="1"/>
          </p:cNvSpPr>
          <p:nvPr>
            <p:ph type="sldNum" sz="quarter" idx="12"/>
          </p:nvPr>
        </p:nvSpPr>
        <p:spPr/>
        <p:txBody>
          <a:bodyPr/>
          <a:lstStyle/>
          <a:p>
            <a:fld id="{316BCB57-378D-4418-8E0C-43DD08810997}" type="slidenum">
              <a:rPr lang="ko-KR" altLang="en-US" smtClean="0"/>
              <a:t>57</a:t>
            </a:fld>
            <a:endParaRPr lang="ko-KR" altLang="en-US" dirty="0"/>
          </a:p>
        </p:txBody>
      </p:sp>
    </p:spTree>
    <p:extLst>
      <p:ext uri="{BB962C8B-B14F-4D97-AF65-F5344CB8AC3E}">
        <p14:creationId xmlns:p14="http://schemas.microsoft.com/office/powerpoint/2010/main" val="391004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42EC8E-6ABB-DB46-A814-F46F3DA76C8A}"/>
              </a:ext>
            </a:extLst>
          </p:cNvPr>
          <p:cNvSpPr>
            <a:spLocks noGrp="1"/>
          </p:cNvSpPr>
          <p:nvPr>
            <p:ph type="title"/>
          </p:nvPr>
        </p:nvSpPr>
        <p:spPr/>
        <p:txBody>
          <a:bodyPr/>
          <a:lstStyle/>
          <a:p>
            <a:r>
              <a:rPr kumimoji="1" lang="en-US" altLang="ko-KR" dirty="0"/>
              <a:t>4. </a:t>
            </a:r>
            <a:r>
              <a:rPr kumimoji="1" lang="en-US" altLang="ko-KR" dirty="0" smtClean="0"/>
              <a:t>Conclusion</a:t>
            </a:r>
            <a:endParaRPr kumimoji="1" lang="ko-KR" altLang="en-US" dirty="0"/>
          </a:p>
        </p:txBody>
      </p:sp>
      <p:sp>
        <p:nvSpPr>
          <p:cNvPr id="3" name="내용 개체 틀 2">
            <a:extLst>
              <a:ext uri="{FF2B5EF4-FFF2-40B4-BE49-F238E27FC236}">
                <a16:creationId xmlns:a16="http://schemas.microsoft.com/office/drawing/2014/main" id="{71979AB3-1F7F-3B45-AD78-423F499059EC}"/>
              </a:ext>
            </a:extLst>
          </p:cNvPr>
          <p:cNvSpPr>
            <a:spLocks noGrp="1"/>
          </p:cNvSpPr>
          <p:nvPr>
            <p:ph sz="quarter" idx="10"/>
          </p:nvPr>
        </p:nvSpPr>
        <p:spPr/>
        <p:txBody>
          <a:bodyPr>
            <a:normAutofit/>
          </a:bodyPr>
          <a:lstStyle/>
          <a:p>
            <a:pPr lvl="1">
              <a:lnSpc>
                <a:spcPct val="120000"/>
              </a:lnSpc>
            </a:pPr>
            <a:r>
              <a:rPr kumimoji="1" lang="en-US" altLang="ko-KR" dirty="0"/>
              <a:t>Achieved good results despite small </a:t>
            </a:r>
            <a:r>
              <a:rPr kumimoji="1" lang="en-US" altLang="ko-KR" dirty="0" smtClean="0"/>
              <a:t>dataset</a:t>
            </a:r>
          </a:p>
          <a:p>
            <a:pPr lvl="2">
              <a:lnSpc>
                <a:spcPct val="120000"/>
              </a:lnSpc>
            </a:pPr>
            <a:r>
              <a:rPr kumimoji="1" lang="en-US" altLang="ko-KR" dirty="0" smtClean="0"/>
              <a:t>Two-category: 83% accuracy</a:t>
            </a:r>
          </a:p>
          <a:p>
            <a:pPr lvl="2">
              <a:lnSpc>
                <a:spcPct val="120000"/>
              </a:lnSpc>
            </a:pPr>
            <a:r>
              <a:rPr kumimoji="1" lang="en-US" altLang="ko-KR" dirty="0" smtClean="0"/>
              <a:t>Three-category: 65% accuracy</a:t>
            </a:r>
          </a:p>
          <a:p>
            <a:pPr lvl="2">
              <a:lnSpc>
                <a:spcPct val="120000"/>
              </a:lnSpc>
            </a:pPr>
            <a:endParaRPr kumimoji="1" lang="en-US" altLang="ko-KR" dirty="0"/>
          </a:p>
          <a:p>
            <a:pPr lvl="1">
              <a:lnSpc>
                <a:spcPct val="120000"/>
              </a:lnSpc>
            </a:pPr>
            <a:r>
              <a:rPr kumimoji="1" lang="en-US" altLang="ko-KR" dirty="0" smtClean="0"/>
              <a:t>Good performance even with small dataset</a:t>
            </a:r>
            <a:endParaRPr kumimoji="1" lang="en-US" altLang="ko-KR" dirty="0"/>
          </a:p>
          <a:p>
            <a:pPr lvl="2">
              <a:lnSpc>
                <a:spcPct val="120000"/>
              </a:lnSpc>
            </a:pPr>
            <a:endParaRPr kumimoji="1" lang="en-US" altLang="ko-KR" dirty="0">
              <a:latin typeface="Calibri" panose="020F0502020204030204" pitchFamily="34" charset="0"/>
              <a:cs typeface="Calibri" panose="020F0502020204030204" pitchFamily="34" charset="0"/>
            </a:endParaRPr>
          </a:p>
          <a:p>
            <a:pPr lvl="2">
              <a:lnSpc>
                <a:spcPct val="120000"/>
              </a:lnSpc>
            </a:pPr>
            <a:endParaRPr kumimoji="1" lang="en-US" altLang="ko-KR" dirty="0">
              <a:latin typeface="Calibri" panose="020F0502020204030204" pitchFamily="34" charset="0"/>
              <a:cs typeface="Calibri" panose="020F0502020204030204" pitchFamily="34" charset="0"/>
            </a:endParaRPr>
          </a:p>
          <a:p>
            <a:pPr lvl="4">
              <a:lnSpc>
                <a:spcPct val="120000"/>
              </a:lnSpc>
            </a:pPr>
            <a:endParaRPr kumimoji="1" lang="en-US" altLang="ko-KR" dirty="0">
              <a:latin typeface="Calibri" panose="020F0502020204030204" pitchFamily="34" charset="0"/>
              <a:cs typeface="Calibri" panose="020F0502020204030204" pitchFamily="34" charset="0"/>
            </a:endParaRPr>
          </a:p>
          <a:p>
            <a:pPr lvl="5">
              <a:lnSpc>
                <a:spcPct val="120000"/>
              </a:lnSpc>
            </a:pPr>
            <a:endParaRPr kumimoji="1" lang="en-US" altLang="ko-KR" dirty="0">
              <a:latin typeface="Calibri" panose="020F0502020204030204" pitchFamily="34" charset="0"/>
              <a:cs typeface="Calibri" panose="020F0502020204030204" pitchFamily="34" charset="0"/>
            </a:endParaRPr>
          </a:p>
          <a:p>
            <a:pPr>
              <a:lnSpc>
                <a:spcPct val="120000"/>
              </a:lnSpc>
              <a:buFont typeface="Wingdings" pitchFamily="2" charset="2"/>
              <a:buChar char="§"/>
            </a:pPr>
            <a:endParaRPr kumimoji="1" lang="en-US" altLang="ko-KR" dirty="0"/>
          </a:p>
          <a:p>
            <a:pPr lvl="2">
              <a:lnSpc>
                <a:spcPct val="120000"/>
              </a:lnSpc>
            </a:pPr>
            <a:endParaRPr kumimoji="1" lang="en-US" altLang="ko-KR" dirty="0"/>
          </a:p>
          <a:p>
            <a:pPr lvl="1">
              <a:lnSpc>
                <a:spcPct val="120000"/>
              </a:lnSpc>
            </a:pPr>
            <a:endParaRPr kumimoji="1" lang="ko-KR" altLang="en-US" dirty="0"/>
          </a:p>
        </p:txBody>
      </p:sp>
    </p:spTree>
    <p:extLst>
      <p:ext uri="{BB962C8B-B14F-4D97-AF65-F5344CB8AC3E}">
        <p14:creationId xmlns:p14="http://schemas.microsoft.com/office/powerpoint/2010/main" val="201455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42EC8E-6ABB-DB46-A814-F46F3DA76C8A}"/>
              </a:ext>
            </a:extLst>
          </p:cNvPr>
          <p:cNvSpPr>
            <a:spLocks noGrp="1"/>
          </p:cNvSpPr>
          <p:nvPr>
            <p:ph type="title"/>
          </p:nvPr>
        </p:nvSpPr>
        <p:spPr/>
        <p:txBody>
          <a:bodyPr/>
          <a:lstStyle/>
          <a:p>
            <a:r>
              <a:rPr kumimoji="1" lang="en-US" altLang="ko-KR" dirty="0"/>
              <a:t>4. </a:t>
            </a:r>
            <a:r>
              <a:rPr kumimoji="1" lang="en-US" altLang="ko-KR" dirty="0" smtClean="0"/>
              <a:t>Conclusion</a:t>
            </a:r>
            <a:endParaRPr kumimoji="1" lang="ko-KR" altLang="en-US" dirty="0"/>
          </a:p>
        </p:txBody>
      </p:sp>
      <p:sp>
        <p:nvSpPr>
          <p:cNvPr id="3" name="내용 개체 틀 2">
            <a:extLst>
              <a:ext uri="{FF2B5EF4-FFF2-40B4-BE49-F238E27FC236}">
                <a16:creationId xmlns:a16="http://schemas.microsoft.com/office/drawing/2014/main" id="{71979AB3-1F7F-3B45-AD78-423F499059EC}"/>
              </a:ext>
            </a:extLst>
          </p:cNvPr>
          <p:cNvSpPr>
            <a:spLocks noGrp="1"/>
          </p:cNvSpPr>
          <p:nvPr>
            <p:ph sz="quarter" idx="10"/>
          </p:nvPr>
        </p:nvSpPr>
        <p:spPr/>
        <p:txBody>
          <a:bodyPr>
            <a:normAutofit/>
          </a:bodyPr>
          <a:lstStyle/>
          <a:p>
            <a:pPr lvl="1">
              <a:lnSpc>
                <a:spcPct val="120000"/>
              </a:lnSpc>
            </a:pPr>
            <a:r>
              <a:rPr lang="en" altLang="ko-KR" dirty="0" smtClean="0"/>
              <a:t>Contributions</a:t>
            </a:r>
          </a:p>
          <a:p>
            <a:pPr lvl="2">
              <a:lnSpc>
                <a:spcPct val="120000"/>
              </a:lnSpc>
            </a:pPr>
            <a:r>
              <a:rPr lang="en" altLang="ko-KR" dirty="0" smtClean="0"/>
              <a:t>Proposed </a:t>
            </a:r>
            <a:r>
              <a:rPr lang="en-US" altLang="ko-KR" dirty="0"/>
              <a:t>a novel framework for the AD classification </a:t>
            </a:r>
            <a:r>
              <a:rPr lang="en-US" altLang="ko-KR" dirty="0" smtClean="0"/>
              <a:t>task</a:t>
            </a:r>
            <a:r>
              <a:rPr lang="en" altLang="ko-KR" dirty="0"/>
              <a:t> </a:t>
            </a:r>
          </a:p>
          <a:p>
            <a:pPr lvl="3">
              <a:lnSpc>
                <a:spcPct val="120000"/>
              </a:lnSpc>
            </a:pPr>
            <a:r>
              <a:rPr lang="en" altLang="ko-KR" dirty="0" smtClean="0"/>
              <a:t>ResNet-18 + CBAM</a:t>
            </a:r>
          </a:p>
          <a:p>
            <a:pPr lvl="3">
              <a:lnSpc>
                <a:spcPct val="120000"/>
              </a:lnSpc>
            </a:pPr>
            <a:r>
              <a:rPr lang="en" altLang="ko-KR" dirty="0" smtClean="0"/>
              <a:t>Self-supervised pretraining</a:t>
            </a:r>
          </a:p>
          <a:p>
            <a:pPr lvl="3">
              <a:lnSpc>
                <a:spcPct val="120000"/>
              </a:lnSpc>
            </a:pPr>
            <a:endParaRPr lang="en" altLang="ko-KR" dirty="0"/>
          </a:p>
          <a:p>
            <a:pPr lvl="2">
              <a:lnSpc>
                <a:spcPct val="120000"/>
              </a:lnSpc>
            </a:pPr>
            <a:r>
              <a:rPr kumimoji="1" lang="en-US" altLang="ko-KR" dirty="0" smtClean="0">
                <a:solidFill>
                  <a:srgbClr val="0070C0"/>
                </a:solidFill>
              </a:rPr>
              <a:t>Dealt with medical data scarcity</a:t>
            </a:r>
          </a:p>
          <a:p>
            <a:pPr lvl="3">
              <a:lnSpc>
                <a:spcPct val="120000"/>
              </a:lnSpc>
            </a:pPr>
            <a:r>
              <a:rPr kumimoji="1" lang="en-US" altLang="ko-KR" dirty="0" smtClean="0"/>
              <a:t>PGGAN based image synthesis</a:t>
            </a:r>
          </a:p>
          <a:p>
            <a:pPr lvl="3">
              <a:lnSpc>
                <a:spcPct val="120000"/>
              </a:lnSpc>
            </a:pPr>
            <a:r>
              <a:rPr kumimoji="1" lang="en-US" altLang="ko-KR" dirty="0" smtClean="0"/>
              <a:t>Novel diseases</a:t>
            </a:r>
          </a:p>
          <a:p>
            <a:pPr marL="581025" lvl="2" indent="0">
              <a:lnSpc>
                <a:spcPct val="120000"/>
              </a:lnSpc>
              <a:buNone/>
            </a:pPr>
            <a:endParaRPr kumimoji="1" lang="en-US" altLang="ko-KR" b="1" dirty="0">
              <a:solidFill>
                <a:srgbClr val="0070C0"/>
              </a:solidFill>
            </a:endParaRPr>
          </a:p>
          <a:p>
            <a:pPr lvl="2">
              <a:lnSpc>
                <a:spcPct val="120000"/>
              </a:lnSpc>
            </a:pPr>
            <a:r>
              <a:rPr kumimoji="1" lang="en-US" altLang="ko-KR" dirty="0" smtClean="0"/>
              <a:t>Proper unbiased evaluation</a:t>
            </a:r>
          </a:p>
          <a:p>
            <a:pPr lvl="3">
              <a:lnSpc>
                <a:spcPct val="120000"/>
              </a:lnSpc>
            </a:pPr>
            <a:r>
              <a:rPr kumimoji="1" lang="en-US" altLang="ko-KR" dirty="0" smtClean="0"/>
              <a:t>Separate test and validation data</a:t>
            </a:r>
          </a:p>
          <a:p>
            <a:pPr lvl="3">
              <a:lnSpc>
                <a:spcPct val="120000"/>
              </a:lnSpc>
            </a:pPr>
            <a:endParaRPr kumimoji="1" lang="en-US" altLang="ko-KR" dirty="0"/>
          </a:p>
          <a:p>
            <a:pPr lvl="2">
              <a:lnSpc>
                <a:spcPct val="120000"/>
              </a:lnSpc>
            </a:pPr>
            <a:r>
              <a:rPr kumimoji="1" lang="en-US" altLang="ko-KR" dirty="0" smtClean="0"/>
              <a:t>Application of </a:t>
            </a:r>
            <a:r>
              <a:rPr kumimoji="1" lang="en-US" altLang="ko-KR" dirty="0" err="1" smtClean="0"/>
              <a:t>SimCLR</a:t>
            </a:r>
            <a:r>
              <a:rPr kumimoji="1" lang="en-US" altLang="ko-KR" dirty="0" smtClean="0"/>
              <a:t> to AD classification</a:t>
            </a:r>
          </a:p>
          <a:p>
            <a:pPr lvl="2">
              <a:lnSpc>
                <a:spcPct val="120000"/>
              </a:lnSpc>
            </a:pPr>
            <a:endParaRPr kumimoji="1" lang="en-US" altLang="ko-KR" dirty="0"/>
          </a:p>
          <a:p>
            <a:pPr lvl="2">
              <a:lnSpc>
                <a:spcPct val="120000"/>
              </a:lnSpc>
            </a:pPr>
            <a:r>
              <a:rPr kumimoji="1" lang="en-US" altLang="ko-KR" dirty="0" smtClean="0"/>
              <a:t>An analysis of various approaches and architectures</a:t>
            </a:r>
          </a:p>
          <a:p>
            <a:pPr lvl="2">
              <a:lnSpc>
                <a:spcPct val="120000"/>
              </a:lnSpc>
            </a:pPr>
            <a:endParaRPr kumimoji="1" lang="en-US" altLang="ko-KR" dirty="0">
              <a:latin typeface="Calibri" panose="020F0502020204030204" pitchFamily="34" charset="0"/>
              <a:cs typeface="Calibri" panose="020F0502020204030204" pitchFamily="34" charset="0"/>
            </a:endParaRPr>
          </a:p>
          <a:p>
            <a:pPr lvl="2">
              <a:lnSpc>
                <a:spcPct val="120000"/>
              </a:lnSpc>
            </a:pPr>
            <a:endParaRPr kumimoji="1" lang="en-US" altLang="ko-KR" dirty="0">
              <a:latin typeface="Calibri" panose="020F0502020204030204" pitchFamily="34" charset="0"/>
              <a:cs typeface="Calibri" panose="020F0502020204030204" pitchFamily="34" charset="0"/>
            </a:endParaRPr>
          </a:p>
          <a:p>
            <a:pPr lvl="4">
              <a:lnSpc>
                <a:spcPct val="120000"/>
              </a:lnSpc>
            </a:pPr>
            <a:endParaRPr kumimoji="1" lang="en-US" altLang="ko-KR" dirty="0">
              <a:latin typeface="Calibri" panose="020F0502020204030204" pitchFamily="34" charset="0"/>
              <a:cs typeface="Calibri" panose="020F0502020204030204" pitchFamily="34" charset="0"/>
            </a:endParaRPr>
          </a:p>
          <a:p>
            <a:pPr lvl="5">
              <a:lnSpc>
                <a:spcPct val="120000"/>
              </a:lnSpc>
            </a:pPr>
            <a:endParaRPr kumimoji="1" lang="en-US" altLang="ko-KR" dirty="0">
              <a:latin typeface="Calibri" panose="020F0502020204030204" pitchFamily="34" charset="0"/>
              <a:cs typeface="Calibri" panose="020F0502020204030204" pitchFamily="34" charset="0"/>
            </a:endParaRPr>
          </a:p>
          <a:p>
            <a:pPr>
              <a:lnSpc>
                <a:spcPct val="120000"/>
              </a:lnSpc>
              <a:buFont typeface="Wingdings" pitchFamily="2" charset="2"/>
              <a:buChar char="§"/>
            </a:pPr>
            <a:endParaRPr kumimoji="1" lang="en-US" altLang="ko-KR" dirty="0"/>
          </a:p>
          <a:p>
            <a:pPr lvl="2">
              <a:lnSpc>
                <a:spcPct val="120000"/>
              </a:lnSpc>
            </a:pPr>
            <a:endParaRPr kumimoji="1" lang="en-US" altLang="ko-KR" dirty="0"/>
          </a:p>
          <a:p>
            <a:pPr lvl="1">
              <a:lnSpc>
                <a:spcPct val="120000"/>
              </a:lnSpc>
            </a:pPr>
            <a:endParaRPr kumimoji="1" lang="ko-KR" altLang="en-US" dirty="0"/>
          </a:p>
        </p:txBody>
      </p:sp>
    </p:spTree>
    <p:extLst>
      <p:ext uri="{BB962C8B-B14F-4D97-AF65-F5344CB8AC3E}">
        <p14:creationId xmlns:p14="http://schemas.microsoft.com/office/powerpoint/2010/main" val="379307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16C288-5925-A94B-B895-7BA7FF7C0963}"/>
              </a:ext>
            </a:extLst>
          </p:cNvPr>
          <p:cNvSpPr>
            <a:spLocks noGrp="1"/>
          </p:cNvSpPr>
          <p:nvPr>
            <p:ph type="title"/>
          </p:nvPr>
        </p:nvSpPr>
        <p:spPr/>
        <p:txBody>
          <a:bodyPr/>
          <a:lstStyle/>
          <a:p>
            <a:pPr algn="r"/>
            <a:r>
              <a:rPr kumimoji="1" lang="en-US" altLang="ko-KR" sz="2400" dirty="0"/>
              <a:t>1.1 Research Background</a:t>
            </a:r>
            <a:endParaRPr kumimoji="1" lang="ko-KR" altLang="en-US" sz="2400" dirty="0"/>
          </a:p>
        </p:txBody>
      </p:sp>
      <p:sp>
        <p:nvSpPr>
          <p:cNvPr id="3" name="내용 개체 틀 2">
            <a:extLst>
              <a:ext uri="{FF2B5EF4-FFF2-40B4-BE49-F238E27FC236}">
                <a16:creationId xmlns:a16="http://schemas.microsoft.com/office/drawing/2014/main" id="{3691AFE0-895B-1B41-AECD-88E1CEEE505D}"/>
              </a:ext>
            </a:extLst>
          </p:cNvPr>
          <p:cNvSpPr>
            <a:spLocks noGrp="1"/>
          </p:cNvSpPr>
          <p:nvPr>
            <p:ph sz="quarter" idx="10"/>
          </p:nvPr>
        </p:nvSpPr>
        <p:spPr/>
        <p:txBody>
          <a:bodyPr>
            <a:normAutofit/>
          </a:bodyPr>
          <a:lstStyle/>
          <a:p>
            <a:pPr marL="336550" lvl="1" indent="0">
              <a:buNone/>
            </a:pPr>
            <a:endParaRPr kumimoji="1" lang="en-US" altLang="ko-KR" dirty="0"/>
          </a:p>
          <a:p>
            <a:pPr lvl="1"/>
            <a:r>
              <a:rPr kumimoji="1" lang="en-US" altLang="ko-KR" dirty="0"/>
              <a:t>Medical Imaging Techniques</a:t>
            </a:r>
          </a:p>
          <a:p>
            <a:pPr lvl="2"/>
            <a:r>
              <a:rPr kumimoji="1" lang="en-US" altLang="ko-KR" dirty="0"/>
              <a:t>A lot of focus has been put on the development of medical imaging techniques in recent years. </a:t>
            </a:r>
          </a:p>
          <a:p>
            <a:pPr marL="803275" lvl="3" indent="-171450">
              <a:buFontTx/>
              <a:buChar char="-"/>
            </a:pPr>
            <a:r>
              <a:rPr kumimoji="1" lang="en-US" altLang="ko-KR" sz="1600" dirty="0"/>
              <a:t>MRI, PET, CT are used to diagnose functional and structural changes in the brain.</a:t>
            </a:r>
          </a:p>
          <a:p>
            <a:pPr lvl="2"/>
            <a:r>
              <a:rPr kumimoji="1" lang="en-US" altLang="ko-KR" dirty="0"/>
              <a:t>Observe changes in the brain structure (Changes in WM, GM, CSF, ventricles etc. caused  by Alzheimer’s disease)</a:t>
            </a:r>
          </a:p>
          <a:p>
            <a:pPr lvl="2"/>
            <a:r>
              <a:rPr kumimoji="1" lang="en-US" altLang="ko-KR" dirty="0"/>
              <a:t>This process can be costly, laborious, time-consuming and prone to human </a:t>
            </a:r>
            <a:r>
              <a:rPr kumimoji="1" lang="en-US" altLang="ko-KR" dirty="0" smtClean="0"/>
              <a:t>errors</a:t>
            </a:r>
          </a:p>
          <a:p>
            <a:pPr lvl="1"/>
            <a:endParaRPr kumimoji="1" lang="en-US" altLang="ko-KR" dirty="0"/>
          </a:p>
          <a:p>
            <a:pPr lvl="1"/>
            <a:r>
              <a:rPr kumimoji="1" lang="en-US" altLang="ko-KR" dirty="0" smtClean="0"/>
              <a:t>Healthcare sector is not small anymore</a:t>
            </a:r>
          </a:p>
          <a:p>
            <a:pPr lvl="2"/>
            <a:r>
              <a:rPr kumimoji="1" lang="en-US" altLang="ko-KR" dirty="0" smtClean="0"/>
              <a:t>A lot of patients and records</a:t>
            </a:r>
          </a:p>
          <a:p>
            <a:pPr lvl="2"/>
            <a:r>
              <a:rPr kumimoji="1" lang="en-US" altLang="ko-KR" dirty="0" smtClean="0"/>
              <a:t>Therefore</a:t>
            </a:r>
            <a:r>
              <a:rPr kumimoji="1" lang="en-US" altLang="ko-KR" dirty="0"/>
              <a:t>, there is a need for an automated way for the </a:t>
            </a:r>
            <a:r>
              <a:rPr kumimoji="1" lang="en-US" altLang="ko-KR" dirty="0" smtClean="0"/>
              <a:t>diagnosis which </a:t>
            </a:r>
            <a:r>
              <a:rPr kumimoji="1" lang="en-US" altLang="ko-KR" dirty="0"/>
              <a:t>takes less time and effort, is reliable, less costly, and </a:t>
            </a:r>
            <a:r>
              <a:rPr kumimoji="1" lang="en-US" altLang="ko-KR" dirty="0" smtClean="0"/>
              <a:t>helps practitioners.</a:t>
            </a:r>
          </a:p>
          <a:p>
            <a:pPr lvl="2"/>
            <a:endParaRPr kumimoji="1" lang="en-US" altLang="ko-KR" dirty="0"/>
          </a:p>
          <a:p>
            <a:pPr lvl="1"/>
            <a:r>
              <a:rPr lang="en-US" altLang="ko-KR" dirty="0"/>
              <a:t>Machine learning to the rescue</a:t>
            </a:r>
          </a:p>
          <a:p>
            <a:pPr lvl="2"/>
            <a:r>
              <a:rPr lang="en-US" altLang="ko-KR" dirty="0"/>
              <a:t>Use of traditional ML algorithms for medical diagnosis</a:t>
            </a:r>
          </a:p>
          <a:p>
            <a:pPr lvl="3"/>
            <a:r>
              <a:rPr lang="en-US" altLang="ko-KR" dirty="0"/>
              <a:t>SVM, Random forests, </a:t>
            </a:r>
            <a:r>
              <a:rPr lang="en-US" altLang="ko-KR" dirty="0" err="1"/>
              <a:t>kNN</a:t>
            </a:r>
            <a:r>
              <a:rPr lang="en-US" altLang="ko-KR" dirty="0"/>
              <a:t> and so on.</a:t>
            </a:r>
          </a:p>
          <a:p>
            <a:pPr lvl="2"/>
            <a:r>
              <a:rPr lang="en-US" altLang="ko-KR" dirty="0"/>
              <a:t>Deep learning, the new paradigm</a:t>
            </a:r>
          </a:p>
          <a:p>
            <a:pPr lvl="2"/>
            <a:r>
              <a:rPr lang="en-US" altLang="ko-KR" dirty="0"/>
              <a:t>Huge success in medical domain</a:t>
            </a:r>
          </a:p>
          <a:p>
            <a:pPr lvl="2"/>
            <a:endParaRPr kumimoji="1" lang="en-US" altLang="ko-KR" dirty="0"/>
          </a:p>
          <a:p>
            <a:pPr lvl="2"/>
            <a:endParaRPr kumimoji="1" lang="en-US" altLang="ko-KR" i="1" dirty="0"/>
          </a:p>
          <a:p>
            <a:pPr lvl="1"/>
            <a:endParaRPr lang="en-US" altLang="ko-KR" dirty="0"/>
          </a:p>
          <a:p>
            <a:pPr lvl="1"/>
            <a:endParaRPr lang="en" altLang="ko-KR" dirty="0"/>
          </a:p>
          <a:p>
            <a:pPr lvl="1"/>
            <a:endParaRPr lang="en" altLang="ko-KR" dirty="0"/>
          </a:p>
        </p:txBody>
      </p:sp>
    </p:spTree>
    <p:extLst>
      <p:ext uri="{BB962C8B-B14F-4D97-AF65-F5344CB8AC3E}">
        <p14:creationId xmlns:p14="http://schemas.microsoft.com/office/powerpoint/2010/main" val="40658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42EC8E-6ABB-DB46-A814-F46F3DA76C8A}"/>
              </a:ext>
            </a:extLst>
          </p:cNvPr>
          <p:cNvSpPr>
            <a:spLocks noGrp="1"/>
          </p:cNvSpPr>
          <p:nvPr>
            <p:ph type="title"/>
          </p:nvPr>
        </p:nvSpPr>
        <p:spPr/>
        <p:txBody>
          <a:bodyPr/>
          <a:lstStyle/>
          <a:p>
            <a:r>
              <a:rPr kumimoji="1" lang="en-US" altLang="ko-KR" dirty="0"/>
              <a:t>4. </a:t>
            </a:r>
            <a:r>
              <a:rPr kumimoji="1" lang="en-US" altLang="ko-KR" dirty="0" smtClean="0"/>
              <a:t>Future Work</a:t>
            </a:r>
            <a:endParaRPr kumimoji="1" lang="ko-KR" altLang="en-US" dirty="0"/>
          </a:p>
        </p:txBody>
      </p:sp>
      <p:sp>
        <p:nvSpPr>
          <p:cNvPr id="3" name="내용 개체 틀 2">
            <a:extLst>
              <a:ext uri="{FF2B5EF4-FFF2-40B4-BE49-F238E27FC236}">
                <a16:creationId xmlns:a16="http://schemas.microsoft.com/office/drawing/2014/main" id="{71979AB3-1F7F-3B45-AD78-423F499059EC}"/>
              </a:ext>
            </a:extLst>
          </p:cNvPr>
          <p:cNvSpPr>
            <a:spLocks noGrp="1"/>
          </p:cNvSpPr>
          <p:nvPr>
            <p:ph sz="quarter" idx="10"/>
          </p:nvPr>
        </p:nvSpPr>
        <p:spPr/>
        <p:txBody>
          <a:bodyPr>
            <a:normAutofit lnSpcReduction="10000"/>
          </a:bodyPr>
          <a:lstStyle/>
          <a:p>
            <a:pPr lvl="1">
              <a:lnSpc>
                <a:spcPct val="120000"/>
              </a:lnSpc>
            </a:pPr>
            <a:endParaRPr lang="en-US" altLang="ko-KR" dirty="0" smtClean="0"/>
          </a:p>
          <a:p>
            <a:pPr lvl="1">
              <a:lnSpc>
                <a:spcPct val="120000"/>
              </a:lnSpc>
            </a:pPr>
            <a:r>
              <a:rPr lang="en-US" altLang="ko-KR" dirty="0" smtClean="0"/>
              <a:t>Improving results</a:t>
            </a:r>
          </a:p>
          <a:p>
            <a:pPr lvl="2">
              <a:lnSpc>
                <a:spcPct val="120000"/>
              </a:lnSpc>
            </a:pPr>
            <a:r>
              <a:rPr kumimoji="1" lang="en-US" altLang="ko-KR" dirty="0" smtClean="0">
                <a:latin typeface="Calibri" panose="020F0502020204030204" pitchFamily="34" charset="0"/>
                <a:cs typeface="Calibri" panose="020F0502020204030204" pitchFamily="34" charset="0"/>
              </a:rPr>
              <a:t>Three category classification</a:t>
            </a:r>
          </a:p>
          <a:p>
            <a:pPr lvl="2">
              <a:lnSpc>
                <a:spcPct val="120000"/>
              </a:lnSpc>
            </a:pPr>
            <a:endParaRPr kumimoji="1" lang="en-US" altLang="ko-KR" dirty="0"/>
          </a:p>
          <a:p>
            <a:pPr lvl="1">
              <a:lnSpc>
                <a:spcPct val="120000"/>
              </a:lnSpc>
            </a:pPr>
            <a:r>
              <a:rPr kumimoji="1" lang="en-US" altLang="ko-KR" dirty="0" smtClean="0">
                <a:latin typeface="Calibri" panose="020F0502020204030204" pitchFamily="34" charset="0"/>
                <a:cs typeface="Calibri" panose="020F0502020204030204" pitchFamily="34" charset="0"/>
              </a:rPr>
              <a:t>Test model with large data sets and </a:t>
            </a:r>
            <a:r>
              <a:rPr kumimoji="1" lang="en-US" altLang="ko-KR" dirty="0" smtClean="0"/>
              <a:t>other modalities</a:t>
            </a:r>
          </a:p>
          <a:p>
            <a:pPr lvl="2">
              <a:lnSpc>
                <a:spcPct val="120000"/>
              </a:lnSpc>
            </a:pPr>
            <a:r>
              <a:rPr kumimoji="1" lang="en-US" altLang="ko-KR" dirty="0" smtClean="0">
                <a:latin typeface="Calibri" panose="020F0502020204030204" pitchFamily="34" charset="0"/>
                <a:cs typeface="Calibri" panose="020F0502020204030204" pitchFamily="34" charset="0"/>
              </a:rPr>
              <a:t>PET, cognitive scores, APOE genotype, CSF biomarkers, demographic data etc.</a:t>
            </a:r>
          </a:p>
          <a:p>
            <a:pPr lvl="1">
              <a:lnSpc>
                <a:spcPct val="120000"/>
              </a:lnSpc>
            </a:pPr>
            <a:endParaRPr kumimoji="1" lang="en-US" altLang="ko-KR" dirty="0"/>
          </a:p>
          <a:p>
            <a:pPr lvl="1">
              <a:lnSpc>
                <a:spcPct val="120000"/>
              </a:lnSpc>
            </a:pPr>
            <a:r>
              <a:rPr kumimoji="1" lang="en-US" altLang="ko-KR" dirty="0" smtClean="0">
                <a:latin typeface="Calibri" panose="020F0502020204030204" pitchFamily="34" charset="0"/>
                <a:cs typeface="Calibri" panose="020F0502020204030204" pitchFamily="34" charset="0"/>
              </a:rPr>
              <a:t>Working with further preprocessing techniques</a:t>
            </a:r>
          </a:p>
          <a:p>
            <a:pPr lvl="2">
              <a:lnSpc>
                <a:spcPct val="120000"/>
              </a:lnSpc>
            </a:pPr>
            <a:r>
              <a:rPr kumimoji="1" lang="en-US" altLang="ko-KR" dirty="0" smtClean="0"/>
              <a:t>FMRIB Software Library</a:t>
            </a:r>
          </a:p>
          <a:p>
            <a:pPr lvl="2">
              <a:lnSpc>
                <a:spcPct val="120000"/>
              </a:lnSpc>
            </a:pPr>
            <a:r>
              <a:rPr kumimoji="1" lang="en-US" altLang="ko-KR" dirty="0" err="1" smtClean="0"/>
              <a:t>FreeSurfer</a:t>
            </a:r>
            <a:endParaRPr kumimoji="1" lang="en-US" altLang="ko-KR" dirty="0" smtClean="0"/>
          </a:p>
          <a:p>
            <a:pPr lvl="2">
              <a:lnSpc>
                <a:spcPct val="120000"/>
              </a:lnSpc>
            </a:pPr>
            <a:r>
              <a:rPr kumimoji="1" lang="en-US" altLang="ko-KR" dirty="0" smtClean="0"/>
              <a:t>Skull stripping, segmentation, bias correction etc.</a:t>
            </a:r>
          </a:p>
          <a:p>
            <a:pPr lvl="2">
              <a:lnSpc>
                <a:spcPct val="120000"/>
              </a:lnSpc>
            </a:pPr>
            <a:endParaRPr kumimoji="1" lang="en-US" altLang="ko-KR" dirty="0" smtClean="0"/>
          </a:p>
          <a:p>
            <a:pPr lvl="1">
              <a:lnSpc>
                <a:spcPct val="120000"/>
              </a:lnSpc>
            </a:pPr>
            <a:r>
              <a:rPr kumimoji="1" lang="en-US" altLang="ko-KR" dirty="0" smtClean="0"/>
              <a:t>Alzheimer disease prediction</a:t>
            </a:r>
          </a:p>
          <a:p>
            <a:pPr lvl="1">
              <a:lnSpc>
                <a:spcPct val="120000"/>
              </a:lnSpc>
            </a:pPr>
            <a:endParaRPr kumimoji="1" lang="en-US" altLang="ko-KR" dirty="0"/>
          </a:p>
          <a:p>
            <a:pPr lvl="1">
              <a:lnSpc>
                <a:spcPct val="120000"/>
              </a:lnSpc>
            </a:pPr>
            <a:r>
              <a:rPr kumimoji="1" lang="en-US" altLang="ko-KR" dirty="0" smtClean="0"/>
              <a:t>Diagnosis of other types of dementia</a:t>
            </a:r>
          </a:p>
          <a:p>
            <a:pPr lvl="2">
              <a:lnSpc>
                <a:spcPct val="120000"/>
              </a:lnSpc>
            </a:pPr>
            <a:r>
              <a:rPr kumimoji="1" lang="en-US" altLang="ko-KR" dirty="0" smtClean="0"/>
              <a:t>Vascular dementia, </a:t>
            </a:r>
            <a:r>
              <a:rPr lang="en-US" dirty="0"/>
              <a:t>Frontotemporal </a:t>
            </a:r>
            <a:r>
              <a:rPr lang="en-US" dirty="0" smtClean="0"/>
              <a:t>dementia, Dementia with </a:t>
            </a:r>
            <a:r>
              <a:rPr lang="en-US" dirty="0" err="1" smtClean="0"/>
              <a:t>Lewy</a:t>
            </a:r>
            <a:r>
              <a:rPr lang="en-US" dirty="0" smtClean="0"/>
              <a:t> bodies</a:t>
            </a:r>
            <a:endParaRPr lang="en-US" dirty="0"/>
          </a:p>
          <a:p>
            <a:pPr marL="336550" lvl="1" indent="0">
              <a:lnSpc>
                <a:spcPct val="120000"/>
              </a:lnSpc>
              <a:buNone/>
            </a:pPr>
            <a:endParaRPr kumimoji="1" lang="en-US" altLang="ko-KR" dirty="0"/>
          </a:p>
          <a:p>
            <a:pPr lvl="2">
              <a:lnSpc>
                <a:spcPct val="120000"/>
              </a:lnSpc>
            </a:pPr>
            <a:endParaRPr kumimoji="1" lang="en-US" altLang="ko-KR" dirty="0"/>
          </a:p>
          <a:p>
            <a:pPr lvl="1">
              <a:lnSpc>
                <a:spcPct val="120000"/>
              </a:lnSpc>
            </a:pPr>
            <a:endParaRPr kumimoji="1" lang="en-US" altLang="ko-KR" dirty="0" smtClean="0"/>
          </a:p>
          <a:p>
            <a:pPr lvl="2">
              <a:lnSpc>
                <a:spcPct val="120000"/>
              </a:lnSpc>
            </a:pPr>
            <a:endParaRPr kumimoji="1" lang="en-US" altLang="ko-KR" dirty="0"/>
          </a:p>
          <a:p>
            <a:pPr lvl="1">
              <a:lnSpc>
                <a:spcPct val="120000"/>
              </a:lnSpc>
            </a:pPr>
            <a:endParaRPr kumimoji="1" lang="en-US" altLang="ko-KR" dirty="0" smtClean="0"/>
          </a:p>
          <a:p>
            <a:pPr lvl="2">
              <a:lnSpc>
                <a:spcPct val="120000"/>
              </a:lnSpc>
            </a:pPr>
            <a:endParaRPr kumimoji="1" lang="en-US" altLang="ko-KR" dirty="0">
              <a:latin typeface="Calibri" panose="020F0502020204030204" pitchFamily="34" charset="0"/>
              <a:cs typeface="Calibri" panose="020F0502020204030204" pitchFamily="34" charset="0"/>
            </a:endParaRPr>
          </a:p>
          <a:p>
            <a:pPr lvl="1">
              <a:lnSpc>
                <a:spcPct val="120000"/>
              </a:lnSpc>
            </a:pPr>
            <a:endParaRPr kumimoji="1" lang="en-US" altLang="ko-KR" dirty="0">
              <a:latin typeface="Calibri" panose="020F0502020204030204" pitchFamily="34" charset="0"/>
              <a:cs typeface="Calibri" panose="020F0502020204030204" pitchFamily="34" charset="0"/>
            </a:endParaRPr>
          </a:p>
          <a:p>
            <a:pPr lvl="4">
              <a:lnSpc>
                <a:spcPct val="120000"/>
              </a:lnSpc>
            </a:pPr>
            <a:endParaRPr kumimoji="1" lang="en-US" altLang="ko-KR" dirty="0">
              <a:latin typeface="Calibri" panose="020F0502020204030204" pitchFamily="34" charset="0"/>
              <a:cs typeface="Calibri" panose="020F0502020204030204" pitchFamily="34" charset="0"/>
            </a:endParaRPr>
          </a:p>
          <a:p>
            <a:pPr lvl="5">
              <a:lnSpc>
                <a:spcPct val="120000"/>
              </a:lnSpc>
            </a:pPr>
            <a:endParaRPr kumimoji="1" lang="en-US" altLang="ko-KR" dirty="0">
              <a:latin typeface="Calibri" panose="020F0502020204030204" pitchFamily="34" charset="0"/>
              <a:cs typeface="Calibri" panose="020F0502020204030204" pitchFamily="34" charset="0"/>
            </a:endParaRPr>
          </a:p>
          <a:p>
            <a:pPr>
              <a:lnSpc>
                <a:spcPct val="120000"/>
              </a:lnSpc>
              <a:buFont typeface="Wingdings" pitchFamily="2" charset="2"/>
              <a:buChar char="§"/>
            </a:pPr>
            <a:endParaRPr kumimoji="1" lang="en-US" altLang="ko-KR" dirty="0"/>
          </a:p>
          <a:p>
            <a:pPr lvl="2">
              <a:lnSpc>
                <a:spcPct val="120000"/>
              </a:lnSpc>
            </a:pPr>
            <a:endParaRPr kumimoji="1" lang="en-US" altLang="ko-KR" dirty="0"/>
          </a:p>
          <a:p>
            <a:pPr lvl="1">
              <a:lnSpc>
                <a:spcPct val="120000"/>
              </a:lnSpc>
            </a:pPr>
            <a:endParaRPr kumimoji="1" lang="ko-KR" altLang="en-US" dirty="0"/>
          </a:p>
        </p:txBody>
      </p:sp>
    </p:spTree>
    <p:extLst>
      <p:ext uri="{BB962C8B-B14F-4D97-AF65-F5344CB8AC3E}">
        <p14:creationId xmlns:p14="http://schemas.microsoft.com/office/powerpoint/2010/main" val="194603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42EC8E-6ABB-DB46-A814-F46F3DA76C8A}"/>
              </a:ext>
            </a:extLst>
          </p:cNvPr>
          <p:cNvSpPr>
            <a:spLocks noGrp="1"/>
          </p:cNvSpPr>
          <p:nvPr>
            <p:ph type="title"/>
          </p:nvPr>
        </p:nvSpPr>
        <p:spPr/>
        <p:txBody>
          <a:bodyPr/>
          <a:lstStyle/>
          <a:p>
            <a:r>
              <a:rPr kumimoji="1" lang="en-US" altLang="ko-KR" dirty="0"/>
              <a:t>4. </a:t>
            </a:r>
            <a:r>
              <a:rPr kumimoji="1" lang="en-US" altLang="ko-KR" dirty="0" smtClean="0"/>
              <a:t>Future Work</a:t>
            </a:r>
            <a:endParaRPr kumimoji="1" lang="ko-KR" altLang="en-US" dirty="0"/>
          </a:p>
        </p:txBody>
      </p:sp>
      <p:sp>
        <p:nvSpPr>
          <p:cNvPr id="3" name="내용 개체 틀 2">
            <a:extLst>
              <a:ext uri="{FF2B5EF4-FFF2-40B4-BE49-F238E27FC236}">
                <a16:creationId xmlns:a16="http://schemas.microsoft.com/office/drawing/2014/main" id="{71979AB3-1F7F-3B45-AD78-423F499059EC}"/>
              </a:ext>
            </a:extLst>
          </p:cNvPr>
          <p:cNvSpPr>
            <a:spLocks noGrp="1"/>
          </p:cNvSpPr>
          <p:nvPr>
            <p:ph sz="quarter" idx="10"/>
          </p:nvPr>
        </p:nvSpPr>
        <p:spPr/>
        <p:txBody>
          <a:bodyPr/>
          <a:lstStyle/>
          <a:p>
            <a:pPr lvl="1">
              <a:lnSpc>
                <a:spcPct val="120000"/>
              </a:lnSpc>
            </a:pPr>
            <a:r>
              <a:rPr lang="en-US" altLang="ko-KR" dirty="0" smtClean="0"/>
              <a:t>FMRIB Software Library (FSL)</a:t>
            </a:r>
            <a:endParaRPr kumimoji="1" lang="en-US" altLang="ko-KR" dirty="0"/>
          </a:p>
          <a:p>
            <a:pPr lvl="2">
              <a:lnSpc>
                <a:spcPct val="120000"/>
              </a:lnSpc>
            </a:pPr>
            <a:r>
              <a:rPr kumimoji="1" lang="en-US" altLang="ko-KR" dirty="0" smtClean="0"/>
              <a:t>Skull stripping, bias correction etc.</a:t>
            </a:r>
            <a:endParaRPr kumimoji="1" lang="en-US" altLang="ko-KR" dirty="0"/>
          </a:p>
          <a:p>
            <a:pPr lvl="1">
              <a:lnSpc>
                <a:spcPct val="120000"/>
              </a:lnSpc>
            </a:pPr>
            <a:endParaRPr kumimoji="1" lang="en-US" altLang="ko-KR" dirty="0" smtClean="0"/>
          </a:p>
          <a:p>
            <a:pPr lvl="2">
              <a:lnSpc>
                <a:spcPct val="120000"/>
              </a:lnSpc>
            </a:pPr>
            <a:endParaRPr kumimoji="1" lang="en-US" altLang="ko-KR" dirty="0"/>
          </a:p>
          <a:p>
            <a:pPr lvl="1">
              <a:lnSpc>
                <a:spcPct val="120000"/>
              </a:lnSpc>
            </a:pPr>
            <a:endParaRPr kumimoji="1" lang="en-US" altLang="ko-KR" dirty="0" smtClean="0"/>
          </a:p>
          <a:p>
            <a:pPr lvl="2">
              <a:lnSpc>
                <a:spcPct val="120000"/>
              </a:lnSpc>
            </a:pPr>
            <a:endParaRPr kumimoji="1" lang="en-US" altLang="ko-KR" dirty="0">
              <a:latin typeface="Calibri" panose="020F0502020204030204" pitchFamily="34" charset="0"/>
              <a:cs typeface="Calibri" panose="020F0502020204030204" pitchFamily="34" charset="0"/>
            </a:endParaRPr>
          </a:p>
          <a:p>
            <a:pPr lvl="1">
              <a:lnSpc>
                <a:spcPct val="120000"/>
              </a:lnSpc>
            </a:pPr>
            <a:endParaRPr kumimoji="1" lang="en-US" altLang="ko-KR" dirty="0">
              <a:latin typeface="Calibri" panose="020F0502020204030204" pitchFamily="34" charset="0"/>
              <a:cs typeface="Calibri" panose="020F0502020204030204" pitchFamily="34" charset="0"/>
            </a:endParaRPr>
          </a:p>
          <a:p>
            <a:pPr lvl="4">
              <a:lnSpc>
                <a:spcPct val="120000"/>
              </a:lnSpc>
            </a:pPr>
            <a:endParaRPr kumimoji="1" lang="en-US" altLang="ko-KR" dirty="0">
              <a:latin typeface="Calibri" panose="020F0502020204030204" pitchFamily="34" charset="0"/>
              <a:cs typeface="Calibri" panose="020F0502020204030204" pitchFamily="34" charset="0"/>
            </a:endParaRPr>
          </a:p>
          <a:p>
            <a:pPr lvl="5">
              <a:lnSpc>
                <a:spcPct val="120000"/>
              </a:lnSpc>
            </a:pPr>
            <a:endParaRPr kumimoji="1" lang="en-US" altLang="ko-KR" dirty="0">
              <a:latin typeface="Calibri" panose="020F0502020204030204" pitchFamily="34" charset="0"/>
              <a:cs typeface="Calibri" panose="020F0502020204030204" pitchFamily="34" charset="0"/>
            </a:endParaRPr>
          </a:p>
          <a:p>
            <a:pPr>
              <a:lnSpc>
                <a:spcPct val="120000"/>
              </a:lnSpc>
              <a:buFont typeface="Wingdings" pitchFamily="2" charset="2"/>
              <a:buChar char="§"/>
            </a:pPr>
            <a:endParaRPr kumimoji="1" lang="en-US" altLang="ko-KR" dirty="0"/>
          </a:p>
          <a:p>
            <a:pPr lvl="2">
              <a:lnSpc>
                <a:spcPct val="120000"/>
              </a:lnSpc>
            </a:pPr>
            <a:endParaRPr kumimoji="1" lang="en-US" altLang="ko-KR" dirty="0"/>
          </a:p>
          <a:p>
            <a:pPr lvl="1">
              <a:lnSpc>
                <a:spcPct val="120000"/>
              </a:lnSpc>
            </a:pPr>
            <a:endParaRPr kumimoji="1" lang="ko-KR"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25" y="1700808"/>
            <a:ext cx="7620000" cy="4776508"/>
          </a:xfrm>
          <a:prstGeom prst="rect">
            <a:avLst/>
          </a:prstGeom>
        </p:spPr>
      </p:pic>
    </p:spTree>
    <p:extLst>
      <p:ext uri="{BB962C8B-B14F-4D97-AF65-F5344CB8AC3E}">
        <p14:creationId xmlns:p14="http://schemas.microsoft.com/office/powerpoint/2010/main" val="391762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7A3BC616-4E52-7743-90F8-807B31F3C431}"/>
              </a:ext>
            </a:extLst>
          </p:cNvPr>
          <p:cNvSpPr>
            <a:spLocks noGrp="1"/>
          </p:cNvSpPr>
          <p:nvPr>
            <p:ph type="title"/>
          </p:nvPr>
        </p:nvSpPr>
        <p:spPr>
          <a:xfrm>
            <a:off x="395536" y="2708920"/>
            <a:ext cx="8316416" cy="1038324"/>
          </a:xfrm>
        </p:spPr>
        <p:txBody>
          <a:bodyPr/>
          <a:lstStyle/>
          <a:p>
            <a:pPr algn="ctr"/>
            <a:r>
              <a:rPr kumimoji="1" lang="en-US" altLang="ko-KR" b="1" i="0" smtClean="0"/>
              <a:t>Thank you!</a:t>
            </a:r>
            <a:endParaRPr kumimoji="1" lang="ko-KR" altLang="en-US" b="1" i="0" dirty="0"/>
          </a:p>
        </p:txBody>
      </p:sp>
      <p:sp>
        <p:nvSpPr>
          <p:cNvPr id="2" name="Slide Number Placeholder 1"/>
          <p:cNvSpPr>
            <a:spLocks noGrp="1"/>
          </p:cNvSpPr>
          <p:nvPr>
            <p:ph type="sldNum" sz="quarter" idx="12"/>
          </p:nvPr>
        </p:nvSpPr>
        <p:spPr/>
        <p:txBody>
          <a:bodyPr/>
          <a:lstStyle/>
          <a:p>
            <a:fld id="{316BCB57-378D-4418-8E0C-43DD08810997}" type="slidenum">
              <a:rPr lang="ko-KR" altLang="en-US" smtClean="0"/>
              <a:t>62</a:t>
            </a:fld>
            <a:endParaRPr lang="ko-KR" altLang="en-US"/>
          </a:p>
        </p:txBody>
      </p:sp>
    </p:spTree>
    <p:extLst>
      <p:ext uri="{BB962C8B-B14F-4D97-AF65-F5344CB8AC3E}">
        <p14:creationId xmlns:p14="http://schemas.microsoft.com/office/powerpoint/2010/main" val="3951808292"/>
      </p:ext>
    </p:extLst>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pPr lvl="1"/>
            <a:r>
              <a:rPr kumimoji="1" lang="en-US" altLang="ko-KR" dirty="0" smtClean="0"/>
              <a:t>Various methods in recent years for AD classification and prediction using machine learning</a:t>
            </a:r>
          </a:p>
          <a:p>
            <a:pPr lvl="2"/>
            <a:r>
              <a:rPr kumimoji="1" lang="en-US" altLang="ko-KR" dirty="0" smtClean="0"/>
              <a:t>Single modal and multi-modal approaches</a:t>
            </a:r>
          </a:p>
          <a:p>
            <a:pPr lvl="2"/>
            <a:r>
              <a:rPr lang="en-US" dirty="0"/>
              <a:t>Multimodal and Multiscale Deep Neural Networks </a:t>
            </a:r>
            <a:r>
              <a:rPr lang="en-US" i="1" dirty="0" smtClean="0"/>
              <a:t>(Lu et al., 2018), </a:t>
            </a:r>
          </a:p>
          <a:p>
            <a:pPr marL="581025" lvl="2" indent="0">
              <a:buNone/>
            </a:pPr>
            <a:r>
              <a:rPr lang="en-US" i="1" dirty="0"/>
              <a:t> </a:t>
            </a:r>
            <a:r>
              <a:rPr lang="en-US" i="1" dirty="0" smtClean="0"/>
              <a:t>    </a:t>
            </a:r>
            <a:r>
              <a:rPr lang="en-US" dirty="0" smtClean="0"/>
              <a:t>GRU-based</a:t>
            </a:r>
            <a:r>
              <a:rPr lang="en-US" i="1" dirty="0" smtClean="0"/>
              <a:t> (Lee et al., 2019), </a:t>
            </a:r>
            <a:r>
              <a:rPr lang="en-US" dirty="0" smtClean="0"/>
              <a:t>Non-linear SVM </a:t>
            </a:r>
            <a:r>
              <a:rPr lang="en-US" i="1" dirty="0" smtClean="0"/>
              <a:t>(</a:t>
            </a:r>
            <a:r>
              <a:rPr lang="en-US" i="1" dirty="0" err="1" smtClean="0"/>
              <a:t>Rallabandi</a:t>
            </a:r>
            <a:r>
              <a:rPr lang="en-US" i="1" dirty="0" smtClean="0"/>
              <a:t> et al., 2020), </a:t>
            </a:r>
          </a:p>
          <a:p>
            <a:pPr marL="581025" lvl="2" indent="0">
              <a:buNone/>
            </a:pPr>
            <a:r>
              <a:rPr lang="en-US" i="1" dirty="0"/>
              <a:t> </a:t>
            </a:r>
            <a:r>
              <a:rPr lang="en-US" i="1" dirty="0" smtClean="0"/>
              <a:t>    </a:t>
            </a:r>
            <a:r>
              <a:rPr lang="en-US" dirty="0" smtClean="0"/>
              <a:t>Multi-modal </a:t>
            </a:r>
            <a:r>
              <a:rPr lang="en-US" dirty="0"/>
              <a:t>deep learning </a:t>
            </a:r>
            <a:r>
              <a:rPr lang="en-US" i="1" dirty="0" smtClean="0"/>
              <a:t>(</a:t>
            </a:r>
            <a:r>
              <a:rPr lang="en-US" i="1" dirty="0" err="1" smtClean="0"/>
              <a:t>Goto</a:t>
            </a:r>
            <a:r>
              <a:rPr lang="en-US" i="1" dirty="0" smtClean="0"/>
              <a:t> et al., 2020), </a:t>
            </a:r>
            <a:r>
              <a:rPr lang="en-US" dirty="0" smtClean="0"/>
              <a:t>Transfer learning </a:t>
            </a:r>
            <a:r>
              <a:rPr lang="en-US" i="1" dirty="0" smtClean="0"/>
              <a:t>(Khan et al., 2020),                      </a:t>
            </a:r>
          </a:p>
          <a:p>
            <a:pPr marL="581025" lvl="2" indent="0">
              <a:buNone/>
            </a:pPr>
            <a:r>
              <a:rPr lang="en-US" i="1" dirty="0"/>
              <a:t> </a:t>
            </a:r>
            <a:r>
              <a:rPr lang="en-US" i="1" dirty="0" smtClean="0"/>
              <a:t>    </a:t>
            </a:r>
            <a:r>
              <a:rPr lang="en-US" dirty="0" smtClean="0"/>
              <a:t>LSTM-based </a:t>
            </a:r>
            <a:r>
              <a:rPr lang="en-US" i="1" dirty="0" smtClean="0"/>
              <a:t>(Hong et al., 2019)</a:t>
            </a:r>
            <a:endParaRPr lang="en-US" i="1" dirty="0"/>
          </a:p>
          <a:p>
            <a:pPr marL="581025" lvl="2" indent="0">
              <a:buNone/>
            </a:pPr>
            <a:endParaRPr kumimoji="1" lang="en-US" altLang="ko-KR" dirty="0" smtClean="0"/>
          </a:p>
          <a:p>
            <a:pPr marL="581025" lvl="2" indent="0">
              <a:buNone/>
            </a:pPr>
            <a:endParaRPr kumimoji="1" lang="en-US" altLang="ko-KR" dirty="0"/>
          </a:p>
          <a:p>
            <a:pPr lvl="1"/>
            <a:r>
              <a:rPr kumimoji="1" lang="en-US" altLang="ko-KR" b="1" dirty="0" smtClean="0">
                <a:solidFill>
                  <a:srgbClr val="0070C0"/>
                </a:solidFill>
              </a:rPr>
              <a:t>Good accuracy results (range 80%~90%)</a:t>
            </a:r>
            <a:endParaRPr kumimoji="1" lang="ko-KR" altLang="en-US" b="1" dirty="0">
              <a:solidFill>
                <a:srgbClr val="0070C0"/>
              </a:solidFill>
            </a:endParaRPr>
          </a:p>
          <a:p>
            <a:pPr lvl="1"/>
            <a:endParaRPr kumimoji="1" lang="en-US" altLang="ko-KR" dirty="0"/>
          </a:p>
          <a:p>
            <a:pPr lvl="2"/>
            <a:endParaRPr kumimoji="1" lang="en-US" altLang="ko-KR" dirty="0"/>
          </a:p>
          <a:p>
            <a:pPr lvl="1"/>
            <a:endParaRPr kumimoji="1" lang="ko-KR" altLang="en-US" dirty="0"/>
          </a:p>
          <a:p>
            <a:endParaRPr kumimoji="1" lang="ko-KR" altLang="en-US" dirty="0"/>
          </a:p>
        </p:txBody>
      </p:sp>
    </p:spTree>
    <p:extLst>
      <p:ext uri="{BB962C8B-B14F-4D97-AF65-F5344CB8AC3E}">
        <p14:creationId xmlns:p14="http://schemas.microsoft.com/office/powerpoint/2010/main" val="29874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r>
              <a:rPr lang="en-US" dirty="0"/>
              <a:t>Multimodal and Multiscale Deep Neural Networks for the Early Diagnosis of Alzheimer’s disease using structural MRI and FDG-PET </a:t>
            </a:r>
            <a:r>
              <a:rPr lang="en-US" dirty="0" smtClean="0"/>
              <a:t>images</a:t>
            </a:r>
          </a:p>
          <a:p>
            <a:pPr lvl="1"/>
            <a:r>
              <a:rPr lang="en-US" dirty="0"/>
              <a:t>ADNI (Alzheimer’s disease Neuroimaging Initiative) dataset (2402 </a:t>
            </a:r>
            <a:r>
              <a:rPr lang="en-US" dirty="0" smtClean="0"/>
              <a:t>T1 MRI </a:t>
            </a:r>
            <a:r>
              <a:rPr lang="en-US" dirty="0"/>
              <a:t>+ 2402  </a:t>
            </a:r>
            <a:r>
              <a:rPr lang="en-US" dirty="0" smtClean="0"/>
              <a:t>FDG- PET </a:t>
            </a:r>
            <a:r>
              <a:rPr lang="en-US" dirty="0"/>
              <a:t>images</a:t>
            </a:r>
            <a:r>
              <a:rPr lang="en-US" dirty="0" smtClean="0"/>
              <a:t>)</a:t>
            </a:r>
          </a:p>
          <a:p>
            <a:pPr lvl="1"/>
            <a:r>
              <a:rPr lang="en-US" dirty="0"/>
              <a:t>Segment gray matter, then divide into patches and extract features</a:t>
            </a:r>
          </a:p>
          <a:p>
            <a:pPr lvl="1"/>
            <a:r>
              <a:rPr lang="en-US" dirty="0" smtClean="0"/>
              <a:t>Six </a:t>
            </a:r>
            <a:r>
              <a:rPr lang="en-US" dirty="0"/>
              <a:t>independent DNNs, corresponding to each scale of single </a:t>
            </a:r>
            <a:r>
              <a:rPr lang="en-US" dirty="0" smtClean="0"/>
              <a:t>modality</a:t>
            </a:r>
          </a:p>
          <a:p>
            <a:pPr lvl="1"/>
            <a:r>
              <a:rPr lang="en-US" dirty="0"/>
              <a:t>Features from these 6 fused together by another DNN to predict final </a:t>
            </a:r>
            <a:r>
              <a:rPr lang="en-US" dirty="0" smtClean="0"/>
              <a:t>score</a:t>
            </a:r>
          </a:p>
          <a:p>
            <a:pPr lvl="1"/>
            <a:r>
              <a:rPr lang="en-US" dirty="0"/>
              <a:t>3 scales for each MRI and FDG-PET image (based on different patch sizes</a:t>
            </a:r>
            <a:r>
              <a:rPr lang="en-US" dirty="0" smtClean="0"/>
              <a:t>)</a:t>
            </a:r>
          </a:p>
          <a:p>
            <a:pPr lvl="1"/>
            <a:r>
              <a:rPr lang="en-US" dirty="0" smtClean="0"/>
              <a:t>Accuracy up to 82%</a:t>
            </a:r>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pic>
        <p:nvPicPr>
          <p:cNvPr id="11" name="Picture 10"/>
          <p:cNvPicPr>
            <a:picLocks noChangeAspect="1"/>
          </p:cNvPicPr>
          <p:nvPr/>
        </p:nvPicPr>
        <p:blipFill>
          <a:blip r:embed="rId3"/>
          <a:stretch>
            <a:fillRect/>
          </a:stretch>
        </p:blipFill>
        <p:spPr>
          <a:xfrm>
            <a:off x="2201022" y="3722828"/>
            <a:ext cx="4811805" cy="2304545"/>
          </a:xfrm>
          <a:prstGeom prst="rect">
            <a:avLst/>
          </a:prstGeom>
        </p:spPr>
      </p:pic>
      <p:sp>
        <p:nvSpPr>
          <p:cNvPr id="12" name="TextBox 11">
            <a:extLst>
              <a:ext uri="{FF2B5EF4-FFF2-40B4-BE49-F238E27FC236}">
                <a16:creationId xmlns:a16="http://schemas.microsoft.com/office/drawing/2014/main" id="{4595EDCA-8B02-A648-878E-8E1A81580BEB}"/>
              </a:ext>
            </a:extLst>
          </p:cNvPr>
          <p:cNvSpPr txBox="1"/>
          <p:nvPr/>
        </p:nvSpPr>
        <p:spPr>
          <a:xfrm>
            <a:off x="1475656" y="6208518"/>
            <a:ext cx="5270989" cy="276999"/>
          </a:xfrm>
          <a:prstGeom prst="rect">
            <a:avLst/>
          </a:prstGeom>
          <a:noFill/>
        </p:spPr>
        <p:txBody>
          <a:bodyPr wrap="square" rtlCol="0">
            <a:spAutoFit/>
          </a:bodyPr>
          <a:lstStyle/>
          <a:p>
            <a:pPr lvl="2"/>
            <a:r>
              <a:rPr kumimoji="1" lang="en-US" sz="1200" dirty="0">
                <a:latin typeface="Calibri" panose="020F0502020204030204" pitchFamily="34" charset="0"/>
                <a:cs typeface="Calibri" panose="020F0502020204030204" pitchFamily="34" charset="0"/>
              </a:rPr>
              <a:t>Multimodal and Multiscale Deep Neural </a:t>
            </a:r>
            <a:r>
              <a:rPr kumimoji="1" lang="en-US" sz="1200" dirty="0" smtClean="0">
                <a:latin typeface="Calibri" panose="020F0502020204030204" pitchFamily="34" charset="0"/>
                <a:cs typeface="Calibri" panose="020F0502020204030204" pitchFamily="34" charset="0"/>
              </a:rPr>
              <a:t>Networks </a:t>
            </a:r>
            <a:r>
              <a:rPr kumimoji="1" lang="en-US" sz="1200" dirty="0">
                <a:latin typeface="Calibri" panose="020F0502020204030204" pitchFamily="34" charset="0"/>
                <a:cs typeface="Calibri" panose="020F0502020204030204" pitchFamily="34" charset="0"/>
              </a:rPr>
              <a:t>(Lu et al., 2018</a:t>
            </a:r>
            <a:r>
              <a:rPr kumimoji="1" lang="en-US" sz="1200" dirty="0" smtClean="0">
                <a:latin typeface="Calibri" panose="020F0502020204030204" pitchFamily="34" charset="0"/>
                <a:cs typeface="Calibri" panose="020F0502020204030204" pitchFamily="34" charset="0"/>
              </a:rPr>
              <a:t>) </a:t>
            </a:r>
            <a:endParaRPr kumimoji="1" lang="en-US" sz="1200" dirty="0">
              <a:latin typeface="Calibri" panose="020F0502020204030204" pitchFamily="34" charset="0"/>
              <a:cs typeface="Calibri" panose="020F0502020204030204" pitchFamily="34" charset="0"/>
            </a:endParaRPr>
          </a:p>
        </p:txBody>
      </p:sp>
      <p:sp>
        <p:nvSpPr>
          <p:cNvPr id="6" name="TextBox 5"/>
          <p:cNvSpPr txBox="1"/>
          <p:nvPr/>
        </p:nvSpPr>
        <p:spPr>
          <a:xfrm>
            <a:off x="50104" y="6488668"/>
            <a:ext cx="8392041" cy="369332"/>
          </a:xfrm>
          <a:prstGeom prst="rect">
            <a:avLst/>
          </a:prstGeom>
          <a:noFill/>
        </p:spPr>
        <p:txBody>
          <a:bodyPr wrap="none" rtlCol="0">
            <a:spAutoFit/>
          </a:bodyPr>
          <a:lstStyle/>
          <a:p>
            <a:pPr marL="228600" indent="-228600">
              <a:buAutoNum type="arabicPeriod"/>
            </a:pPr>
            <a:r>
              <a:rPr lang="en-US" sz="900" i="1" dirty="0"/>
              <a:t>Lu, </a:t>
            </a:r>
            <a:r>
              <a:rPr lang="en-US" sz="900" i="1" dirty="0" err="1"/>
              <a:t>Donghuan</a:t>
            </a:r>
            <a:r>
              <a:rPr lang="en-US" sz="900" i="1" dirty="0"/>
              <a:t>, et al. "Multimodal and multiscale deep neural networks for the early diagnosis of Alzheimer’s disease using structural MR and FDG-PET </a:t>
            </a:r>
            <a:endParaRPr lang="en-US" sz="900" i="1" dirty="0" smtClean="0"/>
          </a:p>
          <a:p>
            <a:r>
              <a:rPr lang="en-US" sz="900" i="1" dirty="0" smtClean="0"/>
              <a:t>     Images</a:t>
            </a:r>
            <a:r>
              <a:rPr lang="en-US" sz="900" i="1" dirty="0"/>
              <a:t>." Scientific reports 8.1 (2018): 1-13.</a:t>
            </a:r>
            <a:endParaRPr lang="en-US" altLang="ko-KR" sz="300" i="1" dirty="0"/>
          </a:p>
        </p:txBody>
      </p:sp>
    </p:spTree>
    <p:extLst>
      <p:ext uri="{BB962C8B-B14F-4D97-AF65-F5344CB8AC3E}">
        <p14:creationId xmlns:p14="http://schemas.microsoft.com/office/powerpoint/2010/main" val="6797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450DF-C668-C248-BF4D-27E141FC36D6}"/>
              </a:ext>
            </a:extLst>
          </p:cNvPr>
          <p:cNvSpPr>
            <a:spLocks noGrp="1"/>
          </p:cNvSpPr>
          <p:nvPr>
            <p:ph type="title"/>
          </p:nvPr>
        </p:nvSpPr>
        <p:spPr/>
        <p:txBody>
          <a:bodyPr/>
          <a:lstStyle/>
          <a:p>
            <a:pPr algn="r"/>
            <a:r>
              <a:rPr kumimoji="1" lang="en-US" altLang="ko-KR" sz="2000" dirty="0"/>
              <a:t>1.1 Research Background</a:t>
            </a:r>
            <a:endParaRPr kumimoji="1" lang="ko-KR" altLang="en-US" sz="2000" dirty="0"/>
          </a:p>
        </p:txBody>
      </p:sp>
      <p:sp>
        <p:nvSpPr>
          <p:cNvPr id="3" name="내용 개체 틀 2">
            <a:extLst>
              <a:ext uri="{FF2B5EF4-FFF2-40B4-BE49-F238E27FC236}">
                <a16:creationId xmlns:a16="http://schemas.microsoft.com/office/drawing/2014/main" id="{AD1225C0-335C-C54D-88CF-CEA974A9312D}"/>
              </a:ext>
            </a:extLst>
          </p:cNvPr>
          <p:cNvSpPr>
            <a:spLocks noGrp="1"/>
          </p:cNvSpPr>
          <p:nvPr>
            <p:ph sz="quarter" idx="10"/>
          </p:nvPr>
        </p:nvSpPr>
        <p:spPr/>
        <p:txBody>
          <a:bodyPr/>
          <a:lstStyle/>
          <a:p>
            <a:pPr marL="457200" indent="-342900"/>
            <a:r>
              <a:rPr lang="en-US" dirty="0"/>
              <a:t>Predicting Alzheimer’s disease progression using multi-modal deep learning </a:t>
            </a:r>
            <a:r>
              <a:rPr lang="en-US" dirty="0" smtClean="0"/>
              <a:t>approach</a:t>
            </a:r>
          </a:p>
          <a:p>
            <a:pPr marL="666750" lvl="1"/>
            <a:r>
              <a:rPr lang="en-US" dirty="0" smtClean="0"/>
              <a:t>1,618 </a:t>
            </a:r>
            <a:r>
              <a:rPr lang="en-US" dirty="0"/>
              <a:t>ADNI participants aged 55 to 91 were used, which include 415 cognitively </a:t>
            </a:r>
            <a:r>
              <a:rPr lang="en-US" dirty="0" smtClean="0"/>
              <a:t>     normal </a:t>
            </a:r>
            <a:r>
              <a:rPr lang="en-US" dirty="0"/>
              <a:t>older adult controls (CN), 865 MCI </a:t>
            </a:r>
            <a:r>
              <a:rPr lang="en-US" dirty="0" smtClean="0"/>
              <a:t>and </a:t>
            </a:r>
            <a:r>
              <a:rPr lang="en-US" dirty="0"/>
              <a:t>338 AD patient</a:t>
            </a:r>
          </a:p>
          <a:p>
            <a:pPr lvl="1"/>
            <a:r>
              <a:rPr lang="en-US" dirty="0"/>
              <a:t>Separately build GRU feature </a:t>
            </a:r>
            <a:r>
              <a:rPr lang="en-US" dirty="0" smtClean="0"/>
              <a:t>extractors </a:t>
            </a:r>
            <a:r>
              <a:rPr lang="en-US" dirty="0"/>
              <a:t>for each modality</a:t>
            </a:r>
          </a:p>
          <a:p>
            <a:pPr lvl="1"/>
            <a:r>
              <a:rPr lang="en-US" dirty="0"/>
              <a:t>Each GRU component takes </a:t>
            </a:r>
            <a:r>
              <a:rPr lang="en-US" dirty="0" smtClean="0"/>
              <a:t>both time </a:t>
            </a:r>
            <a:r>
              <a:rPr lang="en-US" dirty="0"/>
              <a:t>series and non-time series </a:t>
            </a:r>
            <a:r>
              <a:rPr lang="en-US" dirty="0" smtClean="0"/>
              <a:t>data</a:t>
            </a:r>
          </a:p>
          <a:p>
            <a:pPr lvl="1"/>
            <a:r>
              <a:rPr lang="en-US" dirty="0"/>
              <a:t>Integrate the four extracted </a:t>
            </a:r>
            <a:r>
              <a:rPr lang="en-US" dirty="0" smtClean="0"/>
              <a:t>features at </a:t>
            </a:r>
            <a:r>
              <a:rPr lang="en-US" dirty="0"/>
              <a:t>the end for final </a:t>
            </a:r>
            <a:r>
              <a:rPr lang="en-US" dirty="0" smtClean="0"/>
              <a:t>prediction</a:t>
            </a:r>
          </a:p>
          <a:p>
            <a:pPr lvl="1"/>
            <a:r>
              <a:rPr lang="en-US" dirty="0" smtClean="0"/>
              <a:t>Accuracy up to 81%</a:t>
            </a:r>
            <a:endParaRPr lang="en-US" dirty="0"/>
          </a:p>
          <a:p>
            <a:pPr lvl="1"/>
            <a:endParaRPr lang="en-US" dirty="0"/>
          </a:p>
          <a:p>
            <a:pPr lvl="1"/>
            <a:endParaRPr lang="en-US" dirty="0"/>
          </a:p>
          <a:p>
            <a:pPr lvl="1"/>
            <a:endParaRPr lang="en-US" dirty="0"/>
          </a:p>
          <a:p>
            <a:pPr lvl="1"/>
            <a:endParaRPr kumimoji="1" lang="en-US" altLang="ko-KR" dirty="0"/>
          </a:p>
          <a:p>
            <a:pPr lvl="2"/>
            <a:endParaRPr kumimoji="1" lang="en-US" altLang="ko-KR" dirty="0"/>
          </a:p>
          <a:p>
            <a:pPr lvl="1"/>
            <a:endParaRPr kumimoji="1" lang="ko-KR" altLang="en-US" dirty="0"/>
          </a:p>
          <a:p>
            <a:endParaRPr kumimoji="1" lang="ko-KR" altLang="en-US" dirty="0"/>
          </a:p>
        </p:txBody>
      </p:sp>
      <p:pic>
        <p:nvPicPr>
          <p:cNvPr id="6" name="Picture 5"/>
          <p:cNvPicPr>
            <a:picLocks noChangeAspect="1"/>
          </p:cNvPicPr>
          <p:nvPr/>
        </p:nvPicPr>
        <p:blipFill>
          <a:blip r:embed="rId3"/>
          <a:stretch>
            <a:fillRect/>
          </a:stretch>
        </p:blipFill>
        <p:spPr>
          <a:xfrm>
            <a:off x="2486058" y="3429000"/>
            <a:ext cx="4241734" cy="2776055"/>
          </a:xfrm>
          <a:prstGeom prst="rect">
            <a:avLst/>
          </a:prstGeom>
        </p:spPr>
      </p:pic>
      <p:sp>
        <p:nvSpPr>
          <p:cNvPr id="7" name="TextBox 6">
            <a:extLst>
              <a:ext uri="{FF2B5EF4-FFF2-40B4-BE49-F238E27FC236}">
                <a16:creationId xmlns:a16="http://schemas.microsoft.com/office/drawing/2014/main" id="{7720CD16-8448-B04B-9F46-0457E7510EBB}"/>
              </a:ext>
            </a:extLst>
          </p:cNvPr>
          <p:cNvSpPr txBox="1"/>
          <p:nvPr/>
        </p:nvSpPr>
        <p:spPr>
          <a:xfrm>
            <a:off x="3203848" y="6237312"/>
            <a:ext cx="3024725" cy="276999"/>
          </a:xfrm>
          <a:prstGeom prst="rect">
            <a:avLst/>
          </a:prstGeom>
          <a:noFill/>
        </p:spPr>
        <p:txBody>
          <a:bodyPr wrap="square" rtlCol="0">
            <a:spAutoFit/>
          </a:bodyPr>
          <a:lstStyle/>
          <a:p>
            <a:pPr algn="ctr"/>
            <a:r>
              <a:rPr kumimoji="1" lang="en-US" sz="1200" dirty="0" smtClean="0">
                <a:latin typeface="Calibri" panose="020F0502020204030204" pitchFamily="34" charset="0"/>
                <a:cs typeface="Calibri" panose="020F0502020204030204" pitchFamily="34" charset="0"/>
              </a:rPr>
              <a:t>Multimodal </a:t>
            </a:r>
            <a:r>
              <a:rPr kumimoji="1" lang="en-US" sz="1200" dirty="0">
                <a:latin typeface="Calibri" panose="020F0502020204030204" pitchFamily="34" charset="0"/>
                <a:cs typeface="Calibri" panose="020F0502020204030204" pitchFamily="34" charset="0"/>
              </a:rPr>
              <a:t>D</a:t>
            </a:r>
            <a:r>
              <a:rPr kumimoji="1" lang="en-US" sz="1200" dirty="0" smtClean="0">
                <a:latin typeface="Calibri" panose="020F0502020204030204" pitchFamily="34" charset="0"/>
                <a:cs typeface="Calibri" panose="020F0502020204030204" pitchFamily="34" charset="0"/>
              </a:rPr>
              <a:t>eep </a:t>
            </a:r>
            <a:r>
              <a:rPr kumimoji="1" lang="en-US" sz="1200" dirty="0">
                <a:latin typeface="Calibri" panose="020F0502020204030204" pitchFamily="34" charset="0"/>
                <a:cs typeface="Calibri" panose="020F0502020204030204" pitchFamily="34" charset="0"/>
              </a:rPr>
              <a:t>L</a:t>
            </a:r>
            <a:r>
              <a:rPr kumimoji="1" lang="en-US" sz="1200" dirty="0" smtClean="0">
                <a:latin typeface="Calibri" panose="020F0502020204030204" pitchFamily="34" charset="0"/>
                <a:cs typeface="Calibri" panose="020F0502020204030204" pitchFamily="34" charset="0"/>
              </a:rPr>
              <a:t>earning (</a:t>
            </a:r>
            <a:r>
              <a:rPr kumimoji="1" lang="en-US" sz="1200" dirty="0">
                <a:latin typeface="Calibri" panose="020F0502020204030204" pitchFamily="34" charset="0"/>
                <a:cs typeface="Calibri" panose="020F0502020204030204" pitchFamily="34" charset="0"/>
              </a:rPr>
              <a:t>Lee et al., 2019</a:t>
            </a:r>
            <a:r>
              <a:rPr kumimoji="1" lang="en-US" sz="1200" dirty="0" smtClean="0">
                <a:latin typeface="Calibri" panose="020F0502020204030204" pitchFamily="34" charset="0"/>
                <a:cs typeface="Calibri" panose="020F0502020204030204" pitchFamily="34" charset="0"/>
              </a:rPr>
              <a:t>)</a:t>
            </a:r>
            <a:endParaRPr kumimoji="1" lang="en-US" altLang="ko-KR" sz="1200" dirty="0">
              <a:latin typeface="Calibri" panose="020F0502020204030204" pitchFamily="34" charset="0"/>
              <a:cs typeface="Calibri" panose="020F0502020204030204" pitchFamily="34" charset="0"/>
            </a:endParaRPr>
          </a:p>
        </p:txBody>
      </p:sp>
      <p:sp>
        <p:nvSpPr>
          <p:cNvPr id="8" name="TextBox 7"/>
          <p:cNvSpPr txBox="1"/>
          <p:nvPr/>
        </p:nvSpPr>
        <p:spPr>
          <a:xfrm>
            <a:off x="115412" y="6654552"/>
            <a:ext cx="7824578" cy="230832"/>
          </a:xfrm>
          <a:prstGeom prst="rect">
            <a:avLst/>
          </a:prstGeom>
          <a:noFill/>
        </p:spPr>
        <p:txBody>
          <a:bodyPr wrap="none" rtlCol="0">
            <a:spAutoFit/>
          </a:bodyPr>
          <a:lstStyle/>
          <a:p>
            <a:pPr marL="228600" indent="-228600">
              <a:buAutoNum type="arabicPeriod"/>
            </a:pPr>
            <a:r>
              <a:rPr lang="en-US" sz="900" i="1" dirty="0"/>
              <a:t>Lee, </a:t>
            </a:r>
            <a:r>
              <a:rPr lang="en-US" sz="900" i="1" dirty="0" err="1"/>
              <a:t>Garam</a:t>
            </a:r>
            <a:r>
              <a:rPr lang="en-US" sz="900" i="1" dirty="0"/>
              <a:t>, et al. "Predicting Alzheimer’s disease progression using multi-modal deep learning approach." Scientific reports 9.1 (2019): 1-12.</a:t>
            </a:r>
            <a:endParaRPr lang="en-US" altLang="ko-KR" sz="100" i="1" dirty="0"/>
          </a:p>
        </p:txBody>
      </p:sp>
    </p:spTree>
    <p:extLst>
      <p:ext uri="{BB962C8B-B14F-4D97-AF65-F5344CB8AC3E}">
        <p14:creationId xmlns:p14="http://schemas.microsoft.com/office/powerpoint/2010/main" val="21041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80386</TotalTime>
  <Words>9270</Words>
  <Application>Microsoft Office PowerPoint</Application>
  <PresentationFormat>On-screen Show (4:3)</PresentationFormat>
  <Paragraphs>1343</Paragraphs>
  <Slides>62</Slides>
  <Notes>61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HY목각파임B</vt:lpstr>
      <vt:lpstr>맑은 고딕</vt:lpstr>
      <vt:lpstr>휴먼옛체</vt:lpstr>
      <vt:lpstr>Arial</vt:lpstr>
      <vt:lpstr>Arial Black</vt:lpstr>
      <vt:lpstr>Calibri</vt:lpstr>
      <vt:lpstr>Cooper Black</vt:lpstr>
      <vt:lpstr>Franklin Gothic Book</vt:lpstr>
      <vt:lpstr>Franklin Gothic Demi</vt:lpstr>
      <vt:lpstr>Myanmar Text</vt:lpstr>
      <vt:lpstr>Times New Roman</vt:lpstr>
      <vt:lpstr>Wingdings</vt:lpstr>
      <vt:lpstr>Office Theme</vt:lpstr>
      <vt:lpstr>MRI-Based Alzheimer’s Disease Classification Using Deep Learning: A Novel Small-Data Approach</vt:lpstr>
      <vt:lpstr>PowerPoint Presentation</vt:lpstr>
      <vt:lpstr>1. Introduction</vt:lpstr>
      <vt:lpstr>1.1 Research Background</vt:lpstr>
      <vt:lpstr>1.1 Research Background</vt:lpstr>
      <vt:lpstr>1.1 Research Background</vt:lpstr>
      <vt:lpstr>1.1 Research Background</vt:lpstr>
      <vt:lpstr>1.1 Research Background</vt:lpstr>
      <vt:lpstr>1.1 Research Background</vt:lpstr>
      <vt:lpstr>1.1 Research Background</vt:lpstr>
      <vt:lpstr>1.1 Research Background</vt:lpstr>
      <vt:lpstr>1.1 Research Background</vt:lpstr>
      <vt:lpstr>1.1 Research Background</vt:lpstr>
      <vt:lpstr>1.1 Research Background</vt:lpstr>
      <vt:lpstr>1.1 Research Background</vt:lpstr>
      <vt:lpstr>1.2 Research Motivation</vt:lpstr>
      <vt:lpstr>1.2 Research Motivation</vt:lpstr>
      <vt:lpstr>1.2 Research Motivation</vt:lpstr>
      <vt:lpstr>1.2 Research Motivation</vt:lpstr>
      <vt:lpstr>1.3 Research Outline</vt:lpstr>
      <vt:lpstr>1.3 Research Outline</vt:lpstr>
      <vt:lpstr>1.3 Research Outline</vt:lpstr>
      <vt:lpstr>1.3 Research Outline</vt:lpstr>
      <vt:lpstr>2. Proposed framework</vt:lpstr>
      <vt:lpstr>2.1 Overall Approach</vt:lpstr>
      <vt:lpstr>2.2 Data Augmentation</vt:lpstr>
      <vt:lpstr>2.2 Data Augmentation</vt:lpstr>
      <vt:lpstr>2.2 Data Augmentation</vt:lpstr>
      <vt:lpstr>2.2 Data Augnmentation</vt:lpstr>
      <vt:lpstr>2.2 Data Augnmentation</vt:lpstr>
      <vt:lpstr>2.2 Data Augnmentation</vt:lpstr>
      <vt:lpstr>2.2 Data Augnmentation</vt:lpstr>
      <vt:lpstr>2.3 Attention Mechanism</vt:lpstr>
      <vt:lpstr>2.3 Attention Mechanism</vt:lpstr>
      <vt:lpstr>2.3 Attention Mechanism</vt:lpstr>
      <vt:lpstr>2.3 Attention Mechanism</vt:lpstr>
      <vt:lpstr>2.4 Contrastive Learning</vt:lpstr>
      <vt:lpstr>2.4 Contrastive Learning</vt:lpstr>
      <vt:lpstr>2.4 Contrastive Learning</vt:lpstr>
      <vt:lpstr>2.4 Contrastive Learning</vt:lpstr>
      <vt:lpstr>2.5 Classification Network</vt:lpstr>
      <vt:lpstr>2.5 Classification Network</vt:lpstr>
      <vt:lpstr>3. Experiments and results</vt:lpstr>
      <vt:lpstr>3.1 Dataset</vt:lpstr>
      <vt:lpstr>3.2 Data Augmentation</vt:lpstr>
      <vt:lpstr>3.2 Data Augmentation</vt:lpstr>
      <vt:lpstr>3.2 Data Augmentation</vt:lpstr>
      <vt:lpstr>3.3 Comparison of various architectures</vt:lpstr>
      <vt:lpstr>3.3 Comparison of various architectures</vt:lpstr>
      <vt:lpstr>3.4 Proposed Architecture</vt:lpstr>
      <vt:lpstr>3.4 Proposed Architecture</vt:lpstr>
      <vt:lpstr>3.5 Results</vt:lpstr>
      <vt:lpstr>3.5 Results</vt:lpstr>
      <vt:lpstr>3.6 Comparison with existing methods</vt:lpstr>
      <vt:lpstr>3.6 Comparison with existing methods</vt:lpstr>
      <vt:lpstr>3.6 Comparison with existing methods</vt:lpstr>
      <vt:lpstr>4. Conclusion and Future Work</vt:lpstr>
      <vt:lpstr>4. Conclusion</vt:lpstr>
      <vt:lpstr>4. Conclusion</vt:lpstr>
      <vt:lpstr>4. Future Work</vt:lpstr>
      <vt:lpstr>4.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leestation</dc:creator>
  <cp:lastModifiedBy>Raja Haseeb</cp:lastModifiedBy>
  <cp:revision>3400</cp:revision>
  <cp:lastPrinted>2017-02-03T01:29:53Z</cp:lastPrinted>
  <dcterms:created xsi:type="dcterms:W3CDTF">2014-12-27T15:14:49Z</dcterms:created>
  <dcterms:modified xsi:type="dcterms:W3CDTF">2021-05-31T06:01:55Z</dcterms:modified>
</cp:coreProperties>
</file>