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2"/>
  </p:notesMasterIdLst>
  <p:sldIdLst>
    <p:sldId id="256" r:id="rId2"/>
    <p:sldId id="258" r:id="rId3"/>
    <p:sldId id="257" r:id="rId4"/>
    <p:sldId id="259" r:id="rId5"/>
    <p:sldId id="305" r:id="rId6"/>
    <p:sldId id="369" r:id="rId7"/>
    <p:sldId id="370" r:id="rId8"/>
    <p:sldId id="371" r:id="rId9"/>
    <p:sldId id="372" r:id="rId10"/>
    <p:sldId id="373" r:id="rId11"/>
    <p:sldId id="367" r:id="rId12"/>
    <p:sldId id="374" r:id="rId13"/>
    <p:sldId id="375" r:id="rId14"/>
    <p:sldId id="376" r:id="rId15"/>
    <p:sldId id="300" r:id="rId16"/>
    <p:sldId id="377" r:id="rId17"/>
    <p:sldId id="378" r:id="rId18"/>
    <p:sldId id="379" r:id="rId19"/>
    <p:sldId id="309" r:id="rId20"/>
    <p:sldId id="380" r:id="rId21"/>
    <p:sldId id="381" r:id="rId22"/>
    <p:sldId id="382" r:id="rId23"/>
    <p:sldId id="383" r:id="rId24"/>
    <p:sldId id="311" r:id="rId25"/>
    <p:sldId id="384" r:id="rId26"/>
    <p:sldId id="385" r:id="rId27"/>
    <p:sldId id="312" r:id="rId28"/>
    <p:sldId id="386" r:id="rId29"/>
    <p:sldId id="313" r:id="rId30"/>
    <p:sldId id="278" r:id="rId31"/>
  </p:sldIdLst>
  <p:sldSz cx="9144000" cy="5143500" type="screen16x9"/>
  <p:notesSz cx="6858000" cy="9144000"/>
  <p:embeddedFontLst>
    <p:embeddedFont>
      <p:font typeface="Lato" panose="020B0604020202020204" charset="0"/>
      <p:regular r:id="rId33"/>
      <p:bold r:id="rId34"/>
      <p:italic r:id="rId35"/>
      <p:boldItalic r:id="rId36"/>
    </p:embeddedFont>
    <p:embeddedFont>
      <p:font typeface="Raleway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7822"/>
    <a:srgbClr val="7DB95D"/>
    <a:srgbClr val="4FC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B06818-5B05-4E91-8BAA-7424DA3150ED}">
  <a:tblStyle styleId="{0FB06818-5B05-4E91-8BAA-7424DA315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076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789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85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330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3388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296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595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849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938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092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57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041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598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654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4326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504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203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7523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7982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4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815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67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208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474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56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4" y="2762725"/>
            <a:ext cx="8595757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Enhanced Pix2pix Dehazing Network</a:t>
            </a:r>
            <a:br>
              <a:rPr lang="en" dirty="0" smtClean="0"/>
            </a:b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</a:rPr>
              <a:t>Yanyun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</a:rPr>
              <a:t> Qu,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</a:rPr>
              <a:t>Yizi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</a:rPr>
              <a:t> Chen,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</a:rPr>
              <a:t>Jingying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</a:rPr>
              <a:t> Huang, Yuan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</a:rPr>
              <a:t>Xie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3</a:t>
            </a:r>
            <a:r>
              <a:rPr lang="en" sz="7200" dirty="0" smtClean="0">
                <a:solidFill>
                  <a:schemeClr val="accent2"/>
                </a:solidFill>
              </a:rPr>
              <a:t>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PROPOSED METHOD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218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 and Motivation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1"/>
            <a:ext cx="35763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373588"/>
            <a:ext cx="8135576" cy="1930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SzPts val="1800"/>
            </a:pPr>
            <a:r>
              <a:rPr lang="en-US" sz="1800" dirty="0"/>
              <a:t>In order to disentangle image dehazing from the </a:t>
            </a:r>
            <a:r>
              <a:rPr lang="en-US" sz="1800" dirty="0" smtClean="0"/>
              <a:t>physical scattering </a:t>
            </a:r>
            <a:r>
              <a:rPr lang="en-US" sz="1800" dirty="0"/>
              <a:t>model, we try to transform a hazy image </a:t>
            </a:r>
            <a:r>
              <a:rPr lang="en-US" sz="1800" dirty="0" smtClean="0"/>
              <a:t>to a </a:t>
            </a:r>
            <a:r>
              <a:rPr lang="en-US" sz="1800" dirty="0"/>
              <a:t>haze-free image pixel by pixel directly</a:t>
            </a:r>
            <a:r>
              <a:rPr lang="en-US" sz="1800" dirty="0" smtClean="0"/>
              <a:t>.</a:t>
            </a:r>
          </a:p>
          <a:p>
            <a:pPr indent="-342900">
              <a:buSzPts val="1800"/>
            </a:pPr>
            <a:r>
              <a:rPr lang="en-US" dirty="0" smtClean="0"/>
              <a:t>Motivated by the </a:t>
            </a:r>
            <a:r>
              <a:rPr lang="en-US" dirty="0"/>
              <a:t>success of generative adversarial networks (GANs) </a:t>
            </a:r>
            <a:r>
              <a:rPr lang="en-US" dirty="0" smtClean="0"/>
              <a:t>in image-to-image translation*, authors apply GAN to image </a:t>
            </a:r>
            <a:r>
              <a:rPr lang="en-US" dirty="0"/>
              <a:t>dehazing.</a:t>
            </a:r>
            <a:r>
              <a:rPr lang="en-US" sz="1800" dirty="0"/>
              <a:t> </a:t>
            </a:r>
          </a:p>
          <a:p>
            <a:pPr indent="-342900">
              <a:buSzPts val="1800"/>
            </a:pPr>
            <a:r>
              <a:rPr lang="en-US" dirty="0" smtClean="0"/>
              <a:t>Paper proposed Enhanced </a:t>
            </a:r>
            <a:r>
              <a:rPr lang="en-US" dirty="0"/>
              <a:t>Pix2pix Dehazing</a:t>
            </a:r>
            <a:br>
              <a:rPr lang="en-US" dirty="0"/>
            </a:br>
            <a:r>
              <a:rPr lang="en-US" dirty="0"/>
              <a:t>Network (EPDN</a:t>
            </a:r>
            <a:r>
              <a:rPr lang="en-US" dirty="0" smtClean="0"/>
              <a:t>).</a:t>
            </a:r>
          </a:p>
          <a:p>
            <a:pPr marL="114300" indent="0">
              <a:buSzPts val="1800"/>
              <a:buNone/>
            </a:pPr>
            <a:endParaRPr lang="en-US" sz="1800" dirty="0"/>
          </a:p>
          <a:p>
            <a:pPr marL="114300" indent="0" algn="r">
              <a:buSzPts val="1800"/>
              <a:buNone/>
            </a:pPr>
            <a:r>
              <a:rPr lang="en-US" sz="1000" i="1" dirty="0" smtClean="0"/>
              <a:t>*Phillip </a:t>
            </a:r>
            <a:r>
              <a:rPr lang="en-US" sz="1000" i="1" dirty="0"/>
              <a:t>Isola, Jun-Yan Zhu, </a:t>
            </a:r>
            <a:r>
              <a:rPr lang="en-US" sz="1000" i="1" dirty="0" err="1"/>
              <a:t>Tinghui</a:t>
            </a:r>
            <a:r>
              <a:rPr lang="en-US" sz="1000" i="1" dirty="0"/>
              <a:t> Zhou, and Alexei </a:t>
            </a:r>
            <a:r>
              <a:rPr lang="en-US" sz="1000" i="1" dirty="0" smtClean="0"/>
              <a:t>A </a:t>
            </a:r>
            <a:r>
              <a:rPr lang="en-US" sz="1000" i="1" dirty="0" err="1" smtClean="0"/>
              <a:t>Efros</a:t>
            </a:r>
            <a:r>
              <a:rPr lang="en-US" sz="1000" i="1" dirty="0"/>
              <a:t>. Image-to-image translation with conditional adversarial networks. In Proceedings of the IEEE conference </a:t>
            </a:r>
            <a:r>
              <a:rPr lang="en-US" sz="1000" i="1" dirty="0" smtClean="0"/>
              <a:t>on computer </a:t>
            </a:r>
            <a:r>
              <a:rPr lang="en-US" sz="1000" i="1" dirty="0"/>
              <a:t>vision and pattern recognition, pages </a:t>
            </a:r>
            <a:r>
              <a:rPr lang="en-US" sz="1000" i="1" dirty="0" smtClean="0"/>
              <a:t>1125–1134, 2017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13892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Contributions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1"/>
            <a:ext cx="35763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373588"/>
            <a:ext cx="8135576" cy="1930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SzPts val="1800"/>
            </a:pPr>
            <a:r>
              <a:rPr lang="en-US" sz="1800" dirty="0" smtClean="0"/>
              <a:t>EPDN is proposed for image dehazing</a:t>
            </a:r>
          </a:p>
          <a:p>
            <a:pPr indent="-342900">
              <a:buSzPts val="1800"/>
            </a:pPr>
            <a:r>
              <a:rPr lang="en-US" sz="1800" dirty="0" smtClean="0"/>
              <a:t>Embedded GAN and enhancer are designed to produce images with more details</a:t>
            </a:r>
          </a:p>
          <a:p>
            <a:pPr indent="-342900">
              <a:buSzPts val="1800"/>
            </a:pPr>
            <a:r>
              <a:rPr lang="en-US" sz="1800" dirty="0" smtClean="0"/>
              <a:t>Joint training scheme for updating embedded GAN and enhancer</a:t>
            </a:r>
          </a:p>
          <a:p>
            <a:pPr indent="-342900">
              <a:buSzPts val="1800"/>
            </a:pPr>
            <a:r>
              <a:rPr lang="en-US" sz="1800" dirty="0" smtClean="0"/>
              <a:t>Perceptual index (PI) is introduced for quantitative evaluation from the perceptual perspective</a:t>
            </a:r>
            <a:endParaRPr lang="en-US" dirty="0" smtClean="0"/>
          </a:p>
          <a:p>
            <a:pPr marL="114300" indent="0">
              <a:buSzPts val="1800"/>
              <a:buNone/>
            </a:pPr>
            <a:endParaRPr lang="en-US" sz="1800" dirty="0"/>
          </a:p>
          <a:p>
            <a:pPr marL="114300" indent="0" algn="r">
              <a:buSzPts val="1800"/>
              <a:buNone/>
            </a:pPr>
            <a:r>
              <a:rPr lang="en-US" sz="1000" i="1" dirty="0" smtClean="0"/>
              <a:t>*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89910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Architecture</a:t>
            </a:r>
            <a:endParaRPr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60" y="1291988"/>
            <a:ext cx="7595779" cy="2867849"/>
          </a:xfrm>
          <a:prstGeom prst="rect">
            <a:avLst/>
          </a:prstGeom>
        </p:spPr>
      </p:pic>
      <p:sp>
        <p:nvSpPr>
          <p:cNvPr id="8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373588"/>
            <a:ext cx="8135576" cy="1930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ts val="1800"/>
              <a:buNone/>
            </a:pPr>
            <a:endParaRPr lang="en-US" sz="1800" dirty="0" smtClean="0"/>
          </a:p>
          <a:p>
            <a:pPr marL="114300" indent="0">
              <a:buSzPts val="1800"/>
              <a:buNone/>
            </a:pPr>
            <a:endParaRPr lang="en-US" sz="1800" dirty="0"/>
          </a:p>
          <a:p>
            <a:pPr marL="114300" indent="0">
              <a:buSzPts val="1800"/>
              <a:buNone/>
            </a:pPr>
            <a:endParaRPr lang="en-US" sz="1800" dirty="0" smtClean="0"/>
          </a:p>
          <a:p>
            <a:pPr marL="114300" indent="0">
              <a:buSzPts val="1800"/>
              <a:buNone/>
            </a:pPr>
            <a:endParaRPr lang="en-US" sz="1800" dirty="0"/>
          </a:p>
          <a:p>
            <a:pPr marL="114300" indent="0">
              <a:buSzPts val="1800"/>
              <a:buNone/>
            </a:pPr>
            <a:endParaRPr lang="en-US" sz="1800" dirty="0" smtClean="0"/>
          </a:p>
          <a:p>
            <a:pPr marL="114300" indent="0">
              <a:buSzPts val="1800"/>
              <a:buNone/>
            </a:pPr>
            <a:endParaRPr lang="en-US" sz="1800" dirty="0"/>
          </a:p>
          <a:p>
            <a:pPr marL="114300" indent="0">
              <a:buSzPts val="1800"/>
              <a:buNone/>
            </a:pPr>
            <a:endParaRPr lang="en-US" sz="1800" dirty="0" smtClean="0"/>
          </a:p>
          <a:p>
            <a:pPr marL="114300" indent="0">
              <a:buSzPts val="1800"/>
              <a:buNone/>
            </a:pPr>
            <a:endParaRPr lang="en-US" sz="1800" dirty="0" smtClean="0"/>
          </a:p>
          <a:p>
            <a:pPr marL="114300" indent="0">
              <a:buSzPts val="1800"/>
              <a:buNone/>
            </a:pPr>
            <a:endParaRPr lang="en-US" sz="1800" dirty="0"/>
          </a:p>
          <a:p>
            <a:pPr marL="114300" indent="0" algn="r">
              <a:buSzPts val="1800"/>
              <a:buNone/>
            </a:pPr>
            <a:r>
              <a:rPr lang="en-US" sz="1000" i="1" dirty="0"/>
              <a:t>Qu, </a:t>
            </a:r>
            <a:r>
              <a:rPr lang="en-US" sz="1000" i="1" dirty="0" err="1"/>
              <a:t>Yanyun</a:t>
            </a:r>
            <a:r>
              <a:rPr lang="en-US" sz="1000" i="1" dirty="0"/>
              <a:t>, et al. "Enhanced pix2pix dehazing network." Proceedings of the IEEE Conference on Computer Vision and Pattern Recognition. 2019.</a:t>
            </a:r>
            <a:r>
              <a:rPr lang="en-US" sz="1800" i="1" dirty="0"/>
              <a:t/>
            </a:r>
            <a:br>
              <a:rPr lang="en-US" sz="1800" i="1" dirty="0"/>
            </a:br>
            <a:r>
              <a:rPr lang="en-US" sz="1800" i="1" dirty="0"/>
              <a:t/>
            </a:r>
            <a:br>
              <a:rPr lang="en-US" sz="1800" i="1" dirty="0"/>
            </a:br>
            <a:endParaRPr lang="en-US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48773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Architecture</a:t>
            </a:r>
            <a:endParaRPr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8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291988"/>
            <a:ext cx="8135576" cy="1930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ts val="1800"/>
              <a:buNone/>
            </a:pPr>
            <a:endParaRPr lang="en-US" sz="1800" dirty="0" smtClean="0"/>
          </a:p>
          <a:p>
            <a:pPr marL="114300" indent="0">
              <a:buSzPts val="1800"/>
              <a:buNone/>
            </a:pPr>
            <a:endParaRPr lang="en-US" sz="1800" dirty="0"/>
          </a:p>
          <a:p>
            <a:pPr marL="114300" indent="0">
              <a:buSzPts val="1800"/>
              <a:buNone/>
            </a:pPr>
            <a:endParaRPr lang="en-US" sz="1800" dirty="0" smtClean="0"/>
          </a:p>
          <a:p>
            <a:pPr marL="114300" indent="0">
              <a:buSzPts val="1800"/>
              <a:buNone/>
            </a:pPr>
            <a:endParaRPr lang="en-US" sz="1800" dirty="0"/>
          </a:p>
          <a:p>
            <a:pPr marL="114300" indent="0">
              <a:buSzPts val="1800"/>
              <a:buNone/>
            </a:pPr>
            <a:endParaRPr lang="en-US" sz="1800" dirty="0" smtClean="0"/>
          </a:p>
          <a:p>
            <a:pPr marL="114300" indent="0">
              <a:buSzPts val="1800"/>
              <a:buNone/>
            </a:pPr>
            <a:endParaRPr lang="en-US" sz="1800" dirty="0"/>
          </a:p>
          <a:p>
            <a:pPr marL="114300" indent="0">
              <a:buSzPts val="1800"/>
              <a:buNone/>
            </a:pPr>
            <a:endParaRPr lang="en-US" sz="1800" dirty="0" smtClean="0"/>
          </a:p>
          <a:p>
            <a:pPr marL="114300" indent="0">
              <a:buSzPts val="1800"/>
              <a:buNone/>
            </a:pPr>
            <a:endParaRPr lang="en-US" sz="1800" dirty="0" smtClean="0"/>
          </a:p>
          <a:p>
            <a:pPr marL="114300" indent="0">
              <a:buSzPts val="1800"/>
              <a:buNone/>
            </a:pPr>
            <a:endParaRPr lang="en-US" sz="1800" dirty="0"/>
          </a:p>
          <a:p>
            <a:pPr marL="114300" indent="0" algn="r">
              <a:buSzPts val="1800"/>
              <a:buNone/>
            </a:pPr>
            <a:r>
              <a:rPr lang="en-US" sz="1000" i="1" dirty="0"/>
              <a:t>Qu, </a:t>
            </a:r>
            <a:r>
              <a:rPr lang="en-US" sz="1000" i="1" dirty="0" err="1"/>
              <a:t>Yanyun</a:t>
            </a:r>
            <a:r>
              <a:rPr lang="en-US" sz="1000" i="1" dirty="0"/>
              <a:t>, et al. "Enhanced pix2pix dehazing network." Proceedings of the IEEE Conference on Computer Vision and Pattern Recognition. 2019.</a:t>
            </a:r>
            <a:r>
              <a:rPr lang="en-US" sz="1800" i="1" dirty="0"/>
              <a:t/>
            </a:r>
            <a:br>
              <a:rPr lang="en-US" sz="1800" i="1" dirty="0"/>
            </a:br>
            <a:r>
              <a:rPr lang="en-US" sz="1800" i="1" dirty="0"/>
              <a:t/>
            </a:r>
            <a:br>
              <a:rPr lang="en-US" sz="1800" i="1" dirty="0"/>
            </a:br>
            <a:endParaRPr lang="en-US" sz="1800" i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279" y="1291988"/>
            <a:ext cx="4410941" cy="274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2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Overall Loss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838282" y="1373588"/>
            <a:ext cx="35763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373588"/>
            <a:ext cx="8135576" cy="1930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SzPts val="1800"/>
            </a:pPr>
            <a:r>
              <a:rPr lang="en-US" sz="1800" dirty="0"/>
              <a:t>In order to optimize EPDN, </a:t>
            </a:r>
            <a:r>
              <a:rPr lang="en-US" sz="1800" dirty="0" smtClean="0"/>
              <a:t>the </a:t>
            </a:r>
            <a:r>
              <a:rPr lang="en-US" sz="1800" dirty="0"/>
              <a:t>adversarial loss L</a:t>
            </a:r>
            <a:r>
              <a:rPr lang="en-US" sz="1800" baseline="-25000" dirty="0"/>
              <a:t>A</a:t>
            </a:r>
            <a:r>
              <a:rPr lang="en-US" sz="1800" dirty="0"/>
              <a:t>, the feature matching </a:t>
            </a:r>
            <a:r>
              <a:rPr lang="en-US" sz="1800" dirty="0" smtClean="0"/>
              <a:t>loss L</a:t>
            </a:r>
            <a:r>
              <a:rPr lang="en-US" sz="1800" baseline="-25000" dirty="0" smtClean="0"/>
              <a:t>FM</a:t>
            </a:r>
            <a:r>
              <a:rPr lang="en-US" sz="1800" dirty="0" smtClean="0"/>
              <a:t> </a:t>
            </a:r>
            <a:r>
              <a:rPr lang="en-US" sz="1800" dirty="0"/>
              <a:t>, the perceptual loss </a:t>
            </a:r>
            <a:r>
              <a:rPr lang="en-US" sz="1800" dirty="0" smtClean="0"/>
              <a:t>L</a:t>
            </a:r>
            <a:r>
              <a:rPr lang="en-US" sz="1800" baseline="-25000" dirty="0" smtClean="0"/>
              <a:t>VGG</a:t>
            </a:r>
            <a:r>
              <a:rPr lang="en-US" sz="1800" dirty="0"/>
              <a:t>, and the fidelity loss L</a:t>
            </a:r>
            <a:r>
              <a:rPr lang="en-US" sz="1800" baseline="-25000" dirty="0"/>
              <a:t>F</a:t>
            </a:r>
            <a:r>
              <a:rPr lang="en-US" sz="1800" dirty="0"/>
              <a:t> </a:t>
            </a:r>
          </a:p>
          <a:p>
            <a:pPr indent="-342900">
              <a:buSzPts val="1800"/>
            </a:pPr>
            <a:endParaRPr lang="en-US" sz="1800" dirty="0" smtClean="0"/>
          </a:p>
          <a:p>
            <a:pPr marL="114300" indent="0" algn="ctr">
              <a:buSzPts val="1800"/>
              <a:buNone/>
            </a:pPr>
            <a:r>
              <a:rPr lang="en-US" dirty="0"/>
              <a:t>L</a:t>
            </a:r>
            <a:r>
              <a:rPr lang="en-US" baseline="-25000" dirty="0"/>
              <a:t>EP</a:t>
            </a:r>
            <a:r>
              <a:rPr lang="en-US" dirty="0"/>
              <a:t> = L</a:t>
            </a:r>
            <a:r>
              <a:rPr lang="en-US" baseline="-25000" dirty="0"/>
              <a:t>A</a:t>
            </a:r>
            <a:r>
              <a:rPr lang="en-US" dirty="0"/>
              <a:t> + </a:t>
            </a:r>
            <a:r>
              <a:rPr lang="el-GR" dirty="0" smtClean="0"/>
              <a:t>λ</a:t>
            </a:r>
            <a:r>
              <a:rPr lang="en-US" dirty="0" smtClean="0"/>
              <a:t>L</a:t>
            </a:r>
            <a:r>
              <a:rPr lang="en-US" baseline="-25000" dirty="0" smtClean="0"/>
              <a:t>FM</a:t>
            </a:r>
            <a:r>
              <a:rPr lang="en-US" dirty="0" smtClean="0"/>
              <a:t>+ </a:t>
            </a:r>
            <a:r>
              <a:rPr lang="el-GR" dirty="0"/>
              <a:t>λ</a:t>
            </a:r>
            <a:r>
              <a:rPr lang="en-US" dirty="0" smtClean="0"/>
              <a:t>L</a:t>
            </a:r>
            <a:r>
              <a:rPr lang="en-US" baseline="-25000" dirty="0" smtClean="0"/>
              <a:t>VGG</a:t>
            </a:r>
            <a:r>
              <a:rPr lang="en-US" dirty="0" smtClean="0"/>
              <a:t> </a:t>
            </a:r>
            <a:r>
              <a:rPr lang="en-US" dirty="0"/>
              <a:t>+ L</a:t>
            </a:r>
            <a:r>
              <a:rPr lang="en-US" baseline="-25000" dirty="0"/>
              <a:t>F</a:t>
            </a:r>
            <a:r>
              <a:rPr lang="en-US" dirty="0"/>
              <a:t>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28948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Training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838282" y="1373588"/>
            <a:ext cx="35763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373588"/>
            <a:ext cx="8135576" cy="1930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SzPts val="1800"/>
            </a:pPr>
            <a:r>
              <a:rPr lang="en-US" sz="1800" dirty="0" smtClean="0"/>
              <a:t>A</a:t>
            </a:r>
            <a:r>
              <a:rPr lang="en-US" sz="1800" dirty="0"/>
              <a:t> </a:t>
            </a:r>
            <a:r>
              <a:rPr lang="en-US" sz="1800" dirty="0" smtClean="0"/>
              <a:t>joint </a:t>
            </a:r>
            <a:r>
              <a:rPr lang="en-US" sz="1800" dirty="0"/>
              <a:t>training scheme which alternatively optimizes the embedding GAN (generator and discriminators) and the generator along with the enhancer.</a:t>
            </a:r>
            <a:r>
              <a:rPr lang="en-US" sz="1600" dirty="0"/>
              <a:t> </a:t>
            </a:r>
            <a:endParaRPr lang="en-US" sz="1600" dirty="0" smtClean="0"/>
          </a:p>
          <a:p>
            <a:pPr indent="-342900">
              <a:buSzPts val="1800"/>
            </a:pPr>
            <a:r>
              <a:rPr lang="en-US" sz="1800" dirty="0"/>
              <a:t>Firstly, the </a:t>
            </a:r>
            <a:r>
              <a:rPr lang="en-US" sz="1800" dirty="0" smtClean="0"/>
              <a:t>GAN architecture </a:t>
            </a:r>
            <a:r>
              <a:rPr lang="en-US" sz="1800" dirty="0"/>
              <a:t>is optimized with the adversarial loss function</a:t>
            </a:r>
            <a:br>
              <a:rPr lang="en-US" sz="1800" dirty="0"/>
            </a:br>
            <a:r>
              <a:rPr lang="en-US" sz="1800" dirty="0" smtClean="0"/>
              <a:t>and </a:t>
            </a:r>
            <a:r>
              <a:rPr lang="en-US" sz="1800" dirty="0"/>
              <a:t>the feature matching loss function </a:t>
            </a:r>
            <a:endParaRPr lang="en-US" sz="1800" dirty="0" smtClean="0"/>
          </a:p>
          <a:p>
            <a:pPr indent="-342900">
              <a:buSzPts val="1800"/>
            </a:pPr>
            <a:r>
              <a:rPr lang="en-US" sz="1800" dirty="0"/>
              <a:t>Secondly, the enhancer </a:t>
            </a:r>
            <a:r>
              <a:rPr lang="en-US" sz="1800" dirty="0" smtClean="0"/>
              <a:t>and the </a:t>
            </a:r>
            <a:r>
              <a:rPr lang="en-US" sz="1800" dirty="0"/>
              <a:t>multi-resolution generator is optimized by </a:t>
            </a:r>
            <a:r>
              <a:rPr lang="en-US" sz="1800" dirty="0" smtClean="0"/>
              <a:t>descending the </a:t>
            </a:r>
            <a:r>
              <a:rPr lang="en-US" sz="1800" dirty="0"/>
              <a:t>gradient of the sum of perceptual loss </a:t>
            </a:r>
            <a:r>
              <a:rPr lang="en-US" sz="1800" dirty="0" smtClean="0"/>
              <a:t>and fidelity loss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1832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Training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838282" y="1373588"/>
            <a:ext cx="35763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248" y="1291988"/>
            <a:ext cx="3141004" cy="362960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6278252" y="4128655"/>
            <a:ext cx="565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37218" y="3927764"/>
            <a:ext cx="1454728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Adversarial and feature matching loss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78252" y="4697769"/>
            <a:ext cx="565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37218" y="4496878"/>
            <a:ext cx="1454728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Perceptual and fidelity loss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20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4</a:t>
            </a:r>
            <a:r>
              <a:rPr lang="en" sz="7200" dirty="0" smtClean="0">
                <a:solidFill>
                  <a:schemeClr val="accent2"/>
                </a:solidFill>
              </a:rPr>
              <a:t>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RESULTS AND COMPARISON</a:t>
            </a:r>
            <a:endParaRPr sz="40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654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Experiments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1"/>
            <a:ext cx="35763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7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373588"/>
            <a:ext cx="8135576" cy="1930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SzPts val="1800"/>
            </a:pPr>
            <a:r>
              <a:rPr lang="en-US" sz="1800" dirty="0" smtClean="0"/>
              <a:t>Experiments are done on both </a:t>
            </a:r>
            <a:r>
              <a:rPr lang="en-US" sz="1800" dirty="0"/>
              <a:t>the synthesis dataset and the real-world </a:t>
            </a:r>
            <a:r>
              <a:rPr lang="en-US" sz="1800" dirty="0" smtClean="0"/>
              <a:t>dataset to </a:t>
            </a:r>
            <a:r>
              <a:rPr lang="en-US" sz="1800" dirty="0"/>
              <a:t>demonstrate the effectiveness of the proposed method. </a:t>
            </a:r>
            <a:endParaRPr lang="en-US" sz="1800" dirty="0" smtClean="0"/>
          </a:p>
          <a:p>
            <a:pPr indent="-342900">
              <a:buSzPts val="1800"/>
            </a:pPr>
            <a:r>
              <a:rPr lang="en-US" sz="1800" dirty="0" smtClean="0"/>
              <a:t>ITS (Indoor Training Set) and </a:t>
            </a:r>
            <a:r>
              <a:rPr lang="en-US" sz="1800" dirty="0"/>
              <a:t>SOTS </a:t>
            </a:r>
            <a:r>
              <a:rPr lang="en-US" sz="1800" dirty="0" smtClean="0"/>
              <a:t>(Synthetic </a:t>
            </a:r>
            <a:r>
              <a:rPr lang="en-US" sz="1800" dirty="0"/>
              <a:t>Objective Testing </a:t>
            </a:r>
            <a:r>
              <a:rPr lang="en-US" sz="1800" dirty="0" smtClean="0"/>
              <a:t>Set) which </a:t>
            </a:r>
            <a:r>
              <a:rPr lang="en-US" sz="1800" dirty="0"/>
              <a:t>contain both indoor and outdoor hazy images </a:t>
            </a:r>
            <a:r>
              <a:rPr lang="en-US" sz="1800" dirty="0" smtClean="0"/>
              <a:t>are respectively </a:t>
            </a:r>
            <a:r>
              <a:rPr lang="en-US" sz="1800" dirty="0"/>
              <a:t>employed </a:t>
            </a:r>
            <a:r>
              <a:rPr lang="en-US" sz="1800" dirty="0" smtClean="0"/>
              <a:t>for training </a:t>
            </a:r>
            <a:r>
              <a:rPr lang="en-US" sz="1800" dirty="0"/>
              <a:t>and testing </a:t>
            </a:r>
            <a:endParaRPr lang="en-US" dirty="0" smtClean="0"/>
          </a:p>
          <a:p>
            <a:pPr indent="-342900">
              <a:buSzPts val="1800"/>
            </a:pPr>
            <a:r>
              <a:rPr lang="en-US" sz="1800" dirty="0" smtClean="0"/>
              <a:t>Three metrics</a:t>
            </a:r>
            <a:r>
              <a:rPr lang="en-US" sz="1800" dirty="0"/>
              <a:t>: the Peak Signal to </a:t>
            </a:r>
            <a:r>
              <a:rPr lang="en-US" sz="1800" dirty="0" smtClean="0"/>
              <a:t>Noise Ratio </a:t>
            </a:r>
            <a:r>
              <a:rPr lang="en-US" sz="1800" dirty="0"/>
              <a:t>(PSNR), the Structural Similarity index (SSIM) </a:t>
            </a:r>
            <a:r>
              <a:rPr lang="en-US" sz="1800" dirty="0" smtClean="0"/>
              <a:t>and Perceptual </a:t>
            </a:r>
            <a:r>
              <a:rPr lang="en-US" sz="1800" dirty="0"/>
              <a:t>Index (PI</a:t>
            </a:r>
            <a:r>
              <a:rPr lang="en-US" sz="1800" dirty="0" smtClean="0"/>
              <a:t>), are used for performance evaluation</a:t>
            </a:r>
          </a:p>
          <a:p>
            <a:pPr indent="-342900">
              <a:buSzPts val="1800"/>
            </a:pPr>
            <a:r>
              <a:rPr lang="en-US" sz="1800" dirty="0"/>
              <a:t>The lower </a:t>
            </a:r>
            <a:r>
              <a:rPr lang="en-US" sz="1800" dirty="0" smtClean="0"/>
              <a:t>the image </a:t>
            </a:r>
            <a:r>
              <a:rPr lang="en-US" sz="1800" dirty="0"/>
              <a:t>quality is, the higher PI is. 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59103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916025" y="440344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Hello!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4294967295"/>
          </p:nvPr>
        </p:nvSpPr>
        <p:spPr>
          <a:xfrm>
            <a:off x="916025" y="1468463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2"/>
                </a:solidFill>
              </a:rPr>
              <a:t>I am </a:t>
            </a:r>
            <a:r>
              <a:rPr lang="en" sz="4800" b="1" dirty="0" smtClean="0">
                <a:solidFill>
                  <a:schemeClr val="dk2"/>
                </a:solidFill>
              </a:rPr>
              <a:t>Raja Haseeb</a:t>
            </a:r>
            <a:endParaRPr sz="4800" b="1" dirty="0">
              <a:solidFill>
                <a:schemeClr val="dk2"/>
              </a:solidFill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4294967295"/>
          </p:nvPr>
        </p:nvSpPr>
        <p:spPr>
          <a:xfrm>
            <a:off x="916025" y="2473256"/>
            <a:ext cx="5561100" cy="1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I am </a:t>
            </a:r>
            <a:r>
              <a:rPr lang="en-US" sz="2400" dirty="0" smtClean="0"/>
              <a:t>a researcher at RIT lab in Electrical department.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You can find me at: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raja@rit.kaist.ac.kr</a:t>
            </a:r>
            <a:endParaRPr sz="2400" dirty="0"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Comparison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1"/>
            <a:ext cx="35763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7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2922962"/>
            <a:ext cx="8135576" cy="1930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ts val="1800"/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sz="1400" dirty="0"/>
          </a:p>
        </p:txBody>
      </p:sp>
      <p:sp>
        <p:nvSpPr>
          <p:cNvPr id="2" name="Rectangle 1"/>
          <p:cNvSpPr/>
          <p:nvPr/>
        </p:nvSpPr>
        <p:spPr>
          <a:xfrm>
            <a:off x="228601" y="4435614"/>
            <a:ext cx="88006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 algn="r">
              <a:buSzPts val="1800"/>
              <a:buNone/>
            </a:pPr>
            <a:r>
              <a:rPr lang="en-US" sz="10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Qu, </a:t>
            </a:r>
            <a:r>
              <a:rPr lang="en-US" sz="1000" i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Yanyun</a:t>
            </a:r>
            <a:r>
              <a:rPr lang="en-US" sz="10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et al. "Enhanced pix2pix dehazing network." Proceedings of the IEEE Conference on Computer Vision and Pattern Recognition. 2019.</a:t>
            </a:r>
            <a:br>
              <a:rPr lang="en-US" sz="10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0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0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000" i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982" y="1877237"/>
            <a:ext cx="7339012" cy="17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237587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Comparison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1"/>
            <a:ext cx="35763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7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2922962"/>
            <a:ext cx="8135576" cy="1930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ts val="1800"/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sz="1400" dirty="0"/>
          </a:p>
        </p:txBody>
      </p:sp>
      <p:sp>
        <p:nvSpPr>
          <p:cNvPr id="2" name="Rectangle 1"/>
          <p:cNvSpPr/>
          <p:nvPr/>
        </p:nvSpPr>
        <p:spPr>
          <a:xfrm>
            <a:off x="-45749" y="4422796"/>
            <a:ext cx="88006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 algn="r">
              <a:buSzPts val="1800"/>
              <a:buNone/>
            </a:pPr>
            <a:endParaRPr lang="en-US" sz="1000" i="1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indent="0" algn="r">
              <a:buSzPts val="1800"/>
              <a:buNone/>
            </a:pPr>
            <a:endParaRPr lang="en-US" sz="1000" i="1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indent="0" algn="r">
              <a:buSzPts val="1800"/>
              <a:buNone/>
            </a:pPr>
            <a:r>
              <a:rPr lang="en-US" sz="1000" i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</a:t>
            </a:r>
            <a:r>
              <a:rPr lang="en-US" sz="10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1000" i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Yanyun</a:t>
            </a:r>
            <a:r>
              <a:rPr lang="en-US" sz="10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et al. "Enhanced pix2pix dehazing network." Proceedings of the IEEE Conference on Computer Vision and Pattern Recognition. 2019.</a:t>
            </a:r>
            <a:br>
              <a:rPr lang="en-US" sz="10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0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0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000" i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841" y="1094987"/>
            <a:ext cx="5779293" cy="353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5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237587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Comparison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1"/>
            <a:ext cx="35763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7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2922962"/>
            <a:ext cx="8135576" cy="1930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ts val="1800"/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sz="1400" dirty="0"/>
          </a:p>
        </p:txBody>
      </p:sp>
      <p:sp>
        <p:nvSpPr>
          <p:cNvPr id="2" name="Rectangle 1"/>
          <p:cNvSpPr/>
          <p:nvPr/>
        </p:nvSpPr>
        <p:spPr>
          <a:xfrm>
            <a:off x="-45749" y="4422796"/>
            <a:ext cx="88006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 algn="r">
              <a:buSzPts val="1800"/>
              <a:buNone/>
            </a:pPr>
            <a:endParaRPr lang="en-US" sz="1000" i="1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indent="0" algn="r">
              <a:buSzPts val="1800"/>
              <a:buNone/>
            </a:pPr>
            <a:endParaRPr lang="en-US" sz="1000" i="1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indent="0" algn="r">
              <a:buSzPts val="1800"/>
              <a:buNone/>
            </a:pPr>
            <a:r>
              <a:rPr lang="en-US" sz="1000" i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</a:t>
            </a:r>
            <a:r>
              <a:rPr lang="en-US" sz="10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1000" i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Yanyun</a:t>
            </a:r>
            <a:r>
              <a:rPr lang="en-US" sz="10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et al. "Enhanced pix2pix dehazing network." Proceedings of the IEEE Conference on Computer Vision and Pattern Recognition. 2019.</a:t>
            </a:r>
            <a:br>
              <a:rPr lang="en-US" sz="10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0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0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000" i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275" y="1094987"/>
            <a:ext cx="6838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3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5</a:t>
            </a:r>
            <a:r>
              <a:rPr lang="en" sz="7200" dirty="0" smtClean="0">
                <a:solidFill>
                  <a:schemeClr val="accent2"/>
                </a:solidFill>
              </a:rPr>
              <a:t>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ABLATION STUDY</a:t>
            </a:r>
            <a:endParaRPr sz="40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728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Ablation Study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1"/>
            <a:ext cx="35763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7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373588"/>
            <a:ext cx="8135576" cy="1930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SzPts val="1800"/>
            </a:pPr>
            <a:r>
              <a:rPr lang="en-US" sz="1800" dirty="0"/>
              <a:t>These ablation study demonstrates that the enhancing</a:t>
            </a:r>
            <a:br>
              <a:rPr lang="en-US" sz="1800" dirty="0"/>
            </a:br>
            <a:r>
              <a:rPr lang="en-US" sz="1800" dirty="0"/>
              <a:t>blocks, the short-cut skip, and the embedded </a:t>
            </a:r>
            <a:r>
              <a:rPr lang="en-US" sz="1800"/>
              <a:t>structure </a:t>
            </a:r>
            <a:r>
              <a:rPr lang="en-US" sz="1800" smtClean="0"/>
              <a:t>are effective </a:t>
            </a:r>
            <a:r>
              <a:rPr lang="en-US" sz="1800" dirty="0"/>
              <a:t>for image dehazing. </a:t>
            </a:r>
            <a:br>
              <a:rPr lang="en-US" sz="1800" dirty="0"/>
            </a:br>
            <a:r>
              <a:rPr lang="en-US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89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Ablation Study</a:t>
            </a:r>
            <a:endParaRPr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00" y="1731819"/>
            <a:ext cx="3516184" cy="15755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570" y="1474658"/>
            <a:ext cx="3889230" cy="20898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45749" y="4422796"/>
            <a:ext cx="88006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 algn="r">
              <a:buSzPts val="1800"/>
              <a:buNone/>
            </a:pPr>
            <a:endParaRPr lang="en-US" sz="1000" i="1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indent="0" algn="r">
              <a:buSzPts val="1800"/>
              <a:buNone/>
            </a:pPr>
            <a:endParaRPr lang="en-US" sz="1000" i="1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indent="0" algn="r">
              <a:buSzPts val="1800"/>
              <a:buNone/>
            </a:pPr>
            <a:r>
              <a:rPr lang="en-US" sz="1000" i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</a:t>
            </a:r>
            <a:r>
              <a:rPr lang="en-US" sz="10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1000" i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Yanyun</a:t>
            </a:r>
            <a:r>
              <a:rPr lang="en-US" sz="10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et al. "Enhanced pix2pix dehazing network." Proceedings of the IEEE Conference on Computer Vision and Pattern Recognition. 2019.</a:t>
            </a:r>
            <a:br>
              <a:rPr lang="en-US" sz="10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0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0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000" i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0005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6</a:t>
            </a:r>
            <a:r>
              <a:rPr lang="en" sz="7200" dirty="0" smtClean="0">
                <a:solidFill>
                  <a:schemeClr val="accent2"/>
                </a:solidFill>
              </a:rPr>
              <a:t>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LIMITATIONS</a:t>
            </a:r>
            <a:endParaRPr sz="40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755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Limitations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1"/>
            <a:ext cx="35763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7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256844"/>
            <a:ext cx="6754010" cy="1930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SzPts val="1800"/>
            </a:pPr>
            <a:r>
              <a:rPr lang="en-US" sz="1800" dirty="0" smtClean="0"/>
              <a:t>Not robust for scenes with heavy haze</a:t>
            </a:r>
          </a:p>
          <a:p>
            <a:pPr indent="-342900">
              <a:buSzPts val="1800"/>
            </a:pPr>
            <a:r>
              <a:rPr lang="en-US" sz="1800" dirty="0" smtClean="0"/>
              <a:t>Edges not recovered in a natural way</a:t>
            </a:r>
          </a:p>
          <a:p>
            <a:pPr indent="-342900">
              <a:buSzPts val="1800"/>
            </a:pPr>
            <a:r>
              <a:rPr lang="en-US" sz="1800" dirty="0" smtClean="0"/>
              <a:t>Might be solved by adding more enhancing blocks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120" y="2496990"/>
            <a:ext cx="3779260" cy="21389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45749" y="4422796"/>
            <a:ext cx="88006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 algn="r">
              <a:buSzPts val="1800"/>
              <a:buNone/>
            </a:pPr>
            <a:endParaRPr lang="en-US" sz="1000" i="1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indent="0" algn="r">
              <a:buSzPts val="1800"/>
              <a:buNone/>
            </a:pPr>
            <a:endParaRPr lang="en-US" sz="1000" i="1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indent="0" algn="r">
              <a:buSzPts val="1800"/>
              <a:buNone/>
            </a:pPr>
            <a:r>
              <a:rPr lang="en-US" sz="1000" i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</a:t>
            </a:r>
            <a:r>
              <a:rPr lang="en-US" sz="10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1000" i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Yanyun</a:t>
            </a:r>
            <a:r>
              <a:rPr lang="en-US" sz="10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et al. "Enhanced pix2pix dehazing network." Proceedings of the IEEE Conference on Computer Vision and Pattern Recognition. 2019.</a:t>
            </a:r>
            <a:br>
              <a:rPr lang="en-US" sz="10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0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0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000" i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7481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7</a:t>
            </a:r>
            <a:r>
              <a:rPr lang="en" sz="7200" dirty="0" smtClean="0">
                <a:solidFill>
                  <a:schemeClr val="accent2"/>
                </a:solidFill>
              </a:rPr>
              <a:t>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CONCLUSION</a:t>
            </a:r>
            <a:endParaRPr sz="40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631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1"/>
            <a:ext cx="35763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7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291988"/>
            <a:ext cx="8135575" cy="1930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SzPts val="1800"/>
            </a:pPr>
            <a:r>
              <a:rPr lang="en-US" sz="1800" dirty="0" smtClean="0"/>
              <a:t>Proposed Enhanced </a:t>
            </a:r>
            <a:r>
              <a:rPr lang="en-US" sz="1800" dirty="0"/>
              <a:t>Pix2pix </a:t>
            </a:r>
            <a:r>
              <a:rPr lang="en-US" sz="1800" dirty="0" smtClean="0"/>
              <a:t>Dehazing Network </a:t>
            </a:r>
            <a:r>
              <a:rPr lang="en-US" sz="1800" dirty="0"/>
              <a:t>(EPDN) which does not rely on the estimations </a:t>
            </a:r>
            <a:r>
              <a:rPr lang="en-US" sz="1800" dirty="0" smtClean="0"/>
              <a:t>of the </a:t>
            </a:r>
            <a:r>
              <a:rPr lang="en-US" sz="1800" dirty="0"/>
              <a:t>transmission map and atmospheric light. </a:t>
            </a:r>
            <a:endParaRPr lang="en-US" sz="1800" dirty="0" smtClean="0"/>
          </a:p>
          <a:p>
            <a:pPr indent="-342900">
              <a:buSzPts val="1800"/>
            </a:pPr>
            <a:endParaRPr lang="en-US" sz="1800" dirty="0"/>
          </a:p>
          <a:p>
            <a:pPr indent="-342900">
              <a:buSzPts val="1800"/>
            </a:pPr>
            <a:r>
              <a:rPr lang="en-US" sz="1800" dirty="0"/>
              <a:t>Experimental results on </a:t>
            </a:r>
            <a:r>
              <a:rPr lang="en-US" sz="1800" dirty="0" smtClean="0"/>
              <a:t>both the </a:t>
            </a:r>
            <a:r>
              <a:rPr lang="en-US" sz="1800" dirty="0"/>
              <a:t>synthesis dataset and the real-world dataset </a:t>
            </a:r>
            <a:r>
              <a:rPr lang="en-US" sz="1800" dirty="0" smtClean="0"/>
              <a:t>demonstrate that </a:t>
            </a:r>
            <a:r>
              <a:rPr lang="en-US" sz="1800" dirty="0"/>
              <a:t>the proposed method achieves the best performance </a:t>
            </a:r>
            <a:r>
              <a:rPr lang="en-US" sz="1800" dirty="0" smtClean="0"/>
              <a:t>of image </a:t>
            </a:r>
            <a:r>
              <a:rPr lang="en-US" sz="1800" dirty="0"/>
              <a:t>dehazing in both the quantitative and qualitative evaluations. Especially, it keeps the faithful color and structures. </a:t>
            </a:r>
            <a:endParaRPr lang="en-US" sz="1800" dirty="0" smtClean="0"/>
          </a:p>
          <a:p>
            <a:pPr indent="-342900">
              <a:buSzPts val="1800"/>
            </a:pPr>
            <a:endParaRPr lang="en-US" sz="1800" dirty="0"/>
          </a:p>
          <a:p>
            <a:pPr indent="-342900">
              <a:buSzPts val="1800"/>
            </a:pPr>
            <a:r>
              <a:rPr lang="en-US" sz="1800" dirty="0" smtClean="0"/>
              <a:t>No comments or remarks on </a:t>
            </a:r>
            <a:r>
              <a:rPr lang="en-US" sz="1800" smtClean="0"/>
              <a:t>openreview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75404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Contents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1"/>
            <a:ext cx="35763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954050" y="1523401"/>
            <a:ext cx="37326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893550" y="4093821"/>
            <a:ext cx="77931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n" sz="12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more details, check the original paper at </a:t>
            </a:r>
            <a:r>
              <a:rPr lang="en-US" sz="1200" b="1" i="1" dirty="0">
                <a:solidFill>
                  <a:schemeClr val="accent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https://openaccess.thecvf.com/content_CVPR_2019/papers/Qu_Enhanced_Pix2pix_Dehazing_Network_CVPR_2019_paper</a:t>
            </a: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7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636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SzPts val="1800"/>
            </a:pPr>
            <a:r>
              <a:rPr lang="en-US" dirty="0" smtClean="0"/>
              <a:t>Problem definition</a:t>
            </a:r>
          </a:p>
          <a:p>
            <a:pPr indent="-342900">
              <a:buSzPts val="1800"/>
            </a:pPr>
            <a:r>
              <a:rPr lang="en-US" dirty="0" smtClean="0"/>
              <a:t>Introduction</a:t>
            </a:r>
          </a:p>
          <a:p>
            <a:pPr indent="-342900">
              <a:buSzPts val="1800"/>
            </a:pPr>
            <a:r>
              <a:rPr lang="en-US" dirty="0" smtClean="0"/>
              <a:t>Proposed Method</a:t>
            </a:r>
          </a:p>
          <a:p>
            <a:pPr indent="-342900">
              <a:buSzPts val="1800"/>
            </a:pPr>
            <a:r>
              <a:rPr lang="en-US" dirty="0" smtClean="0"/>
              <a:t>Results and Comparison</a:t>
            </a:r>
          </a:p>
          <a:p>
            <a:pPr indent="-342900">
              <a:buSzPts val="1800"/>
            </a:pPr>
            <a:r>
              <a:rPr lang="en-US" dirty="0" smtClean="0"/>
              <a:t>Ablation Study</a:t>
            </a:r>
          </a:p>
          <a:p>
            <a:pPr indent="-342900">
              <a:buSzPts val="1800"/>
            </a:pPr>
            <a:r>
              <a:rPr lang="en-US" dirty="0" smtClean="0"/>
              <a:t>Limitations</a:t>
            </a:r>
          </a:p>
          <a:p>
            <a:pPr indent="-342900">
              <a:buSzPts val="1800"/>
            </a:pPr>
            <a:r>
              <a:rPr lang="en-US" dirty="0" smtClean="0"/>
              <a:t>Conclusion</a:t>
            </a:r>
          </a:p>
          <a:p>
            <a:pPr indent="-342900">
              <a:buSzPts val="1800"/>
            </a:pPr>
            <a:endParaRPr lang="en-US" dirty="0" smtClean="0"/>
          </a:p>
          <a:p>
            <a:pPr indent="-342900">
              <a:buSzPts val="1800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2"/>
                </a:solidFill>
              </a:rPr>
              <a:t>Thanks you!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916025" y="1754213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</a:rPr>
              <a:t>Any questions?</a:t>
            </a:r>
            <a:endParaRPr sz="4800" b="1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916025" y="2759006"/>
            <a:ext cx="5561100" cy="1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You can find me at: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lt1"/>
                </a:solidFill>
              </a:rPr>
              <a:t>raja@rit.kaist.ac.kr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37" name="Google Shape;337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1.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DEFINITION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793824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Definition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125;p17"/>
          <p:cNvSpPr txBox="1">
            <a:spLocks/>
          </p:cNvSpPr>
          <p:nvPr/>
        </p:nvSpPr>
        <p:spPr>
          <a:xfrm>
            <a:off x="893699" y="1215788"/>
            <a:ext cx="8135576" cy="193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lang="en-US" dirty="0" smtClean="0"/>
          </a:p>
          <a:p>
            <a:r>
              <a:rPr lang="en-US" sz="1800" dirty="0"/>
              <a:t>Haze is a typical atmospheric phenomenon, and it causes</a:t>
            </a:r>
            <a:br>
              <a:rPr lang="en-US" sz="1800" dirty="0"/>
            </a:br>
            <a:r>
              <a:rPr lang="en-US" sz="1800" dirty="0"/>
              <a:t>color distortion, blurring and low contrast for the photographed </a:t>
            </a:r>
            <a:r>
              <a:rPr lang="en-US" sz="1800" dirty="0" smtClean="0"/>
              <a:t>image</a:t>
            </a:r>
          </a:p>
          <a:p>
            <a:endParaRPr lang="en-US" sz="1800" dirty="0" smtClean="0"/>
          </a:p>
          <a:p>
            <a:r>
              <a:rPr lang="en-US" sz="1800" dirty="0" smtClean="0"/>
              <a:t>This results </a:t>
            </a:r>
            <a:r>
              <a:rPr lang="en-US" sz="1800" dirty="0"/>
              <a:t>in the difficulties of subsequent tasks, such as object recognition and image understanding.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8953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2</a:t>
            </a:r>
            <a:r>
              <a:rPr lang="en" sz="7200" dirty="0" smtClean="0">
                <a:solidFill>
                  <a:schemeClr val="accent2"/>
                </a:solidFill>
              </a:rPr>
              <a:t>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742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793824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Previous Methods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6" name="Google Shape;125;p17"/>
          <p:cNvSpPr txBox="1">
            <a:spLocks/>
          </p:cNvSpPr>
          <p:nvPr/>
        </p:nvSpPr>
        <p:spPr>
          <a:xfrm>
            <a:off x="893698" y="1215788"/>
            <a:ext cx="7938243" cy="193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800" dirty="0" smtClean="0"/>
              <a:t>Most </a:t>
            </a:r>
            <a:r>
              <a:rPr lang="en-US" sz="1800" dirty="0"/>
              <a:t>of the successful approaches depend on the physical scattering </a:t>
            </a:r>
            <a:r>
              <a:rPr lang="en-US" sz="1800" dirty="0" smtClean="0"/>
              <a:t>model*</a:t>
            </a:r>
          </a:p>
          <a:p>
            <a:pPr marL="114300" indent="0" algn="ctr">
              <a:buNone/>
            </a:pPr>
            <a:r>
              <a:rPr lang="pl-PL" i="1" dirty="0"/>
              <a:t>I(z) = J(z)t(z) + A(z)(1 - t(z))</a:t>
            </a:r>
            <a:r>
              <a:rPr lang="pl-PL" sz="2000" i="1" dirty="0"/>
              <a:t> </a:t>
            </a:r>
            <a:endParaRPr lang="en-US" sz="2000" i="1" dirty="0" smtClean="0"/>
          </a:p>
          <a:p>
            <a:pPr marL="114300" indent="0">
              <a:buNone/>
            </a:pPr>
            <a:r>
              <a:rPr lang="en-US" sz="1800" i="1" dirty="0" smtClean="0"/>
              <a:t>Where,</a:t>
            </a:r>
          </a:p>
          <a:p>
            <a:pPr marL="114300" indent="0">
              <a:buNone/>
            </a:pPr>
            <a:r>
              <a:rPr lang="en-US" sz="1800" i="1" dirty="0"/>
              <a:t>	</a:t>
            </a:r>
            <a:r>
              <a:rPr lang="en-US" sz="1800" i="1" dirty="0" smtClean="0"/>
              <a:t>I(z): observed hazy image, z is the pixel location</a:t>
            </a:r>
          </a:p>
          <a:p>
            <a:pPr marL="114300" indent="0">
              <a:buNone/>
            </a:pPr>
            <a:r>
              <a:rPr lang="en-US" sz="1800" i="1" dirty="0"/>
              <a:t>	</a:t>
            </a:r>
            <a:r>
              <a:rPr lang="en-US" sz="1800" i="1" dirty="0" smtClean="0"/>
              <a:t>J(z): clean image</a:t>
            </a:r>
          </a:p>
          <a:p>
            <a:pPr marL="114300" indent="0">
              <a:buNone/>
            </a:pPr>
            <a:r>
              <a:rPr lang="en-US" sz="1800" i="1" dirty="0"/>
              <a:t>	</a:t>
            </a:r>
            <a:r>
              <a:rPr lang="en-US" sz="1800" i="1" dirty="0" smtClean="0"/>
              <a:t>t(z): transmission map</a:t>
            </a:r>
          </a:p>
          <a:p>
            <a:pPr marL="114300" indent="0">
              <a:buNone/>
            </a:pPr>
            <a:r>
              <a:rPr lang="en-US" sz="1800" i="1" dirty="0"/>
              <a:t>	</a:t>
            </a:r>
            <a:r>
              <a:rPr lang="en-US" sz="1800" i="1" dirty="0" smtClean="0"/>
              <a:t>A(z): </a:t>
            </a:r>
            <a:r>
              <a:rPr lang="en-US" sz="1800" i="1" dirty="0"/>
              <a:t>a</a:t>
            </a:r>
            <a:r>
              <a:rPr lang="en-US" sz="1800" i="1" dirty="0" smtClean="0"/>
              <a:t>tmospheric light</a:t>
            </a:r>
          </a:p>
          <a:p>
            <a:r>
              <a:rPr lang="en-US" sz="1800" dirty="0" smtClean="0"/>
              <a:t>Solution depends on estimation of t(z) and A(z)</a:t>
            </a:r>
          </a:p>
          <a:p>
            <a:endParaRPr lang="en-US" sz="1800" dirty="0" smtClean="0"/>
          </a:p>
          <a:p>
            <a:pPr marL="114300" indent="0" algn="r">
              <a:buNone/>
            </a:pPr>
            <a:r>
              <a:rPr lang="en-US" sz="1000" i="1" dirty="0" smtClean="0"/>
              <a:t>*Earl </a:t>
            </a:r>
            <a:r>
              <a:rPr lang="en-US" sz="1000" i="1" dirty="0"/>
              <a:t>J McCartney. Optics of the atmosphere: scattering </a:t>
            </a:r>
            <a:r>
              <a:rPr lang="en-US" sz="1000" i="1" dirty="0" smtClean="0"/>
              <a:t>by molecules </a:t>
            </a:r>
            <a:r>
              <a:rPr lang="en-US" sz="1000" i="1" dirty="0"/>
              <a:t>and particles. New York, John Wiley and </a:t>
            </a:r>
            <a:r>
              <a:rPr lang="en-US" sz="1000" i="1" dirty="0" smtClean="0"/>
              <a:t>Sons, Inc</a:t>
            </a:r>
            <a:r>
              <a:rPr lang="en-US" sz="1000" i="1" dirty="0"/>
              <a:t>., 1976. 421 p., 1976</a:t>
            </a:r>
            <a:r>
              <a:rPr lang="en-US" sz="800" i="1" dirty="0"/>
              <a:t> </a:t>
            </a:r>
            <a:br>
              <a:rPr lang="en-US" sz="800" i="1" dirty="0"/>
            </a:br>
            <a:r>
              <a:rPr lang="pl-PL" sz="1800" i="1" dirty="0"/>
              <a:t/>
            </a:r>
            <a:br>
              <a:rPr lang="pl-PL" sz="1800" i="1" dirty="0"/>
            </a:br>
            <a:r>
              <a:rPr lang="en-US" sz="1800" i="1" dirty="0"/>
              <a:t/>
            </a:r>
            <a:br>
              <a:rPr lang="en-US" sz="1800" i="1" dirty="0"/>
            </a:br>
            <a:endParaRPr lang="en-U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17982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793824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Previous Methods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6" name="Google Shape;125;p17"/>
          <p:cNvSpPr txBox="1">
            <a:spLocks/>
          </p:cNvSpPr>
          <p:nvPr/>
        </p:nvSpPr>
        <p:spPr>
          <a:xfrm>
            <a:off x="893698" y="1215788"/>
            <a:ext cx="7938243" cy="193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800" dirty="0" smtClean="0"/>
              <a:t>Early dehazing methods are mostly prior based*</a:t>
            </a:r>
          </a:p>
          <a:p>
            <a:pPr lvl="1"/>
            <a:r>
              <a:rPr lang="en-US" sz="1600" dirty="0"/>
              <a:t>Estimates the transmission map by investigating the dark channel </a:t>
            </a:r>
            <a:r>
              <a:rPr lang="en-US" sz="1600" dirty="0" smtClean="0"/>
              <a:t>prior</a:t>
            </a:r>
          </a:p>
          <a:p>
            <a:pPr marL="533400" lvl="1" indent="0">
              <a:buNone/>
            </a:pPr>
            <a:endParaRPr lang="en-US" sz="1800" dirty="0" smtClean="0"/>
          </a:p>
          <a:p>
            <a:r>
              <a:rPr lang="en-US" sz="1800" dirty="0" smtClean="0"/>
              <a:t>Good dehazing effect to a certain extent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2000" b="1" dirty="0" smtClean="0"/>
              <a:t>Limitations</a:t>
            </a:r>
          </a:p>
          <a:p>
            <a:r>
              <a:rPr lang="en-US" sz="1800" dirty="0" smtClean="0"/>
              <a:t>Prior maybe easily violated in </a:t>
            </a:r>
            <a:r>
              <a:rPr lang="en-US" sz="1800" dirty="0" smtClean="0"/>
              <a:t>practice</a:t>
            </a:r>
          </a:p>
          <a:p>
            <a:r>
              <a:rPr lang="en-US" sz="1800" dirty="0" smtClean="0"/>
              <a:t>Undesirable </a:t>
            </a:r>
            <a:r>
              <a:rPr lang="en-US" sz="1800" dirty="0" smtClean="0"/>
              <a:t>results</a:t>
            </a:r>
          </a:p>
          <a:p>
            <a:endParaRPr lang="en-US" sz="1800" dirty="0" smtClean="0"/>
          </a:p>
          <a:p>
            <a:pPr marL="114300" indent="0" algn="r">
              <a:buNone/>
            </a:pPr>
            <a:r>
              <a:rPr lang="en-US" sz="1000" i="1" dirty="0" smtClean="0"/>
              <a:t>*</a:t>
            </a:r>
            <a:r>
              <a:rPr lang="en-US" sz="1000" i="1" dirty="0" err="1" smtClean="0"/>
              <a:t>Kaiming</a:t>
            </a:r>
            <a:r>
              <a:rPr lang="en-US" sz="1000" i="1" dirty="0" smtClean="0"/>
              <a:t> </a:t>
            </a:r>
            <a:r>
              <a:rPr lang="en-US" sz="1000" i="1" dirty="0"/>
              <a:t>He, Jian Sun, and </a:t>
            </a:r>
            <a:r>
              <a:rPr lang="en-US" sz="1000" i="1" dirty="0" err="1"/>
              <a:t>Xiaoou</a:t>
            </a:r>
            <a:r>
              <a:rPr lang="en-US" sz="1000" i="1" dirty="0"/>
              <a:t> Tang. Single </a:t>
            </a:r>
            <a:r>
              <a:rPr lang="en-US" sz="1000" i="1" dirty="0" smtClean="0"/>
              <a:t>image haze </a:t>
            </a:r>
            <a:r>
              <a:rPr lang="en-US" sz="1000" i="1" dirty="0"/>
              <a:t>removal using dark channel prior. In IEEE </a:t>
            </a:r>
            <a:r>
              <a:rPr lang="en-US" sz="1000" i="1" dirty="0" smtClean="0"/>
              <a:t>Conference on </a:t>
            </a:r>
            <a:r>
              <a:rPr lang="en-US" sz="1000" i="1" dirty="0"/>
              <a:t>Computer Vision </a:t>
            </a:r>
            <a:r>
              <a:rPr lang="en-US" sz="1000" i="1" dirty="0" smtClean="0"/>
              <a:t>and Pattern </a:t>
            </a:r>
            <a:r>
              <a:rPr lang="en-US" sz="1000" i="1" dirty="0"/>
              <a:t>Recognition (CVPR), </a:t>
            </a:r>
            <a:r>
              <a:rPr lang="en-US" sz="1000" i="1" dirty="0" smtClean="0"/>
              <a:t>pages 1956–1963</a:t>
            </a:r>
            <a:r>
              <a:rPr lang="en-US" sz="1000" i="1" dirty="0"/>
              <a:t>, 2009. </a:t>
            </a:r>
            <a:r>
              <a:rPr lang="en-US" sz="1000" dirty="0"/>
              <a:t/>
            </a:r>
            <a:br>
              <a:rPr lang="en-US" sz="1000" dirty="0"/>
            </a:br>
            <a:endParaRPr lang="en-US" sz="1000" i="1" dirty="0" smtClean="0"/>
          </a:p>
        </p:txBody>
      </p:sp>
    </p:spTree>
    <p:extLst>
      <p:ext uri="{BB962C8B-B14F-4D97-AF65-F5344CB8AC3E}">
        <p14:creationId xmlns:p14="http://schemas.microsoft.com/office/powerpoint/2010/main" val="28678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793824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Previous Methods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6" name="Google Shape;125;p17"/>
          <p:cNvSpPr txBox="1">
            <a:spLocks/>
          </p:cNvSpPr>
          <p:nvPr/>
        </p:nvSpPr>
        <p:spPr>
          <a:xfrm>
            <a:off x="893698" y="1215788"/>
            <a:ext cx="7938243" cy="193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800" dirty="0" smtClean="0"/>
              <a:t>Some methods utilized deep convolutional neural networks to estimate transmission map*</a:t>
            </a:r>
          </a:p>
          <a:p>
            <a:r>
              <a:rPr lang="en-US" sz="1800" dirty="0"/>
              <a:t>S</a:t>
            </a:r>
            <a:r>
              <a:rPr lang="en-US" sz="1800" dirty="0" smtClean="0"/>
              <a:t>ome </a:t>
            </a:r>
            <a:r>
              <a:rPr lang="en-US" sz="1800" dirty="0"/>
              <a:t>employ the deep </a:t>
            </a:r>
            <a:r>
              <a:rPr lang="en-US" sz="1800" dirty="0" smtClean="0"/>
              <a:t>convolutional neural </a:t>
            </a:r>
            <a:r>
              <a:rPr lang="en-US" sz="1800" dirty="0"/>
              <a:t>network to jointly estimate the atmospheric light </a:t>
            </a:r>
            <a:r>
              <a:rPr lang="en-US" sz="1800" dirty="0" smtClean="0"/>
              <a:t>and the </a:t>
            </a:r>
            <a:r>
              <a:rPr lang="en-US" sz="1800" dirty="0"/>
              <a:t>transmission </a:t>
            </a:r>
            <a:r>
              <a:rPr lang="en-US" sz="1800" dirty="0" smtClean="0"/>
              <a:t>map**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114300" indent="0">
              <a:buNone/>
            </a:pPr>
            <a:r>
              <a:rPr lang="en-US" sz="2000" b="1" dirty="0" smtClean="0"/>
              <a:t>Limitations</a:t>
            </a:r>
          </a:p>
          <a:p>
            <a:r>
              <a:rPr lang="en-US" sz="1800" dirty="0" smtClean="0"/>
              <a:t>Depend on physical scattering model</a:t>
            </a:r>
          </a:p>
          <a:p>
            <a:r>
              <a:rPr lang="en-US" sz="1800" dirty="0" smtClean="0"/>
              <a:t>Estimation accuracies greatly influence the quality of the </a:t>
            </a:r>
            <a:r>
              <a:rPr lang="en-US" sz="1800" dirty="0" err="1" smtClean="0"/>
              <a:t>dehazed</a:t>
            </a:r>
            <a:r>
              <a:rPr lang="en-US" sz="1800" dirty="0" smtClean="0"/>
              <a:t> image</a:t>
            </a:r>
          </a:p>
          <a:p>
            <a:endParaRPr lang="en-US" sz="1800" dirty="0" smtClean="0"/>
          </a:p>
          <a:p>
            <a:pPr marL="114300" indent="0" algn="r">
              <a:buNone/>
            </a:pPr>
            <a:r>
              <a:rPr lang="en-US" sz="1000" i="1" dirty="0" smtClean="0"/>
              <a:t>*</a:t>
            </a:r>
            <a:r>
              <a:rPr lang="en-US" sz="1000" i="1" dirty="0" err="1" smtClean="0"/>
              <a:t>Kui</a:t>
            </a:r>
            <a:r>
              <a:rPr lang="en-US" sz="1000" i="1" dirty="0" smtClean="0"/>
              <a:t> </a:t>
            </a:r>
            <a:r>
              <a:rPr lang="en-US" sz="1000" i="1" dirty="0" err="1"/>
              <a:t>Jia</a:t>
            </a:r>
            <a:r>
              <a:rPr lang="en-US" sz="1000" i="1" dirty="0"/>
              <a:t> </a:t>
            </a:r>
            <a:r>
              <a:rPr lang="en-US" sz="1000" i="1" dirty="0" err="1"/>
              <a:t>Chunmei</a:t>
            </a:r>
            <a:r>
              <a:rPr lang="en-US" sz="1000" i="1" dirty="0"/>
              <a:t> Qing </a:t>
            </a:r>
            <a:r>
              <a:rPr lang="en-US" sz="1000" i="1" dirty="0" err="1"/>
              <a:t>Dacheng</a:t>
            </a:r>
            <a:r>
              <a:rPr lang="en-US" sz="1000" i="1" dirty="0"/>
              <a:t> Tao </a:t>
            </a:r>
            <a:r>
              <a:rPr lang="en-US" sz="1000" i="1" dirty="0" err="1"/>
              <a:t>Bolun</a:t>
            </a:r>
            <a:r>
              <a:rPr lang="en-US" sz="1000" i="1" dirty="0"/>
              <a:t> </a:t>
            </a:r>
            <a:r>
              <a:rPr lang="en-US" sz="1000" i="1" dirty="0" err="1"/>
              <a:t>Cai</a:t>
            </a:r>
            <a:r>
              <a:rPr lang="en-US" sz="1000" i="1" dirty="0"/>
              <a:t>, </a:t>
            </a:r>
            <a:r>
              <a:rPr lang="en-US" sz="1000" i="1" dirty="0" err="1"/>
              <a:t>Xiangmin</a:t>
            </a:r>
            <a:r>
              <a:rPr lang="en-US" sz="1000" i="1" dirty="0"/>
              <a:t> Xu. </a:t>
            </a:r>
            <a:r>
              <a:rPr lang="en-US" sz="1000" i="1" dirty="0" err="1"/>
              <a:t>Dehazenet</a:t>
            </a:r>
            <a:r>
              <a:rPr lang="en-US" sz="1000" i="1" dirty="0"/>
              <a:t>: an end-to-end system for single image haze removal. IEEE Transactions </a:t>
            </a:r>
            <a:r>
              <a:rPr lang="en-US" sz="1000" i="1" dirty="0" smtClean="0"/>
              <a:t>on Image Processing, 25(11</a:t>
            </a:r>
            <a:r>
              <a:rPr lang="en-US" sz="1000" i="1" dirty="0"/>
              <a:t>):5187–5198, </a:t>
            </a:r>
            <a:r>
              <a:rPr lang="en-US" sz="1000" i="1" dirty="0" smtClean="0"/>
              <a:t>2016</a:t>
            </a:r>
          </a:p>
          <a:p>
            <a:pPr marL="114300" indent="0" algn="r">
              <a:buNone/>
            </a:pPr>
            <a:r>
              <a:rPr lang="en-US" sz="1000" i="1" dirty="0" smtClean="0"/>
              <a:t>**</a:t>
            </a:r>
            <a:r>
              <a:rPr lang="en-US" sz="1000" i="1" dirty="0" err="1" smtClean="0"/>
              <a:t>Xitong</a:t>
            </a:r>
            <a:r>
              <a:rPr lang="en-US" sz="1000" i="1" dirty="0" smtClean="0"/>
              <a:t> </a:t>
            </a:r>
            <a:r>
              <a:rPr lang="en-US" sz="1000" i="1" dirty="0"/>
              <a:t>Yang, Zheng Xu, and </a:t>
            </a:r>
            <a:r>
              <a:rPr lang="en-US" sz="1000" i="1" dirty="0" err="1"/>
              <a:t>Jiebo</a:t>
            </a:r>
            <a:r>
              <a:rPr lang="en-US" sz="1000" i="1" dirty="0"/>
              <a:t> Luo. Towards perceptual image dehazing by physics-based disentanglement and</a:t>
            </a:r>
            <a:br>
              <a:rPr lang="en-US" sz="1000" i="1" dirty="0"/>
            </a:br>
            <a:r>
              <a:rPr lang="en-US" sz="1000" i="1" dirty="0"/>
              <a:t>adversarial training. In AAAI, 2018. </a:t>
            </a:r>
            <a:br>
              <a:rPr lang="en-US" sz="1000" i="1" dirty="0"/>
            </a:br>
            <a:r>
              <a:rPr lang="en-US" sz="1000" i="1" dirty="0" smtClean="0"/>
              <a:t> </a:t>
            </a:r>
            <a:r>
              <a:rPr lang="en-US" sz="1000" i="1" dirty="0"/>
              <a:t/>
            </a:r>
            <a:br>
              <a:rPr lang="en-US" sz="1000" i="1" dirty="0"/>
            </a:br>
            <a:r>
              <a:rPr lang="en-US" sz="1000" dirty="0"/>
              <a:t/>
            </a:r>
            <a:br>
              <a:rPr lang="en-US" sz="1000" dirty="0"/>
            </a:br>
            <a:endParaRPr lang="en-US" sz="1000" i="1" dirty="0" smtClean="0"/>
          </a:p>
        </p:txBody>
      </p:sp>
    </p:spTree>
    <p:extLst>
      <p:ext uri="{BB962C8B-B14F-4D97-AF65-F5344CB8AC3E}">
        <p14:creationId xmlns:p14="http://schemas.microsoft.com/office/powerpoint/2010/main" val="171896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1177</Words>
  <Application>Microsoft Office PowerPoint</Application>
  <PresentationFormat>On-screen Show (16:9)</PresentationFormat>
  <Paragraphs>182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Lato</vt:lpstr>
      <vt:lpstr>Raleway</vt:lpstr>
      <vt:lpstr>Arial</vt:lpstr>
      <vt:lpstr>Antonio template</vt:lpstr>
      <vt:lpstr>Enhanced Pix2pix Dehazing Network Yanyun Qu, Yizi Chen, Jingying Huang, Yuan Xie </vt:lpstr>
      <vt:lpstr>Hello!</vt:lpstr>
      <vt:lpstr>Contents</vt:lpstr>
      <vt:lpstr>1. PROBLEM DEFINITION</vt:lpstr>
      <vt:lpstr>Problem Definition</vt:lpstr>
      <vt:lpstr>2. INTRODUCTION</vt:lpstr>
      <vt:lpstr>Previous Methods</vt:lpstr>
      <vt:lpstr>Previous Methods</vt:lpstr>
      <vt:lpstr>Previous Methods</vt:lpstr>
      <vt:lpstr>3. PROPOSED METHOD</vt:lpstr>
      <vt:lpstr>Method and Motivation</vt:lpstr>
      <vt:lpstr>Contributions</vt:lpstr>
      <vt:lpstr>Architecture</vt:lpstr>
      <vt:lpstr>Architecture</vt:lpstr>
      <vt:lpstr>Overall Loss</vt:lpstr>
      <vt:lpstr>Training</vt:lpstr>
      <vt:lpstr>Training</vt:lpstr>
      <vt:lpstr>4. RESULTS AND COMPARISON</vt:lpstr>
      <vt:lpstr>Experiments</vt:lpstr>
      <vt:lpstr>Comparison</vt:lpstr>
      <vt:lpstr>Comparison</vt:lpstr>
      <vt:lpstr>Comparison</vt:lpstr>
      <vt:lpstr>5. ABLATION STUDY</vt:lpstr>
      <vt:lpstr>Ablation Study</vt:lpstr>
      <vt:lpstr>Ablation Study</vt:lpstr>
      <vt:lpstr>6. LIMITATIONS</vt:lpstr>
      <vt:lpstr>Limitations</vt:lpstr>
      <vt:lpstr>7. CONCLUSION</vt:lpstr>
      <vt:lpstr>Conclusion</vt:lpstr>
      <vt:lpstr>Thanks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CLIPPER: A Low Latency Online Prediction Serving System</dc:title>
  <cp:lastModifiedBy>Raja Haseeb</cp:lastModifiedBy>
  <cp:revision>126</cp:revision>
  <dcterms:modified xsi:type="dcterms:W3CDTF">2020-11-25T04:30:14Z</dcterms:modified>
</cp:coreProperties>
</file>