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350" r:id="rId5"/>
    <p:sldId id="352" r:id="rId6"/>
    <p:sldId id="361" r:id="rId7"/>
    <p:sldId id="368" r:id="rId8"/>
    <p:sldId id="353" r:id="rId9"/>
    <p:sldId id="365" r:id="rId10"/>
    <p:sldId id="366" r:id="rId11"/>
    <p:sldId id="367" r:id="rId12"/>
    <p:sldId id="364" r:id="rId13"/>
    <p:sldId id="34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5A2"/>
    <a:srgbClr val="F9D448"/>
    <a:srgbClr val="ECF5FA"/>
    <a:srgbClr val="E8ECFE"/>
    <a:srgbClr val="6B91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5226" autoAdjust="0"/>
  </p:normalViewPr>
  <p:slideViewPr>
    <p:cSldViewPr snapToGrid="0">
      <p:cViewPr varScale="1">
        <p:scale>
          <a:sx n="91" d="100"/>
          <a:sy n="91" d="100"/>
        </p:scale>
        <p:origin x="168" y="67"/>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July 29,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July 29,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July 29,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July 29,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July 29,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July 29,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July 29,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July 29,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July 29,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July 29,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0.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096000" y="2116182"/>
            <a:ext cx="5491571" cy="1514019"/>
          </a:xfrm>
        </p:spPr>
        <p:txBody>
          <a:bodyPr/>
          <a:lstStyle/>
          <a:p>
            <a:r>
              <a:rPr lang="de-DE" dirty="0"/>
              <a:t>E</a:t>
            </a:r>
            <a:r>
              <a:rPr lang="en-US" dirty="0"/>
              <a:t>-Commerce:</a:t>
            </a:r>
            <a:br>
              <a:rPr lang="en-US" dirty="0"/>
            </a:br>
            <a:r>
              <a:rPr lang="en-US" sz="3600" dirty="0"/>
              <a:t>Product Range Analysis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096000" y="4795548"/>
            <a:ext cx="5491570" cy="953337"/>
          </a:xfrm>
        </p:spPr>
        <p:txBody>
          <a:bodyPr/>
          <a:lstStyle/>
          <a:p>
            <a:r>
              <a:rPr lang="en-US" dirty="0">
                <a:solidFill>
                  <a:schemeClr val="accent1">
                    <a:lumMod val="50000"/>
                  </a:schemeClr>
                </a:solidFill>
                <a:latin typeface="+mj-lt"/>
              </a:rPr>
              <a:t>Michael </a:t>
            </a:r>
            <a:r>
              <a:rPr lang="en-US" dirty="0" err="1">
                <a:solidFill>
                  <a:schemeClr val="accent1">
                    <a:lumMod val="50000"/>
                  </a:schemeClr>
                </a:solidFill>
                <a:latin typeface="+mj-lt"/>
              </a:rPr>
              <a:t>Hasterok</a:t>
            </a:r>
            <a:endParaRPr lang="en-US" dirty="0">
              <a:solidFill>
                <a:schemeClr val="accent1">
                  <a:lumMod val="50000"/>
                </a:schemeClr>
              </a:solidFill>
            </a:endParaRPr>
          </a:p>
          <a:p>
            <a:r>
              <a:rPr lang="en-US" dirty="0" err="1">
                <a:solidFill>
                  <a:schemeClr val="accent1">
                    <a:lumMod val="50000"/>
                  </a:schemeClr>
                </a:solidFill>
              </a:rPr>
              <a:t>Masterschool</a:t>
            </a:r>
            <a:r>
              <a:rPr lang="en-US" dirty="0">
                <a:solidFill>
                  <a:schemeClr val="accent1">
                    <a:lumMod val="50000"/>
                  </a:schemeClr>
                </a:solidFill>
              </a:rPr>
              <a:t> Student</a:t>
            </a:r>
          </a:p>
          <a:p>
            <a:r>
              <a:rPr lang="en-US" dirty="0">
                <a:solidFill>
                  <a:schemeClr val="accent1">
                    <a:lumMod val="50000"/>
                  </a:schemeClr>
                </a:solidFill>
              </a:rPr>
              <a:t>July 2022</a:t>
            </a:r>
          </a:p>
          <a:p>
            <a:endParaRPr lang="en-US" dirty="0"/>
          </a:p>
        </p:txBody>
      </p:sp>
      <p:pic>
        <p:nvPicPr>
          <p:cNvPr id="5" name="Picture 4">
            <a:extLst>
              <a:ext uri="{FF2B5EF4-FFF2-40B4-BE49-F238E27FC236}">
                <a16:creationId xmlns:a16="http://schemas.microsoft.com/office/drawing/2014/main" id="{3BD9D8BE-09EA-4D29-AA5D-5719A3B9C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9158" y="2383691"/>
            <a:ext cx="693411" cy="693411"/>
          </a:xfrm>
          <a:prstGeom prst="rect">
            <a:avLst/>
          </a:prstGeom>
        </p:spPr>
      </p:pic>
      <p:sp>
        <p:nvSpPr>
          <p:cNvPr id="4" name="Rectangle 3">
            <a:extLst>
              <a:ext uri="{FF2B5EF4-FFF2-40B4-BE49-F238E27FC236}">
                <a16:creationId xmlns:a16="http://schemas.microsoft.com/office/drawing/2014/main" id="{96622897-D36C-4CB3-95BF-DBDC04821C8B}"/>
              </a:ext>
            </a:extLst>
          </p:cNvPr>
          <p:cNvSpPr/>
          <p:nvPr/>
        </p:nvSpPr>
        <p:spPr>
          <a:xfrm>
            <a:off x="6096000" y="4201044"/>
            <a:ext cx="2438400" cy="118910"/>
          </a:xfrm>
          <a:prstGeom prst="rect">
            <a:avLst/>
          </a:prstGeom>
          <a:solidFill>
            <a:srgbClr val="4495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826477" y="992431"/>
            <a:ext cx="4331677" cy="4873137"/>
          </a:xfrm>
        </p:spPr>
      </p:pic>
      <p:sp>
        <p:nvSpPr>
          <p:cNvPr id="14" name="TextBox 13">
            <a:extLst>
              <a:ext uri="{FF2B5EF4-FFF2-40B4-BE49-F238E27FC236}">
                <a16:creationId xmlns:a16="http://schemas.microsoft.com/office/drawing/2014/main" id="{08C71372-A10C-464F-A6A1-CEFCCF2DAE10}"/>
              </a:ext>
            </a:extLst>
          </p:cNvPr>
          <p:cNvSpPr txBox="1"/>
          <p:nvPr/>
        </p:nvSpPr>
        <p:spPr>
          <a:xfrm>
            <a:off x="5539599" y="992431"/>
            <a:ext cx="4099351" cy="2848280"/>
          </a:xfrm>
          <a:prstGeom prst="rect">
            <a:avLst/>
          </a:prstGeom>
          <a:solidFill>
            <a:schemeClr val="tx1"/>
          </a:solidFill>
        </p:spPr>
        <p:txBody>
          <a:bodyPr wrap="square">
            <a:spAutoFit/>
          </a:bodyPr>
          <a:lstStyle/>
          <a:p>
            <a:pPr marL="342900" lvl="0" indent="-342900">
              <a:lnSpc>
                <a:spcPct val="107000"/>
              </a:lnSpc>
              <a:spcAft>
                <a:spcPts val="800"/>
              </a:spcAft>
              <a:buFont typeface="Wingdings" panose="05000000000000000000" pitchFamily="2" charset="2"/>
              <a:buChar char="q"/>
            </a:pPr>
            <a:r>
              <a:rPr lang="en-US" sz="1400" dirty="0">
                <a:solidFill>
                  <a:schemeClr val="bg1"/>
                </a:solidFill>
                <a:latin typeface="Calibri" panose="020F0502020204030204" pitchFamily="34" charset="0"/>
                <a:ea typeface="Calibri" panose="020F0502020204030204" pitchFamily="34" charset="0"/>
                <a:cs typeface="Arial" panose="020B0604020202020204" pitchFamily="34" charset="0"/>
              </a:rPr>
              <a:t>Although the two customer groups 'Premium' and 'Common' are similar in number, by far the largest turnover is made by the 'Premium' customers. Here, the largest average number of invoices per day is 21. These customers are most likely among the resellers and represent the most important part for the company.</a:t>
            </a:r>
            <a:br>
              <a:rPr lang="en-US" sz="1400" dirty="0">
                <a:solidFill>
                  <a:schemeClr val="bg1"/>
                </a:solidFill>
                <a:latin typeface="Calibri" panose="020F0502020204030204" pitchFamily="34" charset="0"/>
                <a:ea typeface="Calibri" panose="020F0502020204030204" pitchFamily="34" charset="0"/>
                <a:cs typeface="Arial" panose="020B0604020202020204" pitchFamily="34" charset="0"/>
              </a:rPr>
            </a:br>
            <a:r>
              <a:rPr lang="en-US" sz="1400" dirty="0">
                <a:solidFill>
                  <a:schemeClr val="bg1"/>
                </a:solidFill>
                <a:latin typeface="Calibri" panose="020F0502020204030204" pitchFamily="34" charset="0"/>
                <a:ea typeface="Calibri" panose="020F0502020204030204" pitchFamily="34" charset="0"/>
                <a:cs typeface="Arial" panose="020B0604020202020204" pitchFamily="34" charset="0"/>
              </a:rPr>
              <a:t>While a 'Common' customer made an average of 36 purchases, a 'Premium' customer made an average of 194 purchases. The infrastructure of the purchase process should be designed as friendly as possible for a high frequency.</a:t>
            </a:r>
          </a:p>
        </p:txBody>
      </p:sp>
      <p:sp>
        <p:nvSpPr>
          <p:cNvPr id="16" name="TextBox 15">
            <a:extLst>
              <a:ext uri="{FF2B5EF4-FFF2-40B4-BE49-F238E27FC236}">
                <a16:creationId xmlns:a16="http://schemas.microsoft.com/office/drawing/2014/main" id="{C8CE30DD-7401-4834-B449-33E0A663ED9B}"/>
              </a:ext>
            </a:extLst>
          </p:cNvPr>
          <p:cNvSpPr txBox="1"/>
          <p:nvPr/>
        </p:nvSpPr>
        <p:spPr>
          <a:xfrm>
            <a:off x="6253898" y="5588569"/>
            <a:ext cx="3216519" cy="276999"/>
          </a:xfrm>
          <a:prstGeom prst="rect">
            <a:avLst/>
          </a:prstGeom>
          <a:noFill/>
        </p:spPr>
        <p:txBody>
          <a:bodyPr wrap="square">
            <a:spAutoFit/>
          </a:bodyPr>
          <a:lstStyle/>
          <a:p>
            <a:r>
              <a:rPr lang="en-US" sz="1200" dirty="0">
                <a:solidFill>
                  <a:srgbClr val="4495A2"/>
                </a:solidFill>
              </a:rPr>
              <a:t>** created July 2022, Michael </a:t>
            </a:r>
            <a:r>
              <a:rPr lang="en-US" sz="1200" dirty="0" err="1">
                <a:solidFill>
                  <a:srgbClr val="4495A2"/>
                </a:solidFill>
              </a:rPr>
              <a:t>Hasterok</a:t>
            </a:r>
            <a:r>
              <a:rPr lang="en-US" sz="1200" dirty="0">
                <a:solidFill>
                  <a:srgbClr val="4495A2"/>
                </a:solidFill>
              </a:rPr>
              <a:t> **</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normAutofit/>
          </a:bodyPr>
          <a:lstStyle/>
          <a:p>
            <a:r>
              <a:rPr lang="en-US" sz="4000" dirty="0"/>
              <a:t>Agenda</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1015150"/>
          </a:xfrm>
        </p:spPr>
        <p:txBody>
          <a:bodyPr/>
          <a:lstStyle/>
          <a:p>
            <a:pPr marL="285750" indent="-285750">
              <a:buFont typeface="Courier New" panose="02070309020205020404" pitchFamily="49" charset="0"/>
              <a:buChar char="o"/>
            </a:pPr>
            <a:r>
              <a:rPr lang="en-US" dirty="0"/>
              <a:t>Data set</a:t>
            </a:r>
          </a:p>
          <a:p>
            <a:pPr marL="285750" indent="-285750">
              <a:buFont typeface="Courier New" panose="02070309020205020404" pitchFamily="49" charset="0"/>
              <a:buChar char="o"/>
            </a:pPr>
            <a:r>
              <a:rPr lang="en-US" dirty="0"/>
              <a:t>Dashboard</a:t>
            </a:r>
          </a:p>
          <a:p>
            <a:pPr marL="285750" indent="-285750">
              <a:buFont typeface="Courier New" panose="02070309020205020404" pitchFamily="49" charset="0"/>
              <a:buChar char="o"/>
            </a:pPr>
            <a:r>
              <a:rPr lang="en-US" dirty="0"/>
              <a:t>Insights overview</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solidFill>
                  <a:srgbClr val="4495A2"/>
                </a:solidFill>
              </a:rPr>
              <a:t>02. Insights        5 - 8</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704012" cy="1243750"/>
          </a:xfrm>
        </p:spPr>
        <p:txBody>
          <a:bodyPr/>
          <a:lstStyle/>
          <a:p>
            <a:pPr marL="285750" indent="-285750">
              <a:buFont typeface="Courier New" panose="02070309020205020404" pitchFamily="49" charset="0"/>
              <a:buChar char="o"/>
            </a:pPr>
            <a:r>
              <a:rPr lang="en-US" dirty="0"/>
              <a:t>Individual detailed views from the dashboard</a:t>
            </a:r>
          </a:p>
          <a:p>
            <a:pPr marL="285750" indent="-285750">
              <a:buFont typeface="Courier New" panose="02070309020205020404" pitchFamily="49" charset="0"/>
              <a:buChar char="o"/>
            </a:pPr>
            <a:r>
              <a:rPr lang="en-US" dirty="0"/>
              <a:t>Analyzing sales figures</a:t>
            </a:r>
          </a:p>
          <a:p>
            <a:pPr marL="285750" indent="-285750">
              <a:buFont typeface="Courier New" panose="02070309020205020404" pitchFamily="49" charset="0"/>
              <a:buChar char="o"/>
            </a:pPr>
            <a:r>
              <a:rPr lang="en-US" dirty="0"/>
              <a:t>Analyzing customer behavior</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solidFill>
                  <a:srgbClr val="4495A2"/>
                </a:solidFill>
              </a:rPr>
              <a:t>03. Summary    9 - 10</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pPr marL="285750" indent="-285750">
              <a:buFont typeface="Courier New" panose="02070309020205020404" pitchFamily="49" charset="0"/>
              <a:buChar char="o"/>
            </a:pPr>
            <a:r>
              <a:rPr lang="en-US" dirty="0"/>
              <a:t>General conclusion and recommendations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What’s next</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dirty="0"/>
              <a:t>Lorem ipsum dolor sit amet, consectetuer adipiscing elit, sed diam nonummy nibh.</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Closing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a:lstStyle/>
          <a:p>
            <a:r>
              <a:rPr lang="en-US" dirty="0"/>
              <a:t>Lorem ipsum dolor sit amet, consectetuer adipiscing elit, sed diam nonummy nibh.</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r>
              <a:rPr lang="de-DE" dirty="0"/>
              <a:t>2</a:t>
            </a:r>
            <a:endParaRPr lang="en-US" dirty="0"/>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solidFill>
                  <a:srgbClr val="4495A2"/>
                </a:solidFill>
              </a:rPr>
              <a:t>01. Introduction      3</a:t>
            </a:r>
          </a:p>
        </p:txBody>
      </p:sp>
      <p:sp>
        <p:nvSpPr>
          <p:cNvPr id="13" name="Rectangle 12">
            <a:extLst>
              <a:ext uri="{FF2B5EF4-FFF2-40B4-BE49-F238E27FC236}">
                <a16:creationId xmlns:a16="http://schemas.microsoft.com/office/drawing/2014/main" id="{AED71D9D-E3CC-4337-AE80-F5C270CF40D4}"/>
              </a:ext>
            </a:extLst>
          </p:cNvPr>
          <p:cNvSpPr/>
          <p:nvPr/>
        </p:nvSpPr>
        <p:spPr>
          <a:xfrm>
            <a:off x="3516923" y="4062046"/>
            <a:ext cx="5298831" cy="17701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379A7F-EEB2-40CE-8F0D-96EF41898C50}"/>
              </a:ext>
            </a:extLst>
          </p:cNvPr>
          <p:cNvSpPr/>
          <p:nvPr/>
        </p:nvSpPr>
        <p:spPr>
          <a:xfrm>
            <a:off x="952500" y="1867797"/>
            <a:ext cx="2133600" cy="118910"/>
          </a:xfrm>
          <a:prstGeom prst="rect">
            <a:avLst/>
          </a:prstGeom>
          <a:solidFill>
            <a:srgbClr val="4495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tangle 26">
            <a:extLst>
              <a:ext uri="{FF2B5EF4-FFF2-40B4-BE49-F238E27FC236}">
                <a16:creationId xmlns:a16="http://schemas.microsoft.com/office/drawing/2014/main" id="{1BFB2880-015B-4D8E-AE9E-F57D90201A28}"/>
              </a:ext>
            </a:extLst>
          </p:cNvPr>
          <p:cNvSpPr/>
          <p:nvPr/>
        </p:nvSpPr>
        <p:spPr>
          <a:xfrm>
            <a:off x="3657599" y="1869894"/>
            <a:ext cx="2133600" cy="118910"/>
          </a:xfrm>
          <a:prstGeom prst="rect">
            <a:avLst/>
          </a:prstGeom>
          <a:solidFill>
            <a:srgbClr val="4495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tangle 27">
            <a:extLst>
              <a:ext uri="{FF2B5EF4-FFF2-40B4-BE49-F238E27FC236}">
                <a16:creationId xmlns:a16="http://schemas.microsoft.com/office/drawing/2014/main" id="{8D8E950B-82D6-46BD-9192-D4260A962DE1}"/>
              </a:ext>
            </a:extLst>
          </p:cNvPr>
          <p:cNvSpPr/>
          <p:nvPr/>
        </p:nvSpPr>
        <p:spPr>
          <a:xfrm>
            <a:off x="952500" y="4189785"/>
            <a:ext cx="2133600" cy="118910"/>
          </a:xfrm>
          <a:prstGeom prst="rect">
            <a:avLst/>
          </a:prstGeom>
          <a:solidFill>
            <a:srgbClr val="4495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71550" y="525780"/>
            <a:ext cx="4941477" cy="610863"/>
          </a:xfrm>
        </p:spPr>
        <p:txBody>
          <a:bodyPr>
            <a:normAutofit/>
          </a:bodyPr>
          <a:lstStyle/>
          <a:p>
            <a:r>
              <a:rPr lang="en-US" sz="4000" dirty="0"/>
              <a:t>01. Introduction</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8289235" y="0"/>
            <a:ext cx="3902765" cy="4194375"/>
          </a:xfrm>
        </p:spPr>
      </p:pic>
      <p:sp>
        <p:nvSpPr>
          <p:cNvPr id="2" name="Rectangle 1">
            <a:extLst>
              <a:ext uri="{FF2B5EF4-FFF2-40B4-BE49-F238E27FC236}">
                <a16:creationId xmlns:a16="http://schemas.microsoft.com/office/drawing/2014/main" id="{9D4A48F7-3BC3-4975-85B4-AE2218196FB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2018-11-29</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BEC305B-F578-4FA7-8858-1CB9E053BEA2}"/>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2018-11-29</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DDFB74D4-56B0-40F1-89D2-EF26635D1B79}"/>
              </a:ext>
            </a:extLst>
          </p:cNvPr>
          <p:cNvSpPr/>
          <p:nvPr/>
        </p:nvSpPr>
        <p:spPr>
          <a:xfrm>
            <a:off x="855785" y="1713002"/>
            <a:ext cx="2520461" cy="45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855785" y="1394133"/>
            <a:ext cx="10676793" cy="4865990"/>
          </a:xfrm>
        </p:spPr>
        <p:txBody>
          <a:bodyPr/>
          <a:lstStyle/>
          <a:p>
            <a:r>
              <a:rPr lang="en-US" i="1" u="sng" dirty="0"/>
              <a:t>Dataset</a:t>
            </a:r>
          </a:p>
          <a:p>
            <a:pPr>
              <a:spcBef>
                <a:spcPts val="0"/>
              </a:spcBef>
            </a:pPr>
            <a:r>
              <a:rPr lang="en-US" dirty="0"/>
              <a:t>The data record comes from an online trade and contains original information</a:t>
            </a:r>
          </a:p>
          <a:p>
            <a:pPr>
              <a:spcBef>
                <a:spcPts val="0"/>
              </a:spcBef>
            </a:pPr>
            <a:r>
              <a:rPr lang="en-US" dirty="0"/>
              <a:t>about: Invoice Number, Stock Code, Article Description, Sales Quantity,</a:t>
            </a:r>
          </a:p>
          <a:p>
            <a:pPr>
              <a:spcBef>
                <a:spcPts val="0"/>
              </a:spcBef>
            </a:pPr>
            <a:r>
              <a:rPr lang="en-US" dirty="0"/>
              <a:t>Invoice Date, Unit Price and Customer ID. </a:t>
            </a:r>
          </a:p>
          <a:p>
            <a:pPr>
              <a:spcBef>
                <a:spcPts val="0"/>
              </a:spcBef>
            </a:pPr>
            <a:r>
              <a:rPr lang="en-US" dirty="0"/>
              <a:t>The data was collected over a period of 2018.11.29 to 2019.12.07.</a:t>
            </a:r>
          </a:p>
          <a:p>
            <a:pPr>
              <a:spcBef>
                <a:spcPts val="0"/>
              </a:spcBef>
            </a:pPr>
            <a:endParaRPr lang="en-US" i="1" u="sng" dirty="0"/>
          </a:p>
          <a:p>
            <a:pPr>
              <a:spcBef>
                <a:spcPts val="0"/>
              </a:spcBef>
            </a:pPr>
            <a:r>
              <a:rPr lang="en-US" dirty="0"/>
              <a:t>For the evaluation, the revenue was also calculated and the articles divided into</a:t>
            </a:r>
          </a:p>
          <a:p>
            <a:pPr>
              <a:spcBef>
                <a:spcPts val="0"/>
              </a:spcBef>
            </a:pPr>
            <a:r>
              <a:rPr lang="en-US" dirty="0"/>
              <a:t>6 different groups. The customers were divided quarterly into recency, frequency</a:t>
            </a:r>
          </a:p>
          <a:p>
            <a:pPr>
              <a:spcBef>
                <a:spcPts val="0"/>
              </a:spcBef>
            </a:pPr>
            <a:r>
              <a:rPr lang="en-US" dirty="0"/>
              <a:t>and monetary values. An RFM score was calculated from these values and the</a:t>
            </a:r>
          </a:p>
          <a:p>
            <a:pPr>
              <a:spcBef>
                <a:spcPts val="0"/>
              </a:spcBef>
            </a:pPr>
            <a:r>
              <a:rPr lang="en-US" dirty="0"/>
              <a:t>customers divided into 3 groups of different importance for the company.</a:t>
            </a:r>
          </a:p>
          <a:p>
            <a:pPr>
              <a:spcBef>
                <a:spcPts val="0"/>
              </a:spcBef>
            </a:pPr>
            <a:endParaRPr lang="en-US" dirty="0"/>
          </a:p>
          <a:p>
            <a:r>
              <a:rPr lang="en-US" dirty="0"/>
              <a:t>                              </a:t>
            </a:r>
            <a:r>
              <a:rPr lang="en-US" i="1" u="sng" dirty="0"/>
              <a:t>Dashboard</a:t>
            </a:r>
          </a:p>
          <a:p>
            <a:pPr>
              <a:spcBef>
                <a:spcPts val="0"/>
              </a:spcBef>
            </a:pPr>
            <a:r>
              <a:rPr lang="en-US" dirty="0"/>
              <a:t>                              An interactive dashboard is available in Power Bi. Insights from the two pages 'Products Sales Revenue’</a:t>
            </a:r>
          </a:p>
          <a:p>
            <a:pPr>
              <a:spcBef>
                <a:spcPts val="0"/>
              </a:spcBef>
            </a:pPr>
            <a:r>
              <a:rPr lang="en-US" dirty="0"/>
              <a:t>                             and 'Customer Behavior' created therein are presented in this presentation.</a:t>
            </a:r>
          </a:p>
          <a:p>
            <a:r>
              <a:rPr lang="en-US" dirty="0"/>
              <a:t>                              </a:t>
            </a:r>
            <a:r>
              <a:rPr lang="en-US" i="1" u="sng" dirty="0"/>
              <a:t>Insights overview</a:t>
            </a:r>
          </a:p>
          <a:p>
            <a:pPr>
              <a:spcBef>
                <a:spcPts val="0"/>
              </a:spcBef>
            </a:pPr>
            <a:r>
              <a:rPr lang="en-US" dirty="0"/>
              <a:t>                              The company has a total turnover of 9.73 million for the period. Sales are increasing.</a:t>
            </a:r>
          </a:p>
          <a:p>
            <a:pPr>
              <a:spcBef>
                <a:spcPts val="0"/>
              </a:spcBef>
            </a:pPr>
            <a:r>
              <a:rPr lang="en-US" dirty="0"/>
              <a:t>                                     There is a dominant product group 'kitchen'. The customer base in the upper and middle segment</a:t>
            </a:r>
          </a:p>
          <a:p>
            <a:pPr>
              <a:spcBef>
                <a:spcPts val="0"/>
              </a:spcBef>
            </a:pPr>
            <a:r>
              <a:rPr lang="en-US" dirty="0"/>
              <a:t>                                               is very stable. The main turnover is made by the premium customers.</a:t>
            </a:r>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0385B3-D335-423C-A1CA-D8034A540938}"/>
              </a:ext>
            </a:extLst>
          </p:cNvPr>
          <p:cNvSpPr>
            <a:spLocks noGrp="1"/>
          </p:cNvSpPr>
          <p:nvPr>
            <p:ph type="title"/>
          </p:nvPr>
        </p:nvSpPr>
        <p:spPr>
          <a:xfrm>
            <a:off x="3965132" y="966986"/>
            <a:ext cx="3285592" cy="610863"/>
          </a:xfrm>
        </p:spPr>
        <p:txBody>
          <a:bodyPr/>
          <a:lstStyle/>
          <a:p>
            <a:r>
              <a:rPr lang="en-US" sz="4400" dirty="0"/>
              <a:t>02. Insights</a:t>
            </a:r>
            <a:endParaRPr lang="en-US" dirty="0"/>
          </a:p>
        </p:txBody>
      </p:sp>
      <p:sp>
        <p:nvSpPr>
          <p:cNvPr id="6" name="Slide Number Placeholder 5">
            <a:extLst>
              <a:ext uri="{FF2B5EF4-FFF2-40B4-BE49-F238E27FC236}">
                <a16:creationId xmlns:a16="http://schemas.microsoft.com/office/drawing/2014/main" id="{2E43B1FC-E0E8-4AB6-9412-68814691386F}"/>
              </a:ext>
            </a:extLst>
          </p:cNvPr>
          <p:cNvSpPr>
            <a:spLocks noGrp="1"/>
          </p:cNvSpPr>
          <p:nvPr>
            <p:ph type="sldNum" sz="quarter" idx="16"/>
          </p:nvPr>
        </p:nvSpPr>
        <p:spPr/>
        <p:txBody>
          <a:bodyPr/>
          <a:lstStyle/>
          <a:p>
            <a:fld id="{294A09A9-5501-47C1-A89A-A340965A2BE2}" type="slidenum">
              <a:rPr lang="en-US" smtClean="0"/>
              <a:pPr/>
              <a:t>4</a:t>
            </a:fld>
            <a:endParaRPr lang="en-US" dirty="0">
              <a:latin typeface="+mn-lt"/>
            </a:endParaRPr>
          </a:p>
        </p:txBody>
      </p:sp>
      <p:sp>
        <p:nvSpPr>
          <p:cNvPr id="12" name="Rectangle 11">
            <a:extLst>
              <a:ext uri="{FF2B5EF4-FFF2-40B4-BE49-F238E27FC236}">
                <a16:creationId xmlns:a16="http://schemas.microsoft.com/office/drawing/2014/main" id="{0D8B0E9E-12E9-48F4-91BD-AD5C60F5DB46}"/>
              </a:ext>
            </a:extLst>
          </p:cNvPr>
          <p:cNvSpPr/>
          <p:nvPr/>
        </p:nvSpPr>
        <p:spPr>
          <a:xfrm>
            <a:off x="744415" y="1729154"/>
            <a:ext cx="10117016" cy="6799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Bar chart with solid fill">
            <a:extLst>
              <a:ext uri="{FF2B5EF4-FFF2-40B4-BE49-F238E27FC236}">
                <a16:creationId xmlns:a16="http://schemas.microsoft.com/office/drawing/2014/main" id="{3E03392D-213D-46DE-A773-A590A7E776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3776" y="3250222"/>
            <a:ext cx="1773117" cy="1773117"/>
          </a:xfrm>
          <a:prstGeom prst="rect">
            <a:avLst/>
          </a:prstGeom>
        </p:spPr>
      </p:pic>
      <p:pic>
        <p:nvPicPr>
          <p:cNvPr id="16" name="Graphic 15" descr="Chevron arrows with solid fill">
            <a:extLst>
              <a:ext uri="{FF2B5EF4-FFF2-40B4-BE49-F238E27FC236}">
                <a16:creationId xmlns:a16="http://schemas.microsoft.com/office/drawing/2014/main" id="{C166FC41-C957-4FC8-A729-90487E63CF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42383" y="2971799"/>
            <a:ext cx="2239109" cy="2239109"/>
          </a:xfrm>
          <a:prstGeom prst="rect">
            <a:avLst/>
          </a:prstGeom>
        </p:spPr>
      </p:pic>
      <p:sp>
        <p:nvSpPr>
          <p:cNvPr id="18" name="TextBox 17">
            <a:extLst>
              <a:ext uri="{FF2B5EF4-FFF2-40B4-BE49-F238E27FC236}">
                <a16:creationId xmlns:a16="http://schemas.microsoft.com/office/drawing/2014/main" id="{81454DD3-2940-46D3-A09E-FD2EC298669B}"/>
              </a:ext>
            </a:extLst>
          </p:cNvPr>
          <p:cNvSpPr txBox="1"/>
          <p:nvPr/>
        </p:nvSpPr>
        <p:spPr>
          <a:xfrm>
            <a:off x="8071335" y="4967652"/>
            <a:ext cx="2385647" cy="369332"/>
          </a:xfrm>
          <a:prstGeom prst="rect">
            <a:avLst/>
          </a:prstGeom>
          <a:noFill/>
        </p:spPr>
        <p:txBody>
          <a:bodyPr wrap="square">
            <a:spAutoFit/>
          </a:bodyPr>
          <a:lstStyle/>
          <a:p>
            <a:r>
              <a:rPr lang="en-US" dirty="0">
                <a:solidFill>
                  <a:srgbClr val="4495A2"/>
                </a:solidFill>
              </a:rPr>
              <a:t>Graphic insights</a:t>
            </a:r>
          </a:p>
        </p:txBody>
      </p:sp>
    </p:spTree>
    <p:extLst>
      <p:ext uri="{BB962C8B-B14F-4D97-AF65-F5344CB8AC3E}">
        <p14:creationId xmlns:p14="http://schemas.microsoft.com/office/powerpoint/2010/main" val="188525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5</a:t>
            </a:fld>
            <a:endParaRPr lang="en-US" dirty="0"/>
          </a:p>
        </p:txBody>
      </p:sp>
      <p:pic>
        <p:nvPicPr>
          <p:cNvPr id="13" name="Picture 12">
            <a:extLst>
              <a:ext uri="{FF2B5EF4-FFF2-40B4-BE49-F238E27FC236}">
                <a16:creationId xmlns:a16="http://schemas.microsoft.com/office/drawing/2014/main" id="{2CDCE677-D2B7-4395-82E4-5B325687F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69"/>
            <a:ext cx="12192000" cy="6832262"/>
          </a:xfrm>
          <a:prstGeom prst="rect">
            <a:avLst/>
          </a:prstGeom>
        </p:spPr>
      </p:pic>
    </p:spTree>
    <p:extLst>
      <p:ext uri="{BB962C8B-B14F-4D97-AF65-F5344CB8AC3E}">
        <p14:creationId xmlns:p14="http://schemas.microsoft.com/office/powerpoint/2010/main" val="25215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6</a:t>
            </a:fld>
            <a:endParaRPr lang="en-US" dirty="0"/>
          </a:p>
        </p:txBody>
      </p:sp>
      <p:pic>
        <p:nvPicPr>
          <p:cNvPr id="10" name="Picture 9">
            <a:extLst>
              <a:ext uri="{FF2B5EF4-FFF2-40B4-BE49-F238E27FC236}">
                <a16:creationId xmlns:a16="http://schemas.microsoft.com/office/drawing/2014/main" id="{744C5DF9-A53D-45B3-8CCB-2606009793A8}"/>
              </a:ext>
            </a:extLst>
          </p:cNvPr>
          <p:cNvPicPr>
            <a:picLocks noChangeAspect="1"/>
          </p:cNvPicPr>
          <p:nvPr/>
        </p:nvPicPr>
        <p:blipFill>
          <a:blip r:embed="rId2"/>
          <a:stretch>
            <a:fillRect/>
          </a:stretch>
        </p:blipFill>
        <p:spPr>
          <a:xfrm>
            <a:off x="422782" y="551083"/>
            <a:ext cx="4561822" cy="2205367"/>
          </a:xfrm>
          <a:prstGeom prst="rect">
            <a:avLst/>
          </a:prstGeom>
        </p:spPr>
      </p:pic>
      <p:sp>
        <p:nvSpPr>
          <p:cNvPr id="11" name="TextBox 10">
            <a:extLst>
              <a:ext uri="{FF2B5EF4-FFF2-40B4-BE49-F238E27FC236}">
                <a16:creationId xmlns:a16="http://schemas.microsoft.com/office/drawing/2014/main" id="{FA651F29-9D99-4407-A220-BD99C88AFDC5}"/>
              </a:ext>
            </a:extLst>
          </p:cNvPr>
          <p:cNvSpPr txBox="1"/>
          <p:nvPr/>
        </p:nvSpPr>
        <p:spPr>
          <a:xfrm>
            <a:off x="971550" y="2844047"/>
            <a:ext cx="3911365" cy="461665"/>
          </a:xfrm>
          <a:prstGeom prst="rect">
            <a:avLst/>
          </a:prstGeom>
          <a:noFill/>
        </p:spPr>
        <p:txBody>
          <a:bodyPr wrap="square" rtlCol="0">
            <a:spAutoFit/>
          </a:bodyPr>
          <a:lstStyle/>
          <a:p>
            <a:r>
              <a:rPr lang="de-DE" sz="1200" dirty="0">
                <a:solidFill>
                  <a:schemeClr val="bg1"/>
                </a:solidFill>
              </a:rPr>
              <a:t>‚</a:t>
            </a:r>
            <a:r>
              <a:rPr lang="de-DE" sz="1200" dirty="0" err="1">
                <a:solidFill>
                  <a:schemeClr val="bg1"/>
                </a:solidFill>
              </a:rPr>
              <a:t>christmas</a:t>
            </a:r>
            <a:r>
              <a:rPr lang="de-DE" sz="1200" dirty="0">
                <a:solidFill>
                  <a:schemeClr val="bg1"/>
                </a:solidFill>
              </a:rPr>
              <a:t>‘ </a:t>
            </a:r>
            <a:r>
              <a:rPr lang="de-DE" sz="1200" dirty="0" err="1">
                <a:solidFill>
                  <a:schemeClr val="bg1"/>
                </a:solidFill>
              </a:rPr>
              <a:t>Category</a:t>
            </a:r>
            <a:r>
              <a:rPr lang="de-DE" sz="1200" dirty="0">
                <a:solidFill>
                  <a:schemeClr val="bg1"/>
                </a:solidFill>
              </a:rPr>
              <a:t> </a:t>
            </a:r>
            <a:r>
              <a:rPr lang="de-DE" sz="1200" dirty="0" err="1">
                <a:solidFill>
                  <a:schemeClr val="bg1"/>
                </a:solidFill>
              </a:rPr>
              <a:t>has</a:t>
            </a:r>
            <a:r>
              <a:rPr lang="de-DE" sz="1200" dirty="0">
                <a:solidFill>
                  <a:schemeClr val="bg1"/>
                </a:solidFill>
              </a:rPr>
              <a:t> </a:t>
            </a:r>
            <a:r>
              <a:rPr lang="de-DE" sz="1200" dirty="0" err="1">
                <a:solidFill>
                  <a:schemeClr val="bg1"/>
                </a:solidFill>
              </a:rPr>
              <a:t>its</a:t>
            </a:r>
            <a:r>
              <a:rPr lang="de-DE" sz="1200" dirty="0">
                <a:solidFill>
                  <a:schemeClr val="bg1"/>
                </a:solidFill>
              </a:rPr>
              <a:t> </a:t>
            </a:r>
            <a:r>
              <a:rPr lang="de-DE" sz="1200" dirty="0" err="1">
                <a:solidFill>
                  <a:schemeClr val="bg1"/>
                </a:solidFill>
              </a:rPr>
              <a:t>highest</a:t>
            </a:r>
            <a:r>
              <a:rPr lang="de-DE" sz="1200" dirty="0">
                <a:solidFill>
                  <a:schemeClr val="bg1"/>
                </a:solidFill>
              </a:rPr>
              <a:t> </a:t>
            </a:r>
            <a:r>
              <a:rPr lang="de-DE" sz="1200" dirty="0" err="1">
                <a:solidFill>
                  <a:schemeClr val="bg1"/>
                </a:solidFill>
              </a:rPr>
              <a:t>revenue</a:t>
            </a:r>
            <a:r>
              <a:rPr lang="de-DE" sz="1200" dirty="0">
                <a:solidFill>
                  <a:schemeClr val="bg1"/>
                </a:solidFill>
              </a:rPr>
              <a:t> in November (top </a:t>
            </a:r>
            <a:r>
              <a:rPr lang="de-DE" sz="1200" dirty="0" err="1">
                <a:solidFill>
                  <a:schemeClr val="bg1"/>
                </a:solidFill>
              </a:rPr>
              <a:t>product</a:t>
            </a:r>
            <a:r>
              <a:rPr lang="de-DE" sz="1200" dirty="0">
                <a:solidFill>
                  <a:schemeClr val="bg1"/>
                </a:solidFill>
              </a:rPr>
              <a:t> </a:t>
            </a:r>
            <a:r>
              <a:rPr lang="de-DE" sz="1200" dirty="0" err="1">
                <a:solidFill>
                  <a:schemeClr val="bg1"/>
                </a:solidFill>
              </a:rPr>
              <a:t>is</a:t>
            </a:r>
            <a:r>
              <a:rPr lang="de-DE" sz="1200" dirty="0">
                <a:solidFill>
                  <a:schemeClr val="bg1"/>
                </a:solidFill>
              </a:rPr>
              <a:t> ‚</a:t>
            </a:r>
            <a:r>
              <a:rPr lang="de-DE" sz="1200" dirty="0" err="1">
                <a:solidFill>
                  <a:schemeClr val="bg1"/>
                </a:solidFill>
              </a:rPr>
              <a:t>paper</a:t>
            </a:r>
            <a:r>
              <a:rPr lang="de-DE" sz="1200" dirty="0">
                <a:solidFill>
                  <a:schemeClr val="bg1"/>
                </a:solidFill>
              </a:rPr>
              <a:t> </a:t>
            </a:r>
            <a:r>
              <a:rPr lang="de-DE" sz="1200" dirty="0" err="1">
                <a:solidFill>
                  <a:schemeClr val="bg1"/>
                </a:solidFill>
              </a:rPr>
              <a:t>chain</a:t>
            </a:r>
            <a:r>
              <a:rPr lang="de-DE" sz="1200" dirty="0">
                <a:solidFill>
                  <a:schemeClr val="bg1"/>
                </a:solidFill>
              </a:rPr>
              <a:t> kit 50‘s </a:t>
            </a:r>
            <a:r>
              <a:rPr lang="de-DE" sz="1200" dirty="0" err="1">
                <a:solidFill>
                  <a:schemeClr val="bg1"/>
                </a:solidFill>
              </a:rPr>
              <a:t>christmas</a:t>
            </a:r>
            <a:r>
              <a:rPr lang="de-DE" sz="1200" dirty="0">
                <a:solidFill>
                  <a:schemeClr val="bg1"/>
                </a:solidFill>
              </a:rPr>
              <a:t>‘)</a:t>
            </a:r>
            <a:endParaRPr lang="en-US" sz="1200" dirty="0">
              <a:solidFill>
                <a:schemeClr val="bg1"/>
              </a:solidFill>
            </a:endParaRPr>
          </a:p>
        </p:txBody>
      </p:sp>
      <p:sp>
        <p:nvSpPr>
          <p:cNvPr id="12" name="TextBox 11">
            <a:extLst>
              <a:ext uri="{FF2B5EF4-FFF2-40B4-BE49-F238E27FC236}">
                <a16:creationId xmlns:a16="http://schemas.microsoft.com/office/drawing/2014/main" id="{5D72320A-3C63-4D76-9BCE-73D78952C84D}"/>
              </a:ext>
            </a:extLst>
          </p:cNvPr>
          <p:cNvSpPr txBox="1"/>
          <p:nvPr/>
        </p:nvSpPr>
        <p:spPr>
          <a:xfrm>
            <a:off x="6597608" y="2832863"/>
            <a:ext cx="3739086" cy="646331"/>
          </a:xfrm>
          <a:prstGeom prst="rect">
            <a:avLst/>
          </a:prstGeom>
          <a:noFill/>
        </p:spPr>
        <p:txBody>
          <a:bodyPr wrap="square" rtlCol="0">
            <a:spAutoFit/>
          </a:bodyPr>
          <a:lstStyle/>
          <a:p>
            <a:r>
              <a:rPr lang="en-US" sz="1200" dirty="0">
                <a:solidFill>
                  <a:schemeClr val="bg1"/>
                </a:solidFill>
              </a:rPr>
              <a:t>all categories show increases in November, but '</a:t>
            </a:r>
            <a:r>
              <a:rPr lang="en-US" sz="1200" dirty="0" err="1">
                <a:solidFill>
                  <a:schemeClr val="bg1"/>
                </a:solidFill>
              </a:rPr>
              <a:t>retrospot</a:t>
            </a:r>
            <a:r>
              <a:rPr lang="en-US" sz="1200" dirty="0">
                <a:solidFill>
                  <a:schemeClr val="bg1"/>
                </a:solidFill>
              </a:rPr>
              <a:t>' category is fairly stable throughout the year.</a:t>
            </a:r>
          </a:p>
          <a:p>
            <a:r>
              <a:rPr lang="en-US" sz="1200" dirty="0">
                <a:solidFill>
                  <a:schemeClr val="bg1"/>
                </a:solidFill>
              </a:rPr>
              <a:t>The favorite is 'jumbo bag red </a:t>
            </a:r>
            <a:r>
              <a:rPr lang="en-US" sz="1200" dirty="0" err="1">
                <a:solidFill>
                  <a:schemeClr val="bg1"/>
                </a:solidFill>
              </a:rPr>
              <a:t>retrospot</a:t>
            </a:r>
            <a:r>
              <a:rPr lang="en-US" sz="1200" dirty="0">
                <a:solidFill>
                  <a:schemeClr val="bg1"/>
                </a:solidFill>
              </a:rPr>
              <a:t>'</a:t>
            </a:r>
          </a:p>
        </p:txBody>
      </p:sp>
      <p:pic>
        <p:nvPicPr>
          <p:cNvPr id="15" name="Picture 14">
            <a:extLst>
              <a:ext uri="{FF2B5EF4-FFF2-40B4-BE49-F238E27FC236}">
                <a16:creationId xmlns:a16="http://schemas.microsoft.com/office/drawing/2014/main" id="{C23327FA-A045-44E7-8429-ADE47668586F}"/>
              </a:ext>
            </a:extLst>
          </p:cNvPr>
          <p:cNvPicPr>
            <a:picLocks noChangeAspect="1"/>
          </p:cNvPicPr>
          <p:nvPr/>
        </p:nvPicPr>
        <p:blipFill>
          <a:blip r:embed="rId3"/>
          <a:stretch>
            <a:fillRect/>
          </a:stretch>
        </p:blipFill>
        <p:spPr>
          <a:xfrm>
            <a:off x="5865230" y="551084"/>
            <a:ext cx="4506708" cy="2205367"/>
          </a:xfrm>
          <a:prstGeom prst="rect">
            <a:avLst/>
          </a:prstGeom>
        </p:spPr>
      </p:pic>
      <p:sp>
        <p:nvSpPr>
          <p:cNvPr id="16" name="TextBox 15">
            <a:extLst>
              <a:ext uri="{FF2B5EF4-FFF2-40B4-BE49-F238E27FC236}">
                <a16:creationId xmlns:a16="http://schemas.microsoft.com/office/drawing/2014/main" id="{47B2BF74-6499-460E-954B-2E82AB3B4368}"/>
              </a:ext>
            </a:extLst>
          </p:cNvPr>
          <p:cNvSpPr txBox="1"/>
          <p:nvPr/>
        </p:nvSpPr>
        <p:spPr>
          <a:xfrm>
            <a:off x="9768124" y="4041362"/>
            <a:ext cx="1137141" cy="1938992"/>
          </a:xfrm>
          <a:prstGeom prst="rect">
            <a:avLst/>
          </a:prstGeom>
          <a:noFill/>
        </p:spPr>
        <p:txBody>
          <a:bodyPr wrap="square" rtlCol="0">
            <a:spAutoFit/>
          </a:bodyPr>
          <a:lstStyle/>
          <a:p>
            <a:r>
              <a:rPr lang="en-US" sz="1200" dirty="0">
                <a:solidFill>
                  <a:schemeClr val="bg1"/>
                </a:solidFill>
              </a:rPr>
              <a:t>All sales by days of the month. Sales increase for the first 5 days and then decrease towards the end of the month.</a:t>
            </a:r>
          </a:p>
        </p:txBody>
      </p:sp>
      <p:pic>
        <p:nvPicPr>
          <p:cNvPr id="18" name="Picture 17">
            <a:extLst>
              <a:ext uri="{FF2B5EF4-FFF2-40B4-BE49-F238E27FC236}">
                <a16:creationId xmlns:a16="http://schemas.microsoft.com/office/drawing/2014/main" id="{2CC85352-412E-4CC2-8633-56BC8493542A}"/>
              </a:ext>
            </a:extLst>
          </p:cNvPr>
          <p:cNvPicPr>
            <a:picLocks noChangeAspect="1"/>
          </p:cNvPicPr>
          <p:nvPr/>
        </p:nvPicPr>
        <p:blipFill>
          <a:blip r:embed="rId4"/>
          <a:stretch>
            <a:fillRect/>
          </a:stretch>
        </p:blipFill>
        <p:spPr>
          <a:xfrm>
            <a:off x="6295926" y="3906481"/>
            <a:ext cx="3278236" cy="2205367"/>
          </a:xfrm>
          <a:prstGeom prst="rect">
            <a:avLst/>
          </a:prstGeom>
        </p:spPr>
      </p:pic>
      <p:pic>
        <p:nvPicPr>
          <p:cNvPr id="20" name="Picture 19">
            <a:extLst>
              <a:ext uri="{FF2B5EF4-FFF2-40B4-BE49-F238E27FC236}">
                <a16:creationId xmlns:a16="http://schemas.microsoft.com/office/drawing/2014/main" id="{5C88CDAE-75F7-4B43-9D5B-B239700AB5E0}"/>
              </a:ext>
            </a:extLst>
          </p:cNvPr>
          <p:cNvPicPr>
            <a:picLocks noChangeAspect="1"/>
          </p:cNvPicPr>
          <p:nvPr/>
        </p:nvPicPr>
        <p:blipFill>
          <a:blip r:embed="rId5"/>
          <a:stretch>
            <a:fillRect/>
          </a:stretch>
        </p:blipFill>
        <p:spPr>
          <a:xfrm>
            <a:off x="1286735" y="3850197"/>
            <a:ext cx="1904784" cy="1016387"/>
          </a:xfrm>
          <a:prstGeom prst="rect">
            <a:avLst/>
          </a:prstGeom>
        </p:spPr>
      </p:pic>
      <p:pic>
        <p:nvPicPr>
          <p:cNvPr id="24" name="Picture 23">
            <a:extLst>
              <a:ext uri="{FF2B5EF4-FFF2-40B4-BE49-F238E27FC236}">
                <a16:creationId xmlns:a16="http://schemas.microsoft.com/office/drawing/2014/main" id="{2D9A15AA-193A-4025-BD8D-670158665834}"/>
              </a:ext>
            </a:extLst>
          </p:cNvPr>
          <p:cNvPicPr>
            <a:picLocks noChangeAspect="1"/>
          </p:cNvPicPr>
          <p:nvPr/>
        </p:nvPicPr>
        <p:blipFill>
          <a:blip r:embed="rId6"/>
          <a:stretch>
            <a:fillRect/>
          </a:stretch>
        </p:blipFill>
        <p:spPr>
          <a:xfrm>
            <a:off x="1286734" y="5039178"/>
            <a:ext cx="1904784" cy="1016387"/>
          </a:xfrm>
          <a:prstGeom prst="rect">
            <a:avLst/>
          </a:prstGeom>
        </p:spPr>
      </p:pic>
      <p:sp>
        <p:nvSpPr>
          <p:cNvPr id="27" name="TextBox 26">
            <a:extLst>
              <a:ext uri="{FF2B5EF4-FFF2-40B4-BE49-F238E27FC236}">
                <a16:creationId xmlns:a16="http://schemas.microsoft.com/office/drawing/2014/main" id="{963E5F5F-26B4-43D6-BD7D-B6473E59F0EB}"/>
              </a:ext>
            </a:extLst>
          </p:cNvPr>
          <p:cNvSpPr txBox="1"/>
          <p:nvPr/>
        </p:nvSpPr>
        <p:spPr>
          <a:xfrm>
            <a:off x="3455438" y="4041362"/>
            <a:ext cx="1382748" cy="1754326"/>
          </a:xfrm>
          <a:prstGeom prst="rect">
            <a:avLst/>
          </a:prstGeom>
          <a:noFill/>
        </p:spPr>
        <p:txBody>
          <a:bodyPr wrap="square" rtlCol="0">
            <a:spAutoFit/>
          </a:bodyPr>
          <a:lstStyle/>
          <a:p>
            <a:r>
              <a:rPr lang="en-US" sz="1200" dirty="0">
                <a:solidFill>
                  <a:schemeClr val="bg1"/>
                </a:solidFill>
              </a:rPr>
              <a:t>While cancellations totaled 4.42% (24,93 thousand), they were particularly high for '</a:t>
            </a:r>
            <a:r>
              <a:rPr lang="en-US" sz="1200" dirty="0" err="1">
                <a:solidFill>
                  <a:schemeClr val="bg1"/>
                </a:solidFill>
              </a:rPr>
              <a:t>retrospot</a:t>
            </a:r>
            <a:r>
              <a:rPr lang="en-US" sz="1200" dirty="0">
                <a:solidFill>
                  <a:schemeClr val="bg1"/>
                </a:solidFill>
              </a:rPr>
              <a:t>' at 20.6% and 'sign' at 22.04%.</a:t>
            </a:r>
          </a:p>
        </p:txBody>
      </p:sp>
      <p:cxnSp>
        <p:nvCxnSpPr>
          <p:cNvPr id="3" name="Straight Connector 2">
            <a:extLst>
              <a:ext uri="{FF2B5EF4-FFF2-40B4-BE49-F238E27FC236}">
                <a16:creationId xmlns:a16="http://schemas.microsoft.com/office/drawing/2014/main" id="{CA811020-F156-4E1A-8901-040856C25F7A}"/>
              </a:ext>
            </a:extLst>
          </p:cNvPr>
          <p:cNvCxnSpPr>
            <a:cxnSpLocks/>
          </p:cNvCxnSpPr>
          <p:nvPr/>
        </p:nvCxnSpPr>
        <p:spPr>
          <a:xfrm>
            <a:off x="5511323" y="676759"/>
            <a:ext cx="32541" cy="553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2A6C29-AB42-48D9-9075-9E8B72D05056}"/>
              </a:ext>
            </a:extLst>
          </p:cNvPr>
          <p:cNvCxnSpPr>
            <a:cxnSpLocks/>
          </p:cNvCxnSpPr>
          <p:nvPr/>
        </p:nvCxnSpPr>
        <p:spPr>
          <a:xfrm>
            <a:off x="768626" y="3644089"/>
            <a:ext cx="99325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3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7</a:t>
            </a:fld>
            <a:endParaRPr lang="en-US" dirty="0"/>
          </a:p>
        </p:txBody>
      </p:sp>
      <p:pic>
        <p:nvPicPr>
          <p:cNvPr id="4" name="Picture 3">
            <a:extLst>
              <a:ext uri="{FF2B5EF4-FFF2-40B4-BE49-F238E27FC236}">
                <a16:creationId xmlns:a16="http://schemas.microsoft.com/office/drawing/2014/main" id="{E063E8F7-B2E0-4D0E-A50A-5EFCBB6F6890}"/>
              </a:ext>
            </a:extLst>
          </p:cNvPr>
          <p:cNvPicPr>
            <a:picLocks noChangeAspect="1"/>
          </p:cNvPicPr>
          <p:nvPr/>
        </p:nvPicPr>
        <p:blipFill>
          <a:blip r:embed="rId2"/>
          <a:stretch>
            <a:fillRect/>
          </a:stretch>
        </p:blipFill>
        <p:spPr>
          <a:xfrm>
            <a:off x="0" y="14241"/>
            <a:ext cx="12192000" cy="6829518"/>
          </a:xfrm>
          <a:prstGeom prst="rect">
            <a:avLst/>
          </a:prstGeom>
        </p:spPr>
      </p:pic>
    </p:spTree>
    <p:extLst>
      <p:ext uri="{BB962C8B-B14F-4D97-AF65-F5344CB8AC3E}">
        <p14:creationId xmlns:p14="http://schemas.microsoft.com/office/powerpoint/2010/main" val="230584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97A3EB64-08B1-4DA3-B577-0D4860CAE36D}"/>
              </a:ext>
            </a:extLst>
          </p:cNvPr>
          <p:cNvSpPr/>
          <p:nvPr/>
        </p:nvSpPr>
        <p:spPr>
          <a:xfrm>
            <a:off x="1655756" y="3876052"/>
            <a:ext cx="8880488" cy="2538000"/>
          </a:xfrm>
          <a:prstGeom prst="roundRect">
            <a:avLst/>
          </a:prstGeom>
          <a:solidFill>
            <a:srgbClr val="ECF5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5C0D9E4-3020-4C9D-9BAB-1753B2E680BC}"/>
              </a:ext>
            </a:extLst>
          </p:cNvPr>
          <p:cNvSpPr/>
          <p:nvPr/>
        </p:nvSpPr>
        <p:spPr>
          <a:xfrm>
            <a:off x="7013167" y="862296"/>
            <a:ext cx="4585252" cy="2613840"/>
          </a:xfrm>
          <a:prstGeom prst="roundRect">
            <a:avLst/>
          </a:prstGeom>
          <a:solidFill>
            <a:srgbClr val="ECF5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8</a:t>
            </a:fld>
            <a:endParaRPr lang="en-US" dirty="0"/>
          </a:p>
        </p:txBody>
      </p:sp>
      <p:graphicFrame>
        <p:nvGraphicFramePr>
          <p:cNvPr id="2" name="Table 2">
            <a:extLst>
              <a:ext uri="{FF2B5EF4-FFF2-40B4-BE49-F238E27FC236}">
                <a16:creationId xmlns:a16="http://schemas.microsoft.com/office/drawing/2014/main" id="{9A561DDC-FFBD-4155-A28E-8EE29981B9AA}"/>
              </a:ext>
            </a:extLst>
          </p:cNvPr>
          <p:cNvGraphicFramePr>
            <a:graphicFrameLocks noGrp="1"/>
          </p:cNvGraphicFramePr>
          <p:nvPr>
            <p:extLst>
              <p:ext uri="{D42A27DB-BD31-4B8C-83A1-F6EECF244321}">
                <p14:modId xmlns:p14="http://schemas.microsoft.com/office/powerpoint/2010/main" val="3261111240"/>
              </p:ext>
            </p:extLst>
          </p:nvPr>
        </p:nvGraphicFramePr>
        <p:xfrm>
          <a:off x="593581" y="862296"/>
          <a:ext cx="5797119" cy="2613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12964">
                  <a:extLst>
                    <a:ext uri="{9D8B030D-6E8A-4147-A177-3AD203B41FA5}">
                      <a16:colId xmlns:a16="http://schemas.microsoft.com/office/drawing/2014/main" val="4240758338"/>
                    </a:ext>
                  </a:extLst>
                </a:gridCol>
                <a:gridCol w="951643">
                  <a:extLst>
                    <a:ext uri="{9D8B030D-6E8A-4147-A177-3AD203B41FA5}">
                      <a16:colId xmlns:a16="http://schemas.microsoft.com/office/drawing/2014/main" val="2818998511"/>
                    </a:ext>
                  </a:extLst>
                </a:gridCol>
                <a:gridCol w="1177504">
                  <a:extLst>
                    <a:ext uri="{9D8B030D-6E8A-4147-A177-3AD203B41FA5}">
                      <a16:colId xmlns:a16="http://schemas.microsoft.com/office/drawing/2014/main" val="3184131419"/>
                    </a:ext>
                  </a:extLst>
                </a:gridCol>
                <a:gridCol w="1177504">
                  <a:extLst>
                    <a:ext uri="{9D8B030D-6E8A-4147-A177-3AD203B41FA5}">
                      <a16:colId xmlns:a16="http://schemas.microsoft.com/office/drawing/2014/main" val="3687303261"/>
                    </a:ext>
                  </a:extLst>
                </a:gridCol>
                <a:gridCol w="1177504">
                  <a:extLst>
                    <a:ext uri="{9D8B030D-6E8A-4147-A177-3AD203B41FA5}">
                      <a16:colId xmlns:a16="http://schemas.microsoft.com/office/drawing/2014/main" val="1036365684"/>
                    </a:ext>
                  </a:extLst>
                </a:gridCol>
              </a:tblGrid>
              <a:tr h="393610">
                <a:tc>
                  <a:txBody>
                    <a:bodyPr/>
                    <a:lstStyle/>
                    <a:p>
                      <a:r>
                        <a:rPr lang="de-DE" sz="1100" dirty="0"/>
                        <a:t>Customer Group </a:t>
                      </a:r>
                      <a:r>
                        <a:rPr lang="de-DE" sz="1200" dirty="0"/>
                        <a:t>/</a:t>
                      </a:r>
                    </a:p>
                    <a:p>
                      <a:r>
                        <a:rPr lang="de-DE" sz="1200" dirty="0"/>
                        <a:t>Value</a:t>
                      </a:r>
                    </a:p>
                  </a:txBody>
                  <a:tcPr anchor="ctr">
                    <a:solidFill>
                      <a:srgbClr val="6B91C9"/>
                    </a:solidFill>
                  </a:tcPr>
                </a:tc>
                <a:tc>
                  <a:txBody>
                    <a:bodyPr/>
                    <a:lstStyle/>
                    <a:p>
                      <a:pPr algn="ctr"/>
                      <a:r>
                        <a:rPr lang="de-DE" sz="1200" dirty="0" err="1"/>
                        <a:t>Rarely</a:t>
                      </a:r>
                      <a:endParaRPr lang="de-DE" sz="1200" dirty="0"/>
                    </a:p>
                  </a:txBody>
                  <a:tcPr anchor="ctr">
                    <a:solidFill>
                      <a:srgbClr val="6B91C9"/>
                    </a:solidFill>
                  </a:tcPr>
                </a:tc>
                <a:tc>
                  <a:txBody>
                    <a:bodyPr/>
                    <a:lstStyle/>
                    <a:p>
                      <a:pPr algn="ctr"/>
                      <a:r>
                        <a:rPr lang="de-DE" sz="1200" dirty="0"/>
                        <a:t>Common</a:t>
                      </a:r>
                    </a:p>
                  </a:txBody>
                  <a:tcPr anchor="ctr">
                    <a:solidFill>
                      <a:srgbClr val="6B91C9"/>
                    </a:solidFill>
                  </a:tcPr>
                </a:tc>
                <a:tc>
                  <a:txBody>
                    <a:bodyPr/>
                    <a:lstStyle/>
                    <a:p>
                      <a:pPr algn="ctr"/>
                      <a:r>
                        <a:rPr lang="de-DE" sz="1200" dirty="0"/>
                        <a:t>Premium</a:t>
                      </a:r>
                    </a:p>
                  </a:txBody>
                  <a:tcPr anchor="ctr">
                    <a:solidFill>
                      <a:srgbClr val="6B91C9"/>
                    </a:solidFill>
                  </a:tcPr>
                </a:tc>
                <a:tc>
                  <a:txBody>
                    <a:bodyPr/>
                    <a:lstStyle/>
                    <a:p>
                      <a:pPr algn="ctr"/>
                      <a:r>
                        <a:rPr lang="de-DE" sz="1200" dirty="0"/>
                        <a:t>TOTAL</a:t>
                      </a:r>
                    </a:p>
                  </a:txBody>
                  <a:tcPr anchor="ctr">
                    <a:solidFill>
                      <a:srgbClr val="6B91C9"/>
                    </a:solidFill>
                  </a:tcPr>
                </a:tc>
                <a:extLst>
                  <a:ext uri="{0D108BD9-81ED-4DB2-BD59-A6C34878D82A}">
                    <a16:rowId xmlns:a16="http://schemas.microsoft.com/office/drawing/2014/main" val="450768144"/>
                  </a:ext>
                </a:extLst>
              </a:tr>
              <a:tr h="539160">
                <a:tc>
                  <a:txBody>
                    <a:bodyPr/>
                    <a:lstStyle/>
                    <a:p>
                      <a:pPr algn="r"/>
                      <a:r>
                        <a:rPr lang="de-DE" sz="1200" dirty="0">
                          <a:solidFill>
                            <a:schemeClr val="tx1"/>
                          </a:solidFill>
                        </a:rPr>
                        <a:t>SUM Customer</a:t>
                      </a:r>
                    </a:p>
                  </a:txBody>
                  <a:tcPr anchor="ctr">
                    <a:solidFill>
                      <a:srgbClr val="6B91C9"/>
                    </a:solidFill>
                  </a:tcPr>
                </a:tc>
                <a:tc>
                  <a:txBody>
                    <a:bodyPr/>
                    <a:lstStyle/>
                    <a:p>
                      <a:pPr algn="ctr"/>
                      <a:r>
                        <a:rPr lang="de-DE" sz="1200" b="1" dirty="0"/>
                        <a:t>784</a:t>
                      </a:r>
                    </a:p>
                  </a:txBody>
                  <a:tcPr anchor="ctr">
                    <a:solidFill>
                      <a:srgbClr val="ECF5FA"/>
                    </a:solidFill>
                  </a:tcPr>
                </a:tc>
                <a:tc>
                  <a:txBody>
                    <a:bodyPr/>
                    <a:lstStyle/>
                    <a:p>
                      <a:pPr algn="ctr"/>
                      <a:r>
                        <a:rPr lang="de-DE" sz="1200" b="1" dirty="0"/>
                        <a:t>1894</a:t>
                      </a:r>
                    </a:p>
                  </a:txBody>
                  <a:tcPr anchor="ctr">
                    <a:solidFill>
                      <a:srgbClr val="ECF5FA"/>
                    </a:solidFill>
                  </a:tcPr>
                </a:tc>
                <a:tc>
                  <a:txBody>
                    <a:bodyPr/>
                    <a:lstStyle/>
                    <a:p>
                      <a:pPr algn="ctr"/>
                      <a:r>
                        <a:rPr lang="de-DE" sz="1200" b="1" dirty="0"/>
                        <a:t>1694</a:t>
                      </a:r>
                    </a:p>
                  </a:txBody>
                  <a:tcPr anchor="ctr">
                    <a:solidFill>
                      <a:srgbClr val="ECF5FA"/>
                    </a:solidFill>
                  </a:tcPr>
                </a:tc>
                <a:tc>
                  <a:txBody>
                    <a:bodyPr/>
                    <a:lstStyle/>
                    <a:p>
                      <a:pPr algn="ctr"/>
                      <a:r>
                        <a:rPr lang="de-DE" sz="1200" b="1" dirty="0"/>
                        <a:t>4372</a:t>
                      </a:r>
                    </a:p>
                  </a:txBody>
                  <a:tcPr anchor="ctr">
                    <a:solidFill>
                      <a:srgbClr val="E8ECFE"/>
                    </a:solidFill>
                  </a:tcPr>
                </a:tc>
                <a:extLst>
                  <a:ext uri="{0D108BD9-81ED-4DB2-BD59-A6C34878D82A}">
                    <a16:rowId xmlns:a16="http://schemas.microsoft.com/office/drawing/2014/main" val="2419325963"/>
                  </a:ext>
                </a:extLst>
              </a:tr>
              <a:tr h="539160">
                <a:tc>
                  <a:txBody>
                    <a:bodyPr/>
                    <a:lstStyle/>
                    <a:p>
                      <a:pPr algn="r"/>
                      <a:r>
                        <a:rPr lang="de-DE" sz="1200" dirty="0" err="1">
                          <a:solidFill>
                            <a:schemeClr val="tx1"/>
                          </a:solidFill>
                        </a:rPr>
                        <a:t>AVG_Recency</a:t>
                      </a:r>
                      <a:endParaRPr lang="de-DE" sz="1200" dirty="0">
                        <a:solidFill>
                          <a:schemeClr val="tx1"/>
                        </a:solidFill>
                      </a:endParaRPr>
                    </a:p>
                  </a:txBody>
                  <a:tcPr anchor="ctr">
                    <a:solidFill>
                      <a:srgbClr val="6B91C9"/>
                    </a:solidFill>
                  </a:tcPr>
                </a:tc>
                <a:tc>
                  <a:txBody>
                    <a:bodyPr/>
                    <a:lstStyle/>
                    <a:p>
                      <a:pPr algn="ctr"/>
                      <a:r>
                        <a:rPr lang="de-DE" sz="1200" b="1" dirty="0"/>
                        <a:t>220</a:t>
                      </a:r>
                    </a:p>
                  </a:txBody>
                  <a:tcPr anchor="ctr">
                    <a:solidFill>
                      <a:srgbClr val="ECF5FA"/>
                    </a:solidFill>
                  </a:tcPr>
                </a:tc>
                <a:tc>
                  <a:txBody>
                    <a:bodyPr/>
                    <a:lstStyle/>
                    <a:p>
                      <a:pPr algn="ctr"/>
                      <a:r>
                        <a:rPr lang="de-DE" sz="1200" b="1" dirty="0"/>
                        <a:t>99</a:t>
                      </a:r>
                    </a:p>
                  </a:txBody>
                  <a:tcPr anchor="ctr">
                    <a:solidFill>
                      <a:srgbClr val="ECF5FA"/>
                    </a:solidFill>
                  </a:tcPr>
                </a:tc>
                <a:tc>
                  <a:txBody>
                    <a:bodyPr/>
                    <a:lstStyle/>
                    <a:p>
                      <a:pPr algn="ctr"/>
                      <a:r>
                        <a:rPr lang="de-DE" sz="1200" b="1" dirty="0"/>
                        <a:t>26</a:t>
                      </a:r>
                    </a:p>
                  </a:txBody>
                  <a:tcPr anchor="ctr">
                    <a:solidFill>
                      <a:srgbClr val="ECF5FA"/>
                    </a:solidFill>
                  </a:tcPr>
                </a:tc>
                <a:tc>
                  <a:txBody>
                    <a:bodyPr/>
                    <a:lstStyle/>
                    <a:p>
                      <a:pPr algn="ctr"/>
                      <a:r>
                        <a:rPr lang="de-DE" sz="1200" b="1" dirty="0"/>
                        <a:t>92</a:t>
                      </a:r>
                    </a:p>
                  </a:txBody>
                  <a:tcPr anchor="ctr">
                    <a:solidFill>
                      <a:srgbClr val="E8ECFE"/>
                    </a:solidFill>
                  </a:tcPr>
                </a:tc>
                <a:extLst>
                  <a:ext uri="{0D108BD9-81ED-4DB2-BD59-A6C34878D82A}">
                    <a16:rowId xmlns:a16="http://schemas.microsoft.com/office/drawing/2014/main" val="3956455286"/>
                  </a:ext>
                </a:extLst>
              </a:tr>
              <a:tr h="539160">
                <a:tc>
                  <a:txBody>
                    <a:bodyPr/>
                    <a:lstStyle/>
                    <a:p>
                      <a:pPr marL="0" algn="r" defTabSz="914400" rtl="0" eaLnBrk="1" latinLnBrk="0" hangingPunct="1"/>
                      <a:r>
                        <a:rPr lang="de-DE" sz="1200" kern="1200" dirty="0" err="1">
                          <a:solidFill>
                            <a:schemeClr val="tx1"/>
                          </a:solidFill>
                          <a:latin typeface="+mn-lt"/>
                          <a:ea typeface="+mn-ea"/>
                          <a:cs typeface="+mn-cs"/>
                        </a:rPr>
                        <a:t>AVG_Frequency</a:t>
                      </a:r>
                      <a:endParaRPr lang="de-DE" sz="1200" kern="1200" dirty="0">
                        <a:solidFill>
                          <a:schemeClr val="tx1"/>
                        </a:solidFill>
                        <a:latin typeface="+mn-lt"/>
                        <a:ea typeface="+mn-ea"/>
                        <a:cs typeface="+mn-cs"/>
                      </a:endParaRPr>
                    </a:p>
                  </a:txBody>
                  <a:tcPr anchor="ctr">
                    <a:solidFill>
                      <a:srgbClr val="6B91C9"/>
                    </a:solidFill>
                  </a:tcPr>
                </a:tc>
                <a:tc>
                  <a:txBody>
                    <a:bodyPr/>
                    <a:lstStyle/>
                    <a:p>
                      <a:pPr algn="ctr"/>
                      <a:r>
                        <a:rPr lang="de-DE" sz="1200" b="1" dirty="0"/>
                        <a:t>11</a:t>
                      </a:r>
                    </a:p>
                  </a:txBody>
                  <a:tcPr anchor="ctr">
                    <a:solidFill>
                      <a:srgbClr val="ECF5FA"/>
                    </a:solidFill>
                  </a:tcPr>
                </a:tc>
                <a:tc>
                  <a:txBody>
                    <a:bodyPr/>
                    <a:lstStyle/>
                    <a:p>
                      <a:pPr algn="ctr"/>
                      <a:r>
                        <a:rPr lang="de-DE" sz="1200" b="1" dirty="0"/>
                        <a:t>36</a:t>
                      </a:r>
                    </a:p>
                  </a:txBody>
                  <a:tcPr anchor="ctr">
                    <a:solidFill>
                      <a:srgbClr val="ECF5FA"/>
                    </a:solidFill>
                  </a:tcPr>
                </a:tc>
                <a:tc>
                  <a:txBody>
                    <a:bodyPr/>
                    <a:lstStyle/>
                    <a:p>
                      <a:pPr algn="ctr"/>
                      <a:r>
                        <a:rPr lang="de-DE" sz="1200" b="1" dirty="0"/>
                        <a:t>194</a:t>
                      </a:r>
                    </a:p>
                  </a:txBody>
                  <a:tcPr anchor="ctr">
                    <a:solidFill>
                      <a:srgbClr val="ECF5FA"/>
                    </a:solidFill>
                  </a:tcPr>
                </a:tc>
                <a:tc>
                  <a:txBody>
                    <a:bodyPr/>
                    <a:lstStyle/>
                    <a:p>
                      <a:pPr algn="ctr"/>
                      <a:r>
                        <a:rPr lang="de-DE" sz="1200" b="1" dirty="0"/>
                        <a:t>93</a:t>
                      </a:r>
                    </a:p>
                  </a:txBody>
                  <a:tcPr anchor="ctr">
                    <a:solidFill>
                      <a:srgbClr val="E8ECFE"/>
                    </a:solidFill>
                  </a:tcPr>
                </a:tc>
                <a:extLst>
                  <a:ext uri="{0D108BD9-81ED-4DB2-BD59-A6C34878D82A}">
                    <a16:rowId xmlns:a16="http://schemas.microsoft.com/office/drawing/2014/main" val="1697136894"/>
                  </a:ext>
                </a:extLst>
              </a:tr>
              <a:tr h="539160">
                <a:tc>
                  <a:txBody>
                    <a:bodyPr/>
                    <a:lstStyle/>
                    <a:p>
                      <a:pPr marL="0" algn="r" defTabSz="914400" rtl="0" eaLnBrk="1" latinLnBrk="0" hangingPunct="1"/>
                      <a:r>
                        <a:rPr lang="de-DE" sz="1200" kern="1200" dirty="0" err="1">
                          <a:solidFill>
                            <a:schemeClr val="tx1"/>
                          </a:solidFill>
                          <a:latin typeface="+mn-lt"/>
                          <a:ea typeface="+mn-ea"/>
                          <a:cs typeface="+mn-cs"/>
                        </a:rPr>
                        <a:t>AVG_Monetary</a:t>
                      </a:r>
                      <a:endParaRPr lang="de-DE" sz="1200" kern="1200" dirty="0">
                        <a:solidFill>
                          <a:schemeClr val="tx1"/>
                        </a:solidFill>
                        <a:latin typeface="+mn-lt"/>
                        <a:ea typeface="+mn-ea"/>
                        <a:cs typeface="+mn-cs"/>
                      </a:endParaRPr>
                    </a:p>
                  </a:txBody>
                  <a:tcPr anchor="ctr">
                    <a:solidFill>
                      <a:srgbClr val="6B91C9"/>
                    </a:solidFill>
                  </a:tcPr>
                </a:tc>
                <a:tc>
                  <a:txBody>
                    <a:bodyPr/>
                    <a:lstStyle/>
                    <a:p>
                      <a:pPr algn="ctr"/>
                      <a:r>
                        <a:rPr lang="de-DE" sz="1200" b="1" dirty="0"/>
                        <a:t>167.01</a:t>
                      </a:r>
                    </a:p>
                  </a:txBody>
                  <a:tcPr anchor="ctr">
                    <a:solidFill>
                      <a:srgbClr val="ECF5FA"/>
                    </a:solidFill>
                  </a:tcPr>
                </a:tc>
                <a:tc>
                  <a:txBody>
                    <a:bodyPr/>
                    <a:lstStyle/>
                    <a:p>
                      <a:pPr algn="ctr"/>
                      <a:r>
                        <a:rPr lang="de-DE" sz="1200" b="1" dirty="0"/>
                        <a:t>618.75</a:t>
                      </a:r>
                    </a:p>
                  </a:txBody>
                  <a:tcPr anchor="ctr">
                    <a:solidFill>
                      <a:srgbClr val="ECF5FA"/>
                    </a:solidFill>
                  </a:tcPr>
                </a:tc>
                <a:tc>
                  <a:txBody>
                    <a:bodyPr/>
                    <a:lstStyle/>
                    <a:p>
                      <a:pPr algn="ctr"/>
                      <a:r>
                        <a:rPr lang="de-DE" sz="1200" b="1" dirty="0"/>
                        <a:t>4090.00</a:t>
                      </a:r>
                    </a:p>
                  </a:txBody>
                  <a:tcPr anchor="ctr">
                    <a:solidFill>
                      <a:srgbClr val="ECF5FA"/>
                    </a:solidFill>
                  </a:tcPr>
                </a:tc>
                <a:tc>
                  <a:txBody>
                    <a:bodyPr/>
                    <a:lstStyle/>
                    <a:p>
                      <a:pPr algn="ctr"/>
                      <a:r>
                        <a:rPr lang="de-DE" sz="1200" b="1" dirty="0"/>
                        <a:t>1880.00</a:t>
                      </a:r>
                    </a:p>
                  </a:txBody>
                  <a:tcPr anchor="ctr">
                    <a:solidFill>
                      <a:srgbClr val="E8ECFE"/>
                    </a:solidFill>
                  </a:tcPr>
                </a:tc>
                <a:extLst>
                  <a:ext uri="{0D108BD9-81ED-4DB2-BD59-A6C34878D82A}">
                    <a16:rowId xmlns:a16="http://schemas.microsoft.com/office/drawing/2014/main" val="1972130147"/>
                  </a:ext>
                </a:extLst>
              </a:tr>
            </a:tbl>
          </a:graphicData>
        </a:graphic>
      </p:graphicFrame>
      <p:sp>
        <p:nvSpPr>
          <p:cNvPr id="5" name="TextBox 4">
            <a:extLst>
              <a:ext uri="{FF2B5EF4-FFF2-40B4-BE49-F238E27FC236}">
                <a16:creationId xmlns:a16="http://schemas.microsoft.com/office/drawing/2014/main" id="{D84CCA61-9660-4B6E-91D6-A02CF7FFE93B}"/>
              </a:ext>
            </a:extLst>
          </p:cNvPr>
          <p:cNvSpPr txBox="1"/>
          <p:nvPr/>
        </p:nvSpPr>
        <p:spPr>
          <a:xfrm>
            <a:off x="2339889" y="390472"/>
            <a:ext cx="2684477" cy="369332"/>
          </a:xfrm>
          <a:prstGeom prst="rect">
            <a:avLst/>
          </a:prstGeom>
          <a:noFill/>
        </p:spPr>
        <p:txBody>
          <a:bodyPr wrap="square" rtlCol="0">
            <a:spAutoFit/>
          </a:bodyPr>
          <a:lstStyle/>
          <a:p>
            <a:r>
              <a:rPr lang="de-DE" b="1" dirty="0">
                <a:solidFill>
                  <a:schemeClr val="bg1"/>
                </a:solidFill>
                <a:latin typeface="Trebuchet MS" panose="020B0603020202020204" pitchFamily="34" charset="0"/>
              </a:rPr>
              <a:t>Distribution Customer</a:t>
            </a:r>
          </a:p>
        </p:txBody>
      </p:sp>
      <p:pic>
        <p:nvPicPr>
          <p:cNvPr id="10" name="Picture 9">
            <a:extLst>
              <a:ext uri="{FF2B5EF4-FFF2-40B4-BE49-F238E27FC236}">
                <a16:creationId xmlns:a16="http://schemas.microsoft.com/office/drawing/2014/main" id="{CEE6B6E9-AAB3-48A8-A42F-B37FFB9A36F4}"/>
              </a:ext>
            </a:extLst>
          </p:cNvPr>
          <p:cNvPicPr>
            <a:picLocks noChangeAspect="1"/>
          </p:cNvPicPr>
          <p:nvPr/>
        </p:nvPicPr>
        <p:blipFill>
          <a:blip r:embed="rId2"/>
          <a:stretch>
            <a:fillRect/>
          </a:stretch>
        </p:blipFill>
        <p:spPr>
          <a:xfrm>
            <a:off x="2025608" y="3964607"/>
            <a:ext cx="4827740" cy="2327274"/>
          </a:xfrm>
          <a:prstGeom prst="rect">
            <a:avLst/>
          </a:prstGeom>
        </p:spPr>
      </p:pic>
      <p:sp>
        <p:nvSpPr>
          <p:cNvPr id="11" name="TextBox 10">
            <a:extLst>
              <a:ext uri="{FF2B5EF4-FFF2-40B4-BE49-F238E27FC236}">
                <a16:creationId xmlns:a16="http://schemas.microsoft.com/office/drawing/2014/main" id="{C333FC4D-5958-43F6-A1E0-CAE6A08EA614}"/>
              </a:ext>
            </a:extLst>
          </p:cNvPr>
          <p:cNvSpPr txBox="1"/>
          <p:nvPr/>
        </p:nvSpPr>
        <p:spPr>
          <a:xfrm>
            <a:off x="7223200" y="4004859"/>
            <a:ext cx="1275126" cy="2246769"/>
          </a:xfrm>
          <a:prstGeom prst="rect">
            <a:avLst/>
          </a:prstGeom>
          <a:noFill/>
          <a:ln>
            <a:solidFill>
              <a:srgbClr val="E8ECFE"/>
            </a:solidFill>
          </a:ln>
        </p:spPr>
        <p:txBody>
          <a:bodyPr wrap="square" rtlCol="0">
            <a:spAutoFit/>
          </a:bodyPr>
          <a:lstStyle/>
          <a:p>
            <a:r>
              <a:rPr lang="de-DE" sz="1400" dirty="0" err="1">
                <a:solidFill>
                  <a:schemeClr val="bg1"/>
                </a:solidFill>
              </a:rPr>
              <a:t>There</a:t>
            </a:r>
            <a:r>
              <a:rPr lang="de-DE" sz="1400" dirty="0">
                <a:solidFill>
                  <a:schemeClr val="bg1"/>
                </a:solidFill>
              </a:rPr>
              <a:t> </a:t>
            </a:r>
            <a:r>
              <a:rPr lang="de-DE" sz="1400" dirty="0" err="1">
                <a:solidFill>
                  <a:schemeClr val="bg1"/>
                </a:solidFill>
              </a:rPr>
              <a:t>are</a:t>
            </a:r>
            <a:r>
              <a:rPr lang="de-DE" sz="1400" dirty="0">
                <a:solidFill>
                  <a:schemeClr val="bg1"/>
                </a:solidFill>
              </a:rPr>
              <a:t> also 471 </a:t>
            </a:r>
            <a:r>
              <a:rPr lang="de-DE" sz="1400" dirty="0" err="1">
                <a:solidFill>
                  <a:schemeClr val="bg1"/>
                </a:solidFill>
              </a:rPr>
              <a:t>customer</a:t>
            </a:r>
            <a:r>
              <a:rPr lang="de-DE" sz="1400" dirty="0">
                <a:solidFill>
                  <a:schemeClr val="bg1"/>
                </a:solidFill>
              </a:rPr>
              <a:t> </a:t>
            </a:r>
            <a:r>
              <a:rPr lang="de-DE" sz="1400" dirty="0" err="1">
                <a:solidFill>
                  <a:schemeClr val="bg1"/>
                </a:solidFill>
              </a:rPr>
              <a:t>with</a:t>
            </a:r>
            <a:r>
              <a:rPr lang="de-DE" sz="1400" dirty="0">
                <a:solidFill>
                  <a:schemeClr val="bg1"/>
                </a:solidFill>
              </a:rPr>
              <a:t> </a:t>
            </a:r>
            <a:r>
              <a:rPr lang="de-DE" sz="1400" dirty="0" err="1">
                <a:solidFill>
                  <a:schemeClr val="bg1"/>
                </a:solidFill>
              </a:rPr>
              <a:t>the</a:t>
            </a:r>
            <a:r>
              <a:rPr lang="de-DE" sz="1400" dirty="0">
                <a:solidFill>
                  <a:schemeClr val="bg1"/>
                </a:solidFill>
              </a:rPr>
              <a:t> </a:t>
            </a:r>
            <a:r>
              <a:rPr lang="de-DE" sz="1400" dirty="0" err="1">
                <a:solidFill>
                  <a:schemeClr val="bg1"/>
                </a:solidFill>
              </a:rPr>
              <a:t>very</a:t>
            </a:r>
            <a:r>
              <a:rPr lang="de-DE" sz="1400" dirty="0">
                <a:solidFill>
                  <a:schemeClr val="bg1"/>
                </a:solidFill>
              </a:rPr>
              <a:t> </a:t>
            </a:r>
            <a:r>
              <a:rPr lang="de-DE" sz="1400" dirty="0" err="1">
                <a:solidFill>
                  <a:schemeClr val="bg1"/>
                </a:solidFill>
              </a:rPr>
              <a:t>highest</a:t>
            </a:r>
            <a:r>
              <a:rPr lang="de-DE" sz="1400" dirty="0">
                <a:solidFill>
                  <a:schemeClr val="bg1"/>
                </a:solidFill>
              </a:rPr>
              <a:t> RFM Score </a:t>
            </a:r>
            <a:r>
              <a:rPr lang="de-DE" sz="1400" dirty="0" err="1">
                <a:solidFill>
                  <a:schemeClr val="bg1"/>
                </a:solidFill>
              </a:rPr>
              <a:t>of</a:t>
            </a:r>
            <a:r>
              <a:rPr lang="de-DE" sz="1400" dirty="0">
                <a:solidFill>
                  <a:schemeClr val="bg1"/>
                </a:solidFill>
              </a:rPr>
              <a:t> 12.</a:t>
            </a:r>
          </a:p>
          <a:p>
            <a:r>
              <a:rPr lang="en-US" sz="1400" dirty="0">
                <a:solidFill>
                  <a:schemeClr val="bg1"/>
                </a:solidFill>
              </a:rPr>
              <a:t>5 of them each generated a turnover of over 100000.</a:t>
            </a:r>
            <a:endParaRPr lang="de-DE" sz="1400" dirty="0">
              <a:solidFill>
                <a:schemeClr val="bg1"/>
              </a:solidFill>
            </a:endParaRPr>
          </a:p>
        </p:txBody>
      </p:sp>
      <p:sp>
        <p:nvSpPr>
          <p:cNvPr id="12" name="TextBox 11">
            <a:extLst>
              <a:ext uri="{FF2B5EF4-FFF2-40B4-BE49-F238E27FC236}">
                <a16:creationId xmlns:a16="http://schemas.microsoft.com/office/drawing/2014/main" id="{E41C24FB-5EDD-4FC2-8267-1AD8848A8DD2}"/>
              </a:ext>
            </a:extLst>
          </p:cNvPr>
          <p:cNvSpPr txBox="1"/>
          <p:nvPr/>
        </p:nvSpPr>
        <p:spPr>
          <a:xfrm>
            <a:off x="8868178" y="4004859"/>
            <a:ext cx="1508619" cy="2246769"/>
          </a:xfrm>
          <a:prstGeom prst="rect">
            <a:avLst/>
          </a:prstGeom>
          <a:noFill/>
        </p:spPr>
        <p:txBody>
          <a:bodyPr wrap="square" rtlCol="0">
            <a:spAutoFit/>
          </a:bodyPr>
          <a:lstStyle/>
          <a:p>
            <a:r>
              <a:rPr lang="de-DE" sz="1400" dirty="0">
                <a:solidFill>
                  <a:schemeClr val="bg1"/>
                </a:solidFill>
              </a:rPr>
              <a:t>The </a:t>
            </a:r>
            <a:r>
              <a:rPr lang="de-DE" sz="1400" dirty="0" err="1">
                <a:solidFill>
                  <a:schemeClr val="bg1"/>
                </a:solidFill>
              </a:rPr>
              <a:t>very</a:t>
            </a:r>
            <a:r>
              <a:rPr lang="de-DE" sz="1400" dirty="0">
                <a:solidFill>
                  <a:schemeClr val="bg1"/>
                </a:solidFill>
              </a:rPr>
              <a:t> </a:t>
            </a:r>
            <a:r>
              <a:rPr lang="de-DE" sz="1400" dirty="0" err="1">
                <a:solidFill>
                  <a:schemeClr val="bg1"/>
                </a:solidFill>
              </a:rPr>
              <a:t>highest</a:t>
            </a:r>
            <a:r>
              <a:rPr lang="de-DE" sz="1400" dirty="0">
                <a:solidFill>
                  <a:schemeClr val="bg1"/>
                </a:solidFill>
              </a:rPr>
              <a:t> </a:t>
            </a:r>
            <a:r>
              <a:rPr lang="de-DE" sz="1400" dirty="0" err="1">
                <a:solidFill>
                  <a:schemeClr val="bg1"/>
                </a:solidFill>
              </a:rPr>
              <a:t>Frequency</a:t>
            </a:r>
            <a:r>
              <a:rPr lang="de-DE" sz="1400" dirty="0">
                <a:solidFill>
                  <a:schemeClr val="bg1"/>
                </a:solidFill>
              </a:rPr>
              <a:t> </a:t>
            </a:r>
            <a:r>
              <a:rPr lang="de-DE" sz="1400" dirty="0" err="1">
                <a:solidFill>
                  <a:schemeClr val="bg1"/>
                </a:solidFill>
              </a:rPr>
              <a:t>is</a:t>
            </a:r>
            <a:r>
              <a:rPr lang="de-DE" sz="1400" dirty="0">
                <a:solidFill>
                  <a:schemeClr val="bg1"/>
                </a:solidFill>
              </a:rPr>
              <a:t> 7983.</a:t>
            </a:r>
          </a:p>
          <a:p>
            <a:r>
              <a:rPr lang="en-US" sz="1400" dirty="0">
                <a:solidFill>
                  <a:schemeClr val="bg1"/>
                </a:solidFill>
              </a:rPr>
              <a:t>This means that an average of 21 invoices per day were issued to this customer during this period (373 days).</a:t>
            </a:r>
            <a:endParaRPr lang="de-DE" sz="1400" dirty="0">
              <a:solidFill>
                <a:schemeClr val="bg1"/>
              </a:solidFill>
            </a:endParaRPr>
          </a:p>
        </p:txBody>
      </p:sp>
      <p:pic>
        <p:nvPicPr>
          <p:cNvPr id="14" name="Graphic 13" descr="Shopping cart with solid fill">
            <a:extLst>
              <a:ext uri="{FF2B5EF4-FFF2-40B4-BE49-F238E27FC236}">
                <a16:creationId xmlns:a16="http://schemas.microsoft.com/office/drawing/2014/main" id="{D4066CF0-2B21-4027-A9BB-132A2D9F34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24191" y="2122362"/>
            <a:ext cx="1112939" cy="1112939"/>
          </a:xfrm>
          <a:prstGeom prst="rect">
            <a:avLst/>
          </a:prstGeom>
        </p:spPr>
      </p:pic>
      <p:sp>
        <p:nvSpPr>
          <p:cNvPr id="17" name="TextBox 16">
            <a:extLst>
              <a:ext uri="{FF2B5EF4-FFF2-40B4-BE49-F238E27FC236}">
                <a16:creationId xmlns:a16="http://schemas.microsoft.com/office/drawing/2014/main" id="{6D991F9D-6C1F-452F-9289-A4E20CD25E7E}"/>
              </a:ext>
            </a:extLst>
          </p:cNvPr>
          <p:cNvSpPr txBox="1"/>
          <p:nvPr/>
        </p:nvSpPr>
        <p:spPr>
          <a:xfrm>
            <a:off x="9933541" y="1052685"/>
            <a:ext cx="1508619" cy="954107"/>
          </a:xfrm>
          <a:prstGeom prst="rect">
            <a:avLst/>
          </a:prstGeom>
          <a:noFill/>
        </p:spPr>
        <p:txBody>
          <a:bodyPr wrap="square" rtlCol="0">
            <a:spAutoFit/>
          </a:bodyPr>
          <a:lstStyle/>
          <a:p>
            <a:r>
              <a:rPr lang="en-US" sz="1400" dirty="0">
                <a:solidFill>
                  <a:schemeClr val="bg1"/>
                </a:solidFill>
              </a:rPr>
              <a:t>There are an average of 21 items in the shopping cart.</a:t>
            </a:r>
            <a:endParaRPr lang="de-DE" sz="1400" dirty="0">
              <a:solidFill>
                <a:schemeClr val="bg1"/>
              </a:solidFill>
            </a:endParaRPr>
          </a:p>
        </p:txBody>
      </p:sp>
      <p:pic>
        <p:nvPicPr>
          <p:cNvPr id="4" name="Picture 3">
            <a:extLst>
              <a:ext uri="{FF2B5EF4-FFF2-40B4-BE49-F238E27FC236}">
                <a16:creationId xmlns:a16="http://schemas.microsoft.com/office/drawing/2014/main" id="{BFD84141-E458-4B9D-B197-F39BECEDCD9D}"/>
              </a:ext>
            </a:extLst>
          </p:cNvPr>
          <p:cNvPicPr>
            <a:picLocks noChangeAspect="1"/>
          </p:cNvPicPr>
          <p:nvPr/>
        </p:nvPicPr>
        <p:blipFill>
          <a:blip r:embed="rId5"/>
          <a:stretch>
            <a:fillRect/>
          </a:stretch>
        </p:blipFill>
        <p:spPr>
          <a:xfrm>
            <a:off x="7260076" y="984648"/>
            <a:ext cx="2517206" cy="2369135"/>
          </a:xfrm>
          <a:prstGeom prst="rect">
            <a:avLst/>
          </a:prstGeom>
        </p:spPr>
      </p:pic>
    </p:spTree>
    <p:extLst>
      <p:ext uri="{BB962C8B-B14F-4D97-AF65-F5344CB8AC3E}">
        <p14:creationId xmlns:p14="http://schemas.microsoft.com/office/powerpoint/2010/main" val="218083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normAutofit/>
          </a:bodyPr>
          <a:lstStyle/>
          <a:p>
            <a:r>
              <a:rPr lang="en-US" sz="3600" dirty="0"/>
              <a:t>03. Summary</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9</a:t>
            </a:fld>
            <a:endParaRPr lang="en-US" dirty="0"/>
          </a:p>
        </p:txBody>
      </p:sp>
      <p:sp>
        <p:nvSpPr>
          <p:cNvPr id="26" name="TextBox 25">
            <a:extLst>
              <a:ext uri="{FF2B5EF4-FFF2-40B4-BE49-F238E27FC236}">
                <a16:creationId xmlns:a16="http://schemas.microsoft.com/office/drawing/2014/main" id="{FB750209-5E39-4091-82BA-42E02F0E1763}"/>
              </a:ext>
            </a:extLst>
          </p:cNvPr>
          <p:cNvSpPr txBox="1"/>
          <p:nvPr/>
        </p:nvSpPr>
        <p:spPr>
          <a:xfrm>
            <a:off x="715330" y="2392604"/>
            <a:ext cx="10761339" cy="3872920"/>
          </a:xfrm>
          <a:prstGeom prst="rect">
            <a:avLst/>
          </a:prstGeom>
          <a:noFill/>
        </p:spPr>
        <p:txBody>
          <a:bodyPr wrap="square" rtlCol="0">
            <a:spAutoFit/>
          </a:bodyPr>
          <a:lstStyle/>
          <a:p>
            <a:pPr marL="342900" lvl="0" indent="-342900">
              <a:lnSpc>
                <a:spcPct val="107000"/>
              </a:lnSpc>
              <a:buFont typeface="Wingdings" panose="05000000000000000000" pitchFamily="2" charset="2"/>
              <a:buChar char="q"/>
            </a:pPr>
            <a:r>
              <a:rPr lang="en-US" sz="1400" dirty="0">
                <a:solidFill>
                  <a:schemeClr val="bg1"/>
                </a:solidFill>
                <a:latin typeface="Calibri" panose="020F0502020204030204" pitchFamily="34" charset="0"/>
                <a:ea typeface="Calibri" panose="020F0502020204030204" pitchFamily="34" charset="0"/>
                <a:cs typeface="Arial" panose="020B0604020202020204" pitchFamily="34" charset="0"/>
              </a:rPr>
              <a:t>T</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he product group with the largest turnover is ‘Kitchen', with 6.32 million of the total turnover of 9.73 million. These products are</a:t>
            </a:r>
            <a:b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therefore responsible for 65% of total sales. </a:t>
            </a:r>
            <a:r>
              <a:rPr lang="en-US" sz="1400" dirty="0">
                <a:solidFill>
                  <a:schemeClr val="bg1"/>
                </a:solidFill>
                <a:latin typeface="Calibri" panose="020F0502020204030204" pitchFamily="34" charset="0"/>
                <a:ea typeface="Calibri" panose="020F0502020204030204" pitchFamily="34" charset="0"/>
                <a:cs typeface="Arial" panose="020B0604020202020204" pitchFamily="34" charset="0"/>
              </a:rPr>
              <a:t>T</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he product achieved the highest sales ‘regency </a:t>
            </a:r>
            <a:r>
              <a:rPr lang="en-US" sz="14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cakestand</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3 tier’ – 164.762 </a:t>
            </a:r>
            <a:r>
              <a:rPr lang="en-US" sz="14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Tsd</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buFont typeface="Wingdings" panose="05000000000000000000" pitchFamily="2" charset="2"/>
              <a:buChar char="q"/>
            </a:pP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second main group together form the three groups ‘Decoration’, ‘</a:t>
            </a:r>
            <a:r>
              <a:rPr lang="en-US" sz="14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Retrospot</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and ‘Bag’. Together they are responsible for 2.67 million (27.4 %) sales.</a:t>
            </a:r>
            <a:b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Here the articles ‘white hanging heart t-light holder' and ‘jumbo bag red </a:t>
            </a:r>
            <a:r>
              <a:rPr lang="en-US" sz="14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retrospot</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are particularly successful. More such products should be added to the range.</a:t>
            </a:r>
          </a:p>
          <a:p>
            <a:pPr marL="342900" lvl="0" indent="-342900">
              <a:lnSpc>
                <a:spcPct val="107000"/>
              </a:lnSpc>
              <a:buFont typeface="Wingdings" panose="05000000000000000000" pitchFamily="2" charset="2"/>
              <a:buChar char="q"/>
            </a:pP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sale of Christmas items starts in July and peaks in November.</a:t>
            </a:r>
          </a:p>
          <a:p>
            <a:pPr marL="342900" lvl="0" indent="-342900">
              <a:lnSpc>
                <a:spcPct val="107000"/>
              </a:lnSpc>
              <a:buFont typeface="Wingdings" panose="05000000000000000000" pitchFamily="2" charset="2"/>
              <a:buChar char="q"/>
            </a:pP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lowest turnover is in the 'Sign' category. 289.18 </a:t>
            </a:r>
            <a:r>
              <a:rPr lang="en-US" sz="14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Tsd</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b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There is also the problem with a high cancelation rate of 22.04 %. Possible causes for the cancelation rates can be a bad product description or a bad product. There should be an improvement here. It would also make sense to check adjustments with an A/B test.</a:t>
            </a:r>
          </a:p>
          <a:p>
            <a:pPr marL="342900" lvl="0" indent="-342900">
              <a:lnSpc>
                <a:spcPct val="107000"/>
              </a:lnSpc>
              <a:buFont typeface="Wingdings" panose="05000000000000000000" pitchFamily="2" charset="2"/>
              <a:buChar char="q"/>
            </a:pP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a:t>
            </a:r>
            <a:r>
              <a:rPr lang="en-US" sz="14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Retrospot</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has also an high cancelation rate of 20.6 % and should also be improved.</a:t>
            </a:r>
          </a:p>
          <a:p>
            <a:pPr marL="342900" lvl="0" indent="-342900">
              <a:lnSpc>
                <a:spcPct val="107000"/>
              </a:lnSpc>
              <a:spcAft>
                <a:spcPts val="800"/>
              </a:spcAft>
              <a:buFont typeface="Wingdings" panose="05000000000000000000" pitchFamily="2" charset="2"/>
              <a:buChar char="q"/>
            </a:pP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All sales by days of the month. Sales increase for the first 5 days and then decrease towards the end of the month.</a:t>
            </a:r>
            <a:b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b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Advertising measures that encourage spontaneous purchases should therefore be carried out at the beginning of the month.</a:t>
            </a:r>
          </a:p>
          <a:p>
            <a:pPr marL="342900" lvl="0" indent="-342900">
              <a:lnSpc>
                <a:spcPct val="107000"/>
              </a:lnSpc>
              <a:spcAft>
                <a:spcPts val="800"/>
              </a:spcAft>
              <a:buFont typeface="Wingdings" panose="05000000000000000000" pitchFamily="2" charset="2"/>
              <a:buChar char="q"/>
            </a:pPr>
            <a:r>
              <a:rPr lang="en-US" sz="1400" dirty="0">
                <a:solidFill>
                  <a:schemeClr val="bg1"/>
                </a:solidFill>
                <a:latin typeface="Calibri" panose="020F0502020204030204" pitchFamily="34" charset="0"/>
                <a:ea typeface="Calibri" panose="020F0502020204030204" pitchFamily="34" charset="0"/>
                <a:cs typeface="Arial" panose="020B0604020202020204" pitchFamily="34" charset="0"/>
              </a:rPr>
              <a:t>The stock can be cleaned by 5 items without any revenue. (hanging ridge glass t-light holder, glass cake cover and plate, travel card wallet </a:t>
            </a:r>
            <a:r>
              <a:rPr lang="en-US" sz="1400" dirty="0" err="1">
                <a:solidFill>
                  <a:schemeClr val="bg1"/>
                </a:solidFill>
                <a:latin typeface="Calibri" panose="020F0502020204030204" pitchFamily="34" charset="0"/>
                <a:ea typeface="Calibri" panose="020F0502020204030204" pitchFamily="34" charset="0"/>
                <a:cs typeface="Arial" panose="020B0604020202020204" pitchFamily="34" charset="0"/>
              </a:rPr>
              <a:t>dotcomgiftshop</a:t>
            </a:r>
            <a:r>
              <a:rPr lang="en-US" sz="1400" dirty="0">
                <a:solidFill>
                  <a:schemeClr val="bg1"/>
                </a:solidFill>
                <a:latin typeface="Calibri" panose="020F0502020204030204" pitchFamily="34" charset="0"/>
                <a:ea typeface="Calibri" panose="020F0502020204030204" pitchFamily="34" charset="0"/>
                <a:cs typeface="Arial" panose="020B0604020202020204" pitchFamily="34" charset="0"/>
              </a:rPr>
              <a:t>, “paper craft , little birdie”, black cherry lights)</a:t>
            </a:r>
            <a:br>
              <a:rPr lang="en-US" sz="1400" dirty="0">
                <a:solidFill>
                  <a:schemeClr val="bg1"/>
                </a:solidFill>
                <a:latin typeface="Calibri" panose="020F0502020204030204" pitchFamily="34" charset="0"/>
                <a:ea typeface="Calibri" panose="020F0502020204030204" pitchFamily="34" charset="0"/>
                <a:cs typeface="Arial" panose="020B0604020202020204" pitchFamily="34" charset="0"/>
              </a:rPr>
            </a:br>
            <a:r>
              <a:rPr lang="en-US" sz="1400" dirty="0">
                <a:solidFill>
                  <a:schemeClr val="bg1"/>
                </a:solidFill>
                <a:latin typeface="Calibri" panose="020F0502020204030204" pitchFamily="34" charset="0"/>
                <a:ea typeface="Calibri" panose="020F0502020204030204" pitchFamily="34" charset="0"/>
                <a:cs typeface="Arial" panose="020B0604020202020204" pitchFamily="34" charset="0"/>
              </a:rPr>
              <a:t>I would also suggest making a list of items with very low sales to filter them out.</a:t>
            </a:r>
          </a:p>
        </p:txBody>
      </p:sp>
      <p:sp>
        <p:nvSpPr>
          <p:cNvPr id="3" name="Rectangle 1">
            <a:extLst>
              <a:ext uri="{FF2B5EF4-FFF2-40B4-BE49-F238E27FC236}">
                <a16:creationId xmlns:a16="http://schemas.microsoft.com/office/drawing/2014/main" id="{8AE83B8A-0399-4083-BEFC-B14EF6A94D2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a:ln>
                  <a:noFill/>
                </a:ln>
                <a:solidFill>
                  <a:schemeClr val="tx1"/>
                </a:solidFill>
                <a:effectLst/>
                <a:latin typeface="Arial Unicode MS"/>
              </a:rPr>
              <a:t>hanging ridge glass t-light holder', 'glass cake cover and plate', 'travel card wallet dotcomgiftshop', 'paper craft , little birdie', 'black cherry lights</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95C8A289-3E04-452D-8D30-F612D0E4248D}"/>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a:ln>
                  <a:noFill/>
                </a:ln>
                <a:solidFill>
                  <a:schemeClr val="tx1"/>
                </a:solidFill>
                <a:effectLst/>
                <a:latin typeface="Arial Unicode MS"/>
              </a:rPr>
              <a:t>hanging ridge glass t-light holder', 'glass cake cover and plate', 'travel card wallet dotcomgiftshop', 'paper craft , little birdie', 'black cherry lights</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84216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documentManagement/types"/>
    <ds:schemaRef ds:uri="71af3243-3dd4-4a8d-8c0d-dd76da1f02a5"/>
    <ds:schemaRef ds:uri="http://purl.org/dc/dcmitype/"/>
    <ds:schemaRef ds:uri="http://schemas.openxmlformats.org/package/2006/metadata/core-properties"/>
    <ds:schemaRef ds:uri="http://purl.org/dc/terms/"/>
    <ds:schemaRef ds:uri="16c05727-aa75-4e4a-9b5f-8a80a1165891"/>
    <ds:schemaRef ds:uri="http://schemas.microsoft.com/office/infopath/2007/PartnerControl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0</TotalTime>
  <Words>978</Words>
  <Application>Microsoft Office PowerPoint</Application>
  <PresentationFormat>Widescreen</PresentationFormat>
  <Paragraphs>100</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Unicode MS</vt:lpstr>
      <vt:lpstr>Calibri</vt:lpstr>
      <vt:lpstr>Courier New</vt:lpstr>
      <vt:lpstr>Franklin Gothic Book</vt:lpstr>
      <vt:lpstr>Franklin Gothic Demi</vt:lpstr>
      <vt:lpstr>Trebuchet MS</vt:lpstr>
      <vt:lpstr>Wingdings</vt:lpstr>
      <vt:lpstr>Theme1</vt:lpstr>
      <vt:lpstr>E-Commerce: Product Range Analysis</vt:lpstr>
      <vt:lpstr>Agenda</vt:lpstr>
      <vt:lpstr>01. Introduction</vt:lpstr>
      <vt:lpstr>02. Insights</vt:lpstr>
      <vt:lpstr>PowerPoint Presentation</vt:lpstr>
      <vt:lpstr>PowerPoint Presentation</vt:lpstr>
      <vt:lpstr>PowerPoint Presentation</vt:lpstr>
      <vt:lpstr>PowerPoint Presentation</vt:lpstr>
      <vt:lpstr>03.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Product Range Analysis</dc:title>
  <dc:creator>Michael</dc:creator>
  <cp:lastModifiedBy>MiHa</cp:lastModifiedBy>
  <cp:revision>53</cp:revision>
  <dcterms:created xsi:type="dcterms:W3CDTF">2022-07-25T19:27:23Z</dcterms:created>
  <dcterms:modified xsi:type="dcterms:W3CDTF">2022-07-29T07:34:50Z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