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Black"/>
      <p:bold r:id="rId19"/>
      <p:boldItalic r:id="rId20"/>
    </p:embeddedFont>
    <p:embeddedFont>
      <p:font typeface="Libre Baskerville"/>
      <p:regular r:id="rId21"/>
      <p:bold r:id="rId22"/>
      <p:italic r:id="rId23"/>
    </p:embeddedFont>
    <p:embeddedFont>
      <p:font typeface="Open Sans ExtraBold"/>
      <p:bold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Italic.fntdata"/><Relationship Id="rId22" Type="http://schemas.openxmlformats.org/officeDocument/2006/relationships/font" Target="fonts/LibreBaskerville-bold.fntdata"/><Relationship Id="rId21" Type="http://schemas.openxmlformats.org/officeDocument/2006/relationships/font" Target="fonts/LibreBaskerville-regular.fntdata"/><Relationship Id="rId24" Type="http://schemas.openxmlformats.org/officeDocument/2006/relationships/font" Target="fonts/OpenSansExtraBold-bold.fntdata"/><Relationship Id="rId23" Type="http://schemas.openxmlformats.org/officeDocument/2006/relationships/font" Target="fonts/LibreBaskervill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OpenSansExtraBold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Black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77b4a3ad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77b4a3ad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77b4a3ad8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177b4a3ad8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might want to review the next slide instead of launching in immediately, although I think it’s optional whether you show them those functions - if they’re getting it, they’re helpful tools. But if they’re struggling, better to stick with constants.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77b4a3ad8e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77b4a3ad8e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3dc4580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3dc4580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3d32d36b51_0_2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3d32d36b51_0_2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77b4a3ad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77b4a3ad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would be a good time to pop over to Thonny and demo some code, I think.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77b4a3ad8e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77b4a3ad8e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77b4a3ad8e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77b4a3ad8e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77b4a3ad8e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177b4a3ad8e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77b4a3ad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77b4a3ad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introduces another feature of the libraries: their ability to </a:t>
            </a:r>
            <a:r>
              <a:rPr lang="en"/>
              <a:t>handle</a:t>
            </a:r>
            <a:r>
              <a:rPr lang="en"/>
              <a:t> certain kinds of internet difficulties. The next slide goes into details on the actual idea of caching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177b4a3ad8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177b4a3ad8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41" name="Google Shape;41;p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60" name="Google Shape;60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Google Shape;63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72" name="Google Shape;72;p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73" name="Google Shape;73;p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76" name="Google Shape;76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79" name="Google Shape;79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27" name="Google Shape;427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57" name="Google Shape;457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64" name="Google Shape;464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65" name="Google Shape;465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66" name="Google Shape;466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70" name="Google Shape;470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73" name="Google Shape;473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80" name="Google Shape;480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19" name="Google Shape;519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9" name="Google Shape;529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2" name="Google Shape;532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36" name="Google Shape;536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65" name="Google Shape;565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7" name="Google Shape;567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68" name="Google Shape;568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69" name="Google Shape;569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73" name="Google Shape;573;p14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76" name="Google Shape;576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10" name="Google Shape;610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39" name="Google Shape;639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51" name="Google Shape;651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54" name="Google Shape;654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58" name="Google Shape;658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90" name="Google Shape;690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4" name="Google Shape;694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96" name="Google Shape;696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98" name="Google Shape;698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02" name="Google Shape;702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7" name="Google Shape;737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5" name="Google Shape;765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66" name="Google Shape;766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69" name="Google Shape;769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76" name="Google Shape;776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83" name="Google Shape;783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grpSp>
          <p:nvGrpSpPr>
            <p:cNvPr id="785" name="Google Shape;785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89" name="Google Shape;789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93" name="Google Shape;793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96" name="Google Shape;796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0" name="Google Shape;800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803" name="Google Shape;803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10" name="Google Shape;810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8" name="Google Shape;838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43" name="Google Shape;843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46" name="Google Shape;846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" name="Google Shape;85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14" name="Google Shape;114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" name="Google Shape;122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23" name="Google Shape;123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37" name="Google Shape;137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41" name="Google Shape;141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45" name="Google Shape;145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5" name="Google Shape;855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84" name="Google Shape;884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1" name="Google Shape;891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94" name="Google Shape;894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2" name="Google Shape;922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3" name="Google Shape;923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27" name="Google Shape;927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31" name="Google Shape;931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41" name="Google Shape;941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2" name="Google Shape;942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3" name="Google Shape;943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44" name="Google Shape;944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45" name="Google Shape;945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947" name="Google Shape;947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48" name="Google Shape;948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50" name="Google Shape;950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52" name="Google Shape;952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56" name="Google Shape;956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4" name="Google Shape;984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86" name="Google Shape;986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94" name="Google Shape;994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97" name="Google Shape;997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0" name="Google Shape;1000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1" name="Google Shape;1001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1004" name="Google Shape;1004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2" name="Google Shape;1032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8" name="Google Shape;1038;p24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9" name="Google Shape;1039;p24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4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1" name="Google Shape;1041;p24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2" name="Google Shape;1042;p24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3" name="Google Shape;1043;p24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4" name="Google Shape;1044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48" name="Google Shape;1048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5"/>
          <p:cNvSpPr/>
          <p:nvPr/>
        </p:nvSpPr>
        <p:spPr>
          <a:xfrm flipH="1" rot="10800000">
            <a:off x="-8" y="40609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142229" y="39895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5"/>
          <p:cNvSpPr txBox="1"/>
          <p:nvPr>
            <p:ph idx="1" type="subTitle"/>
          </p:nvPr>
        </p:nvSpPr>
        <p:spPr>
          <a:xfrm>
            <a:off x="1745900" y="11692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0" name="Google Shape;1080;p25"/>
          <p:cNvSpPr txBox="1"/>
          <p:nvPr>
            <p:ph idx="2" type="subTitle"/>
          </p:nvPr>
        </p:nvSpPr>
        <p:spPr>
          <a:xfrm>
            <a:off x="1745900" y="15538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1" name="Google Shape;1081;p25"/>
          <p:cNvSpPr txBox="1"/>
          <p:nvPr>
            <p:ph idx="3" type="subTitle"/>
          </p:nvPr>
        </p:nvSpPr>
        <p:spPr>
          <a:xfrm>
            <a:off x="5778300" y="11692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4" type="subTitle"/>
          </p:nvPr>
        </p:nvSpPr>
        <p:spPr>
          <a:xfrm>
            <a:off x="5778300" y="15499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3" name="Google Shape;1083;p25"/>
          <p:cNvSpPr txBox="1"/>
          <p:nvPr>
            <p:ph idx="5" type="subTitle"/>
          </p:nvPr>
        </p:nvSpPr>
        <p:spPr>
          <a:xfrm>
            <a:off x="17459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5" name="Google Shape;1085;p25"/>
          <p:cNvSpPr txBox="1"/>
          <p:nvPr>
            <p:ph idx="7" type="subTitle"/>
          </p:nvPr>
        </p:nvSpPr>
        <p:spPr>
          <a:xfrm>
            <a:off x="57783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7" name="Google Shape;1087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90" name="Google Shape;1090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8" name="Google Shape;1118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22" name="Google Shape;1122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4" name="Google Shape;1124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26" name="Google Shape;1126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27" name="Google Shape;1127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31" name="Google Shape;1131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35" name="Google Shape;1135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137" name="Google Shape;1137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1" name="Google Shape;1141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2" name="Google Shape;1142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3" name="Google Shape;1143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4" name="Google Shape;1144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5" name="Google Shape;1145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6" name="Google Shape;1146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47" name="Google Shape;1147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1149" name="Google Shape;1149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50" name="Google Shape;1150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56" name="Google Shape;1156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4" name="Google Shape;1184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89" name="Google Shape;1189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93" name="Google Shape;1193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99" name="Google Shape;1199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201" name="Google Shape;1201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2" name="Google Shape;1202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3" name="Google Shape;1203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4" name="Google Shape;1204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5" name="Google Shape;1205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6" name="Google Shape;1206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7" name="Google Shape;1207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8" name="Google Shape;1208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9" name="Google Shape;1209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0" name="Google Shape;1210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1" name="Google Shape;1211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2" name="Google Shape;1212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3" name="Google Shape;1213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16" name="Google Shape;1216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4" name="Google Shape;1244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46" name="Google Shape;1246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51" name="Google Shape;1251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55" name="Google Shape;1255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58" name="Google Shape;1258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61" name="Google Shape;1261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64" name="Google Shape;1264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1" name="Google Shape;1271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72" name="Google Shape;1272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3" name="Google Shape;1273;p28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76" name="Google Shape;1276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4" name="Google Shape;1304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306" name="Google Shape;1306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14" name="Google Shape;131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17" name="Google Shape;1317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21" name="Google Shape;1321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9" name="Google Shape;1349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50" name="Google Shape;1350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Open Sans"/>
              <a:buNone/>
              <a:defRPr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9" name="Google Shape;1359;p31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60" name="Google Shape;1360;p31"/>
          <p:cNvCxnSpPr/>
          <p:nvPr/>
        </p:nvCxnSpPr>
        <p:spPr>
          <a:xfrm>
            <a:off x="905744" y="3356056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3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2" name="Google Shape;1362;p3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3" name="Google Shape;1363;p3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66" name="Google Shape;1366;p3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7" name="Google Shape;1367;p3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8" name="Google Shape;1368;p3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9" name="Google Shape;1369;p3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2" name="Google Shape;1372;p33"/>
          <p:cNvSpPr txBox="1"/>
          <p:nvPr>
            <p:ph idx="1" type="body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3" name="Google Shape;1373;p33"/>
          <p:cNvSpPr txBox="1"/>
          <p:nvPr>
            <p:ph idx="2" type="body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4" name="Google Shape;1374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5" name="Google Shape;1375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6" name="Google Shape;1376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Open Sans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0" name="Google Shape;1380;p34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81" name="Google Shape;1381;p34"/>
          <p:cNvCxnSpPr/>
          <p:nvPr/>
        </p:nvCxnSpPr>
        <p:spPr>
          <a:xfrm>
            <a:off x="905744" y="3363849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2" name="Google Shape;1382;p3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3" name="Google Shape;1383;p3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4" name="Google Shape;1384;p3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5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5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8" name="Google Shape;1388;p35"/>
          <p:cNvSpPr txBox="1"/>
          <p:nvPr>
            <p:ph type="title"/>
          </p:nvPr>
        </p:nvSpPr>
        <p:spPr>
          <a:xfrm>
            <a:off x="822959" y="3599522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9" name="Google Shape;1389;p35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90" name="Google Shape;1390;p3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1" name="Google Shape;1391;p3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2" name="Google Shape;1392;p3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5" name="Google Shape;139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6" name="Google Shape;13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85" name="Google Shape;185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16" name="Google Shape;216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21" name="Google Shape;221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26" name="Google Shape;226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28" name="Google Shape;228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31" name="Google Shape;231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41" name="Google Shape;241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0" name="Google Shape;270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75" name="Google Shape;275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" name="Google Shape;303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306" name="Google Shape;306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12" name="Google Shape;312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42" name="Google Shape;342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46" name="Google Shape;346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48" name="Google Shape;348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49" name="Google Shape;349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1" name="Google Shape;351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52" name="Google Shape;352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55" name="Google Shape;355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60" name="Google Shape;360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Google Shape;388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90" name="Google Shape;390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93" name="Google Shape;393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5" name="Google Shape;395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98" name="Google Shape;398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5" name="Google Shape;415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19" name="Google Shape;419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u_BcMXgws6Y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7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CISC108</a:t>
            </a:r>
            <a:endParaRPr sz="5500"/>
          </a:p>
        </p:txBody>
      </p:sp>
      <p:sp>
        <p:nvSpPr>
          <p:cNvPr id="1402" name="Google Shape;1402;p37"/>
          <p:cNvSpPr txBox="1"/>
          <p:nvPr>
            <p:ph idx="1" type="subTitle"/>
          </p:nvPr>
        </p:nvSpPr>
        <p:spPr>
          <a:xfrm>
            <a:off x="3842025" y="3671475"/>
            <a:ext cx="32700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10 - Web Requests</a:t>
            </a:r>
            <a:endParaRPr/>
          </a:p>
        </p:txBody>
      </p:sp>
      <p:sp>
        <p:nvSpPr>
          <p:cNvPr id="1403" name="Google Shape;1403;p37"/>
          <p:cNvSpPr txBox="1"/>
          <p:nvPr>
            <p:ph idx="2" type="subTitle"/>
          </p:nvPr>
        </p:nvSpPr>
        <p:spPr>
          <a:xfrm>
            <a:off x="5639350" y="2524600"/>
            <a:ext cx="25902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[Professor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4" name="Google Shape;1404;p37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</a:t>
            </a:r>
            <a:r>
              <a:rPr lang="en"/>
              <a:t>raises</a:t>
            </a:r>
            <a:r>
              <a:rPr lang="en"/>
              <a:t> further problems…</a:t>
            </a:r>
            <a:endParaRPr/>
          </a:p>
        </p:txBody>
      </p:sp>
      <p:sp>
        <p:nvSpPr>
          <p:cNvPr id="1480" name="Google Shape;1480;p46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Out-of-date cache</a:t>
            </a:r>
            <a:endParaRPr/>
          </a:p>
        </p:txBody>
      </p:sp>
      <p:sp>
        <p:nvSpPr>
          <p:cNvPr id="1481" name="Google Shape;1481;p46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What happens when the data gets very old?</a:t>
            </a:r>
            <a:endParaRPr/>
          </a:p>
        </p:txBody>
      </p:sp>
      <p:sp>
        <p:nvSpPr>
          <p:cNvPr id="1482" name="Google Shape;1482;p46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Caching bad data</a:t>
            </a:r>
            <a:endParaRPr/>
          </a:p>
        </p:txBody>
      </p:sp>
      <p:sp>
        <p:nvSpPr>
          <p:cNvPr id="1483" name="Google Shape;1483;p46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What if you accidentally cache the wrong data?</a:t>
            </a:r>
            <a:endParaRPr/>
          </a:p>
        </p:txBody>
      </p:sp>
      <p:sp>
        <p:nvSpPr>
          <p:cNvPr id="1484" name="Google Shape;1484;p46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Solution?</a:t>
            </a:r>
            <a:endParaRPr/>
          </a:p>
        </p:txBody>
      </p:sp>
      <p:sp>
        <p:nvSpPr>
          <p:cNvPr id="1485" name="Google Shape;1485;p46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Delete the cache file (bakery_cache.sqlite) and try again!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7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10 - Web Requests</a:t>
            </a:r>
            <a:endParaRPr/>
          </a:p>
        </p:txBody>
      </p:sp>
      <p:sp>
        <p:nvSpPr>
          <p:cNvPr id="1491" name="Google Shape;1491;p47"/>
          <p:cNvSpPr txBox="1"/>
          <p:nvPr>
            <p:ph idx="1" type="body"/>
          </p:nvPr>
        </p:nvSpPr>
        <p:spPr>
          <a:xfrm>
            <a:off x="713400" y="1152475"/>
            <a:ext cx="542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you will be accessing web data to answer questions in a Google Doc.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 in groups of three (or two).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Parts 1-3 are required.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4 is extra credit if you reach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Part 5 (the reflection) is expected either way!</a:t>
            </a:r>
            <a:endParaRPr/>
          </a:p>
        </p:txBody>
      </p:sp>
      <p:pic>
        <p:nvPicPr>
          <p:cNvPr descr="This timer silently counts down to 0:00, then alerts you that time is up with a gentle beep sound." id="1492" name="Google Shape;1492;p47" title="1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150" y="1976002"/>
            <a:ext cx="2205450" cy="1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7" name="Google Shape;14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600" y="1168425"/>
            <a:ext cx="485775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p4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WeatherReport Structure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9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504" name="Google Shape;1504;p49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505" name="Google Shape;1505;p49"/>
          <p:cNvSpPr txBox="1"/>
          <p:nvPr>
            <p:ph idx="2" type="subTitle"/>
          </p:nvPr>
        </p:nvSpPr>
        <p:spPr>
          <a:xfrm>
            <a:off x="5362375" y="1248675"/>
            <a:ext cx="28527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</p:txBody>
      </p:sp>
      <p:sp>
        <p:nvSpPr>
          <p:cNvPr id="1506" name="Google Shape;1506;p49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8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2 this week!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Fill out Exam Trouble immediately after there is trouble. Do not wait to talk to your instructor!!!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2 is also this week.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 not wait to start Project 2!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 not work with others on the Project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Complete each step before moving on to the next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 Project begins </a:t>
            </a:r>
            <a:r>
              <a:rPr lang="en"/>
              <a:t>next</a:t>
            </a:r>
            <a:r>
              <a:rPr lang="en"/>
              <a:t> week!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9"/>
          <p:cNvSpPr txBox="1"/>
          <p:nvPr>
            <p:ph idx="1" type="subTitle"/>
          </p:nvPr>
        </p:nvSpPr>
        <p:spPr>
          <a:xfrm>
            <a:off x="1820400" y="1329923"/>
            <a:ext cx="55032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is a Function: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Request (URL)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↓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Response (Page/Data)</a:t>
            </a:r>
            <a:endParaRPr sz="2000"/>
          </a:p>
        </p:txBody>
      </p:sp>
      <p:sp>
        <p:nvSpPr>
          <p:cNvPr id="1416" name="Google Shape;1416;p39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0"/>
          <p:cNvSpPr txBox="1"/>
          <p:nvPr>
            <p:ph idx="1" type="subTitle"/>
          </p:nvPr>
        </p:nvSpPr>
        <p:spPr>
          <a:xfrm>
            <a:off x="755675" y="1467275"/>
            <a:ext cx="3170400" cy="22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“HTTP for Humans”</a:t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Famously easy-to-use API for accessing web data in Python.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We installed it at the start of the semester!</a:t>
            </a:r>
            <a:endParaRPr/>
          </a:p>
        </p:txBody>
      </p:sp>
      <p:sp>
        <p:nvSpPr>
          <p:cNvPr id="1422" name="Google Shape;1422;p40"/>
          <p:cNvSpPr txBox="1"/>
          <p:nvPr>
            <p:ph type="title"/>
          </p:nvPr>
        </p:nvSpPr>
        <p:spPr>
          <a:xfrm>
            <a:off x="757175" y="539400"/>
            <a:ext cx="30885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Library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3" name="Google Shape;1423;p40"/>
          <p:cNvSpPr txBox="1"/>
          <p:nvPr/>
        </p:nvSpPr>
        <p:spPr>
          <a:xfrm>
            <a:off x="0" y="4712400"/>
            <a:ext cx="4361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https://requests.readthedocs.io/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4" name="Google Shape;1424;p40"/>
          <p:cNvSpPr txBox="1"/>
          <p:nvPr/>
        </p:nvSpPr>
        <p:spPr>
          <a:xfrm>
            <a:off x="4861325" y="2346025"/>
            <a:ext cx="4167900" cy="252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One-time import of requests library</a:t>
            </a:r>
            <a:endParaRPr sz="14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requests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data from a URL</a:t>
            </a:r>
            <a:endParaRPr sz="14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response = requests.get(</a:t>
            </a:r>
            <a:r>
              <a:rPr lang="en" sz="14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"https://</a:t>
            </a:r>
            <a:r>
              <a:rPr lang="en" sz="14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4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Print out the content of the response</a:t>
            </a:r>
            <a:endParaRPr sz="14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print(response.text)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of Data Returned</a:t>
            </a:r>
            <a:endParaRPr/>
          </a:p>
        </p:txBody>
      </p:sp>
      <p:sp>
        <p:nvSpPr>
          <p:cNvPr id="1430" name="Google Shape;1430;p41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Structured data that needs to be </a:t>
            </a:r>
            <a:r>
              <a:rPr lang="en"/>
              <a:t>refined</a:t>
            </a:r>
            <a:r>
              <a:rPr lang="en"/>
              <a:t> before use.</a:t>
            </a:r>
            <a:br>
              <a:rPr lang="en"/>
            </a:br>
            <a:r>
              <a:rPr lang="en"/>
              <a:t>You won’t work with this directly yet!</a:t>
            </a:r>
            <a:endParaRPr/>
          </a:p>
        </p:txBody>
      </p:sp>
      <p:sp>
        <p:nvSpPr>
          <p:cNvPr id="1431" name="Google Shape;1431;p41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Simple, raw string of data that we can process like any other data</a:t>
            </a:r>
            <a:r>
              <a:rPr lang="en"/>
              <a:t>.</a:t>
            </a:r>
            <a:endParaRPr/>
          </a:p>
        </p:txBody>
      </p:sp>
      <p:sp>
        <p:nvSpPr>
          <p:cNvPr id="1432" name="Google Shape;1432;p41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.text</a:t>
            </a:r>
            <a:endParaRPr/>
          </a:p>
        </p:txBody>
      </p:sp>
      <p:sp>
        <p:nvSpPr>
          <p:cNvPr id="1433" name="Google Shape;1433;p41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.json()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42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 Conversion</a:t>
            </a:r>
            <a:endParaRPr/>
          </a:p>
        </p:txBody>
      </p:sp>
      <p:sp>
        <p:nvSpPr>
          <p:cNvPr id="1439" name="Google Shape;1439;p42"/>
          <p:cNvSpPr txBox="1"/>
          <p:nvPr>
            <p:ph idx="1" type="body"/>
          </p:nvPr>
        </p:nvSpPr>
        <p:spPr>
          <a:xfrm>
            <a:off x="1428400" y="2337550"/>
            <a:ext cx="34653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700"/>
              <a:t>Request URL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700"/>
              <a:t>Get back raw data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700"/>
              <a:t>Format as “JSON”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700"/>
              <a:t>Convert “JSON” to lists, dataclasses, and other Python types.</a:t>
            </a:r>
            <a:endParaRPr sz="1700"/>
          </a:p>
        </p:txBody>
      </p:sp>
      <p:sp>
        <p:nvSpPr>
          <p:cNvPr id="1440" name="Google Shape;1440;p42"/>
          <p:cNvSpPr/>
          <p:nvPr/>
        </p:nvSpPr>
        <p:spPr>
          <a:xfrm>
            <a:off x="4611425" y="2394400"/>
            <a:ext cx="225600" cy="198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2"/>
          <p:cNvSpPr txBox="1"/>
          <p:nvPr/>
        </p:nvSpPr>
        <p:spPr>
          <a:xfrm>
            <a:off x="4998375" y="2970400"/>
            <a:ext cx="32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Encapsulated into a nice module - we do all the work for you with that module!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43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Today’s Libraries</a:t>
            </a:r>
            <a:endParaRPr sz="3900"/>
          </a:p>
        </p:txBody>
      </p:sp>
      <p:sp>
        <p:nvSpPr>
          <p:cNvPr id="1447" name="Google Shape;1447;p43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Bakery Reddit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Access posts for a popular social-media/ link-sharing site.</a:t>
            </a:r>
            <a:endParaRPr/>
          </a:p>
        </p:txBody>
      </p:sp>
      <p:sp>
        <p:nvSpPr>
          <p:cNvPr id="1448" name="Google Shape;1448;p43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Bakery Weather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Work with live weather data from USGS weather service!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44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Difficulties</a:t>
            </a:r>
            <a:endParaRPr/>
          </a:p>
        </p:txBody>
      </p:sp>
      <p:sp>
        <p:nvSpPr>
          <p:cNvPr id="1454" name="Google Shape;1454;p44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by data transfer rates</a:t>
            </a:r>
            <a:endParaRPr/>
          </a:p>
        </p:txBody>
      </p:sp>
      <p:sp>
        <p:nvSpPr>
          <p:cNvPr id="1455" name="Google Shape;1455;p44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internet goes down</a:t>
            </a:r>
            <a:endParaRPr/>
          </a:p>
        </p:txBody>
      </p:sp>
      <p:sp>
        <p:nvSpPr>
          <p:cNvPr id="1456" name="Google Shape;1456;p44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Website changes</a:t>
            </a:r>
            <a:endParaRPr sz="1700"/>
          </a:p>
        </p:txBody>
      </p:sp>
      <p:sp>
        <p:nvSpPr>
          <p:cNvPr id="1457" name="Google Shape;1457;p44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endpoint is not under your control</a:t>
            </a:r>
            <a:endParaRPr/>
          </a:p>
        </p:txBody>
      </p:sp>
      <p:sp>
        <p:nvSpPr>
          <p:cNvPr id="1458" name="Google Shape;1458;p44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Non-deterministic</a:t>
            </a:r>
            <a:endParaRPr sz="1600"/>
          </a:p>
        </p:txBody>
      </p:sp>
      <p:sp>
        <p:nvSpPr>
          <p:cNvPr id="1459" name="Google Shape;1459;p44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updates rapidly, hard to test consistently</a:t>
            </a:r>
            <a:endParaRPr/>
          </a:p>
        </p:txBody>
      </p:sp>
      <p:sp>
        <p:nvSpPr>
          <p:cNvPr id="1460" name="Google Shape;1460;p44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Speed</a:t>
            </a:r>
            <a:endParaRPr/>
          </a:p>
        </p:txBody>
      </p:sp>
      <p:sp>
        <p:nvSpPr>
          <p:cNvPr id="1461" name="Google Shape;1461;p44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Wifi</a:t>
            </a:r>
            <a:endParaRPr/>
          </a:p>
        </p:txBody>
      </p:sp>
      <p:pic>
        <p:nvPicPr>
          <p:cNvPr id="1462" name="Google Shape;14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24" y="1528124"/>
            <a:ext cx="1140649" cy="114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800" y="1244124"/>
            <a:ext cx="1708663" cy="170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25" y="3255990"/>
            <a:ext cx="1424651" cy="142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0902" y="2952775"/>
            <a:ext cx="2160001" cy="21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Requests-cache</a:t>
            </a:r>
            <a:endParaRPr sz="1600"/>
          </a:p>
        </p:txBody>
      </p:sp>
      <p:sp>
        <p:nvSpPr>
          <p:cNvPr id="1471" name="Google Shape;1471;p4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Cache</a:t>
            </a:r>
            <a:endParaRPr/>
          </a:p>
        </p:txBody>
      </p:sp>
      <p:sp>
        <p:nvSpPr>
          <p:cNvPr id="1472" name="Google Shape;1472;p4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“Caching”</a:t>
            </a:r>
            <a:endParaRPr/>
          </a:p>
        </p:txBody>
      </p:sp>
      <p:sp>
        <p:nvSpPr>
          <p:cNvPr id="1473" name="Google Shape;1473;p4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Remember previously returned results for later </a:t>
            </a:r>
            <a:r>
              <a:rPr lang="en"/>
              <a:t>reuse</a:t>
            </a:r>
            <a:r>
              <a:rPr lang="en"/>
              <a:t>!</a:t>
            </a:r>
            <a:endParaRPr/>
          </a:p>
        </p:txBody>
      </p:sp>
      <p:sp>
        <p:nvSpPr>
          <p:cNvPr id="1474" name="Google Shape;1474;p4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Popular library that seamlessly sits on top of Requests to “cache” requests.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