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Libre Baskerville"/>
      <p:regular r:id="rId29"/>
      <p:bold r:id="rId30"/>
      <p:italic r:id="rId31"/>
    </p:embeddedFont>
    <p:embeddedFont>
      <p:font typeface="Open Sans ExtraBold"/>
      <p:bold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33" Type="http://schemas.openxmlformats.org/officeDocument/2006/relationships/font" Target="fonts/OpenSans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ExtraBo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fec0269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fec0269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3fec0269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3fec0269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3fec0269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3fec0269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3fec0269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3fec0269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45899dc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145899dc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52080d4d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52080d4d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fec02691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fec0269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3fec02691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3fec02691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fec0269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fec0269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3fec02691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3fec02691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3fec02691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3fec0269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also available as a PE question, if you want to find out whether they said they did. You can check who’s actually opened it via BlockPy later…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Poll Everywhere question. If you have time at the end, you might actually ask it a second time!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3fec0269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3fec0269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fec0269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fec0269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fec0269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fec0269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3fec0269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3fec0269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3fec0269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3fec0269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99" name="Google Shape;1399;p3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37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7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7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37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1433" name="Google Shape;1433;p3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7" name="Google Shape;1437;p37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1438" name="Google Shape;1438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1" name="Google Shape;1441;p37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7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7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7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7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9" name="Google Shape;1449;p37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50" name="Google Shape;1450;p37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1451" name="Google Shape;1451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7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1454" name="Google Shape;1454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37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7" name="Google Shape;1457;p37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1458" name="Google Shape;145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9" name="Google Shape;1459;p37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cbart.github.io/random_prompt.html?question=108scenariosf21&amp;n=2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8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65" name="Google Shape;1465;p38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2 - Help!</a:t>
            </a:r>
            <a:endParaRPr/>
          </a:p>
        </p:txBody>
      </p:sp>
      <p:sp>
        <p:nvSpPr>
          <p:cNvPr id="1466" name="Google Shape;1466;p38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[Instructor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38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7"/>
          <p:cNvSpPr txBox="1"/>
          <p:nvPr>
            <p:ph idx="1" type="subTitle"/>
          </p:nvPr>
        </p:nvSpPr>
        <p:spPr>
          <a:xfrm>
            <a:off x="1820400" y="1329923"/>
            <a:ext cx="55032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not going to just give you the answer!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help you learn, not to solve problems.</a:t>
            </a:r>
            <a:endParaRPr/>
          </a:p>
        </p:txBody>
      </p:sp>
      <p:sp>
        <p:nvSpPr>
          <p:cNvPr id="1543" name="Google Shape;1543;p47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8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Proper spelling, punctuation, and grammar are expected</a:t>
            </a:r>
            <a:endParaRPr/>
          </a:p>
        </p:txBody>
      </p:sp>
      <p:sp>
        <p:nvSpPr>
          <p:cNvPr id="1549" name="Google Shape;1549;p48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matter</a:t>
            </a:r>
            <a:endParaRPr/>
          </a:p>
        </p:txBody>
      </p:sp>
      <p:sp>
        <p:nvSpPr>
          <p:cNvPr id="1550" name="Google Shape;1550;p48"/>
          <p:cNvSpPr txBox="1"/>
          <p:nvPr>
            <p:ph idx="2" type="subTitle"/>
          </p:nvPr>
        </p:nvSpPr>
        <p:spPr>
          <a:xfrm>
            <a:off x="5315400" y="2881950"/>
            <a:ext cx="29511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be kind to those who are helping you.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Also be kind to yourself!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Pro-tip: Sharing Code on Discord</a:t>
            </a:r>
            <a:endParaRPr/>
          </a:p>
        </p:txBody>
      </p:sp>
      <p:sp>
        <p:nvSpPr>
          <p:cNvPr id="1556" name="Google Shape;1556;p4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```python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print(“hello world”)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Putting three backticks (top-left of keyboard),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lowercase word “python” without quotes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three more backticks on their own line…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Will cause your code to be colored correctly!</a:t>
            </a:r>
            <a:endParaRPr/>
          </a:p>
        </p:txBody>
      </p:sp>
      <p:pic>
        <p:nvPicPr>
          <p:cNvPr id="1557" name="Google Shape;15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49" y="1264875"/>
            <a:ext cx="2695500" cy="1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49"/>
          <p:cNvSpPr/>
          <p:nvPr/>
        </p:nvSpPr>
        <p:spPr>
          <a:xfrm>
            <a:off x="4048200" y="1628150"/>
            <a:ext cx="5994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0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WAIT!</a:t>
            </a:r>
            <a:endParaRPr/>
          </a:p>
        </p:txBody>
      </p:sp>
      <p:sp>
        <p:nvSpPr>
          <p:cNvPr id="1564" name="Google Shape;1564;p50"/>
          <p:cNvSpPr txBox="1"/>
          <p:nvPr>
            <p:ph idx="1" type="subTitle"/>
          </p:nvPr>
        </p:nvSpPr>
        <p:spPr>
          <a:xfrm>
            <a:off x="3352525" y="2042200"/>
            <a:ext cx="32565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pen Sans ExtraBold"/>
                <a:ea typeface="Open Sans ExtraBold"/>
                <a:cs typeface="Open Sans ExtraBold"/>
                <a:sym typeface="Open Sans ExtraBold"/>
              </a:rPr>
              <a:t>D</a:t>
            </a:r>
            <a:r>
              <a:rPr lang="en" sz="2200">
                <a:latin typeface="Open Sans ExtraBold"/>
                <a:ea typeface="Open Sans ExtraBold"/>
                <a:cs typeface="Open Sans ExtraBold"/>
                <a:sym typeface="Open Sans ExtraBold"/>
              </a:rPr>
              <a:t>on’t share code for graded assignments!</a:t>
            </a:r>
            <a:endParaRPr sz="22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5" name="Google Shape;1565;p50"/>
          <p:cNvSpPr txBox="1"/>
          <p:nvPr/>
        </p:nvSpPr>
        <p:spPr>
          <a:xfrm>
            <a:off x="3300725" y="2811300"/>
            <a:ext cx="325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 already have access to all your BlockPy code. Just tell us which problem you are working on!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Pro-tip: Take a screenshot, not a photo</a:t>
            </a:r>
            <a:endParaRPr/>
          </a:p>
        </p:txBody>
      </p:sp>
      <p:sp>
        <p:nvSpPr>
          <p:cNvPr id="1571" name="Google Shape;1571;p51"/>
          <p:cNvSpPr txBox="1"/>
          <p:nvPr>
            <p:ph idx="1" type="body"/>
          </p:nvPr>
        </p:nvSpPr>
        <p:spPr>
          <a:xfrm>
            <a:off x="713400" y="1152475"/>
            <a:ext cx="38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take photos of your screen with a 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cannot read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Much better to copy/paste text (and use backticks).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if you want to take a screenshot, follow the instructions we gave you for the Thonny Installation assignment.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https://www.take-a-screenshot.org/</a:t>
            </a:r>
            <a:endParaRPr sz="1400"/>
          </a:p>
        </p:txBody>
      </p:sp>
      <p:pic>
        <p:nvPicPr>
          <p:cNvPr id="1572" name="Google Shape;15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25" y="1708613"/>
            <a:ext cx="3072174" cy="230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2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Seeking Help Worksheet</a:t>
            </a:r>
            <a:endParaRPr/>
          </a:p>
        </p:txBody>
      </p:sp>
      <p:sp>
        <p:nvSpPr>
          <p:cNvPr id="1578" name="Google Shape;1578;p52"/>
          <p:cNvSpPr txBox="1"/>
          <p:nvPr>
            <p:ph idx="1" type="body"/>
          </p:nvPr>
        </p:nvSpPr>
        <p:spPr>
          <a:xfrm>
            <a:off x="713400" y="1152475"/>
            <a:ext cx="54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to work in groups of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person to open assignment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a copy of the worksheet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Immediately share it with group mates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needs to put email in the top area in order to receive credit on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person submits when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review the answers here in class in about 15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Start working!</a:t>
            </a:r>
            <a:endParaRPr/>
          </a:p>
        </p:txBody>
      </p:sp>
      <p:pic>
        <p:nvPicPr>
          <p:cNvPr descr="This timer silently counts down to 0:00, then alerts you that time is up with a gentle beep sound." id="1579" name="Google Shape;1579;p52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150" y="1976002"/>
            <a:ext cx="2205450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Answers</a:t>
            </a:r>
            <a:endParaRPr/>
          </a:p>
        </p:txBody>
      </p:sp>
      <p:sp>
        <p:nvSpPr>
          <p:cNvPr id="1585" name="Google Shape;1585;p5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up the question list and review the questions with students. Type up a class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https://acbart.github.io/random_prompt.html?question=108scenariosf21&amp;n=22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4"/>
          <p:cNvSpPr txBox="1"/>
          <p:nvPr>
            <p:ph type="title"/>
          </p:nvPr>
        </p:nvSpPr>
        <p:spPr>
          <a:xfrm>
            <a:off x="1425600" y="1394425"/>
            <a:ext cx="6292800" cy="18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Debugging </a:t>
            </a:r>
            <a:r>
              <a:rPr lang="en" sz="3500"/>
              <a:t>skills that don’t require other people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5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  <p:sp>
        <p:nvSpPr>
          <p:cNvPr id="1596" name="Google Shape;1596;p55"/>
          <p:cNvSpPr txBox="1"/>
          <p:nvPr>
            <p:ph idx="1" type="subTitle"/>
          </p:nvPr>
        </p:nvSpPr>
        <p:spPr>
          <a:xfrm>
            <a:off x="584650" y="1595200"/>
            <a:ext cx="35598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 program step-by-step, writing down values on a piece of paper.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When a variable’s value changes, cross out the old value.</a:t>
            </a:r>
            <a:endParaRPr/>
          </a:p>
        </p:txBody>
      </p:sp>
      <p:pic>
        <p:nvPicPr>
          <p:cNvPr id="1597" name="Google Shape;15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75" y="2371925"/>
            <a:ext cx="3689299" cy="207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6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Thonny’s Debugger</a:t>
            </a:r>
            <a:endParaRPr/>
          </a:p>
        </p:txBody>
      </p:sp>
      <p:sp>
        <p:nvSpPr>
          <p:cNvPr id="1603" name="Google Shape;1603;p56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tool for stepping through code.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Predict the next step of your code before you use the button!</a:t>
            </a:r>
            <a:endParaRPr/>
          </a:p>
        </p:txBody>
      </p:sp>
      <p:pic>
        <p:nvPicPr>
          <p:cNvPr id="1604" name="Google Shape;16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425" y="3260725"/>
            <a:ext cx="33718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 now past due!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Chapter 2 Primer was due today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Chapter 2 Part A due </a:t>
            </a:r>
            <a:r>
              <a:rPr lang="en"/>
              <a:t>midday</a:t>
            </a:r>
            <a:r>
              <a:rPr lang="en"/>
              <a:t> through the week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Chapter 2 Part B due this Sunday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Chapter 3 Primer due before next week!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Should be able to schedule your exams now!</a:t>
            </a:r>
            <a:endParaRPr/>
          </a:p>
        </p:txBody>
      </p:sp>
      <p:sp>
        <p:nvSpPr>
          <p:cNvPr id="1473" name="Google Shape;1473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7"/>
          <p:cNvSpPr txBox="1"/>
          <p:nvPr>
            <p:ph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endParaRPr/>
          </a:p>
        </p:txBody>
      </p:sp>
      <p:sp>
        <p:nvSpPr>
          <p:cNvPr id="1610" name="Google Shape;1610;p57"/>
          <p:cNvSpPr txBox="1"/>
          <p:nvPr>
            <p:ph idx="1" type="subTitle"/>
          </p:nvPr>
        </p:nvSpPr>
        <p:spPr>
          <a:xfrm>
            <a:off x="1980863" y="27824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read the instructions?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Seriously, try reading them out loud.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might have missed something!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616" name="Google Shape;1616;p5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617" name="Google Shape;1617;p58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read the Chapter 3 Primer before next lecture!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Chapter 2 material is due this Sunday!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your exams!</a:t>
            </a:r>
            <a:endParaRPr/>
          </a:p>
        </p:txBody>
      </p:sp>
      <p:sp>
        <p:nvSpPr>
          <p:cNvPr id="1618" name="Google Shape;1618;p5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be in the material?</a:t>
            </a:r>
            <a:endParaRPr/>
          </a:p>
        </p:txBody>
      </p:sp>
      <p:sp>
        <p:nvSpPr>
          <p:cNvPr id="1479" name="Google Shape;1479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coming to class, you should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all the Textbook Work from last week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the Primer for this week’s 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is week 2, we will be forgiving…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next week, class may start with questions answered in the Primer!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85" name="Google Shape;1485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that a classmate posted the following on the Discord: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“I’m trying to add together two numbers, but it’s not working. Can you help me?”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you respond?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2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Everybody needs help sometimes.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Nobody knows everything.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 MUST learn how to seek </a:t>
            </a:r>
            <a:r>
              <a:rPr b="1" lang="en" sz="2200"/>
              <a:t>help</a:t>
            </a:r>
            <a:r>
              <a:rPr lang="en" sz="2200"/>
              <a:t>!</a:t>
            </a:r>
            <a:endParaRPr sz="2200"/>
          </a:p>
        </p:txBody>
      </p:sp>
      <p:sp>
        <p:nvSpPr>
          <p:cNvPr id="1491" name="Google Shape;1491;p42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TA: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Their job is literally to help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Cohort-mates: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11 other students recommended to help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Office Hours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Dozens of TAs, almost always someone who can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Someone is ALWAYS online</a:t>
            </a:r>
            <a:endParaRPr/>
          </a:p>
        </p:txBody>
      </p:sp>
      <p:sp>
        <p:nvSpPr>
          <p:cNvPr id="1497" name="Google Shape;1497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help in this course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MUCH WASTED TIME</a:t>
            </a:r>
            <a:endParaRPr/>
          </a:p>
        </p:txBody>
      </p:sp>
      <p:sp>
        <p:nvSpPr>
          <p:cNvPr id="1503" name="Google Shape;1503;p4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</a:t>
            </a:r>
            <a:r>
              <a:rPr lang="en"/>
              <a:t>: “Help! I have a problem!”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</a:t>
            </a:r>
            <a:r>
              <a:rPr lang="en"/>
              <a:t>: “Okay, what’s wrong?”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Student</a:t>
            </a:r>
            <a:r>
              <a:rPr lang="en"/>
              <a:t>: “My code isn’t working.”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</a:t>
            </a:r>
            <a:r>
              <a:rPr lang="en"/>
              <a:t>: “Okay, what is it supposed to be doing?”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Student</a:t>
            </a:r>
            <a:r>
              <a:rPr lang="en"/>
              <a:t>: “Print a string.”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</a:t>
            </a:r>
            <a:r>
              <a:rPr lang="en"/>
              <a:t>: “Okay, what is it doing instead?”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Student</a:t>
            </a:r>
            <a:r>
              <a:rPr lang="en"/>
              <a:t>: “Printing a number.”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</a:t>
            </a:r>
            <a:r>
              <a:rPr lang="en"/>
              <a:t>: “Okay, what have you tried so far?”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5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asking for help, provide these!!!</a:t>
            </a:r>
            <a:endParaRPr/>
          </a:p>
        </p:txBody>
      </p:sp>
      <p:sp>
        <p:nvSpPr>
          <p:cNvPr id="1509" name="Google Shape;1509;p45"/>
          <p:cNvSpPr txBox="1"/>
          <p:nvPr>
            <p:ph idx="1" type="subTitle"/>
          </p:nvPr>
        </p:nvSpPr>
        <p:spPr>
          <a:xfrm>
            <a:off x="2013463" y="19643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clear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</a:t>
            </a:r>
            <a:endParaRPr/>
          </a:p>
        </p:txBody>
      </p:sp>
      <p:sp>
        <p:nvSpPr>
          <p:cNvPr id="1510" name="Google Shape;1510;p45"/>
          <p:cNvSpPr txBox="1"/>
          <p:nvPr>
            <p:ph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11" name="Google Shape;1511;p45"/>
          <p:cNvSpPr txBox="1"/>
          <p:nvPr>
            <p:ph idx="2" type="subTitle"/>
          </p:nvPr>
        </p:nvSpPr>
        <p:spPr>
          <a:xfrm>
            <a:off x="6046277" y="19643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step is crucial!!</a:t>
            </a:r>
            <a:endParaRPr/>
          </a:p>
        </p:txBody>
      </p:sp>
      <p:sp>
        <p:nvSpPr>
          <p:cNvPr id="1512" name="Google Shape;1512;p45"/>
          <p:cNvSpPr txBox="1"/>
          <p:nvPr>
            <p:ph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13" name="Google Shape;1513;p45"/>
          <p:cNvSpPr txBox="1"/>
          <p:nvPr>
            <p:ph idx="4" type="ctrTitle"/>
          </p:nvPr>
        </p:nvSpPr>
        <p:spPr>
          <a:xfrm>
            <a:off x="2013463" y="34736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What happened instead?</a:t>
            </a:r>
            <a:endParaRPr sz="1500"/>
          </a:p>
        </p:txBody>
      </p:sp>
      <p:sp>
        <p:nvSpPr>
          <p:cNvPr id="1514" name="Google Shape;1514;p45"/>
          <p:cNvSpPr txBox="1"/>
          <p:nvPr>
            <p:ph idx="5" type="subTitle"/>
          </p:nvPr>
        </p:nvSpPr>
        <p:spPr>
          <a:xfrm>
            <a:off x="2013463" y="38372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the actual error message</a:t>
            </a:r>
            <a:endParaRPr/>
          </a:p>
        </p:txBody>
      </p:sp>
      <p:sp>
        <p:nvSpPr>
          <p:cNvPr id="1515" name="Google Shape;1515;p45"/>
          <p:cNvSpPr txBox="1"/>
          <p:nvPr>
            <p:ph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16" name="Google Shape;1516;p45"/>
          <p:cNvSpPr txBox="1"/>
          <p:nvPr>
            <p:ph idx="7" type="ctrTitle"/>
          </p:nvPr>
        </p:nvSpPr>
        <p:spPr>
          <a:xfrm>
            <a:off x="6046288" y="34736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What have you tried so far?</a:t>
            </a:r>
            <a:endParaRPr sz="1500"/>
          </a:p>
        </p:txBody>
      </p:sp>
      <p:sp>
        <p:nvSpPr>
          <p:cNvPr id="1517" name="Google Shape;1517;p45"/>
          <p:cNvSpPr txBox="1"/>
          <p:nvPr>
            <p:ph idx="8" type="subTitle"/>
          </p:nvPr>
        </p:nvSpPr>
        <p:spPr>
          <a:xfrm>
            <a:off x="6046290" y="38372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the actual code you’ve used</a:t>
            </a:r>
            <a:endParaRPr/>
          </a:p>
        </p:txBody>
      </p:sp>
      <p:sp>
        <p:nvSpPr>
          <p:cNvPr id="1518" name="Google Shape;1518;p45"/>
          <p:cNvSpPr txBox="1"/>
          <p:nvPr>
            <p:ph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19" name="Google Shape;1519;p45"/>
          <p:cNvSpPr txBox="1"/>
          <p:nvPr>
            <p:ph idx="13" type="ctrTitle"/>
          </p:nvPr>
        </p:nvSpPr>
        <p:spPr>
          <a:xfrm>
            <a:off x="2013460" y="16043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What were you trying to do?</a:t>
            </a:r>
            <a:endParaRPr sz="1500"/>
          </a:p>
        </p:txBody>
      </p:sp>
      <p:sp>
        <p:nvSpPr>
          <p:cNvPr id="1520" name="Google Shape;1520;p45"/>
          <p:cNvSpPr txBox="1"/>
          <p:nvPr>
            <p:ph idx="14" type="ctrTitle"/>
          </p:nvPr>
        </p:nvSpPr>
        <p:spPr>
          <a:xfrm>
            <a:off x="6046277" y="16043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What did you expect to happen?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6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not know how to do a specific part of your solution?</a:t>
            </a:r>
            <a:endParaRPr/>
          </a:p>
        </p:txBody>
      </p:sp>
      <p:sp>
        <p:nvSpPr>
          <p:cNvPr id="1526" name="Google Shape;1526;p46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Details</a:t>
            </a:r>
            <a:endParaRPr/>
          </a:p>
        </p:txBody>
      </p:sp>
      <p:sp>
        <p:nvSpPr>
          <p:cNvPr id="1527" name="Google Shape;1527;p46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you describe the solution?</a:t>
            </a:r>
            <a:endParaRPr/>
          </a:p>
        </p:txBody>
      </p:sp>
      <p:sp>
        <p:nvSpPr>
          <p:cNvPr id="1528" name="Google Shape;1528;p46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Being a human</a:t>
            </a:r>
            <a:endParaRPr/>
          </a:p>
        </p:txBody>
      </p:sp>
      <p:sp>
        <p:nvSpPr>
          <p:cNvPr id="1529" name="Google Shape;1529;p46"/>
          <p:cNvSpPr txBox="1"/>
          <p:nvPr>
            <p:ph type="title"/>
          </p:nvPr>
        </p:nvSpPr>
        <p:spPr>
          <a:xfrm>
            <a:off x="713100" y="381200"/>
            <a:ext cx="57402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critically…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trouble do you have?</a:t>
            </a:r>
            <a:endParaRPr/>
          </a:p>
        </p:txBody>
      </p:sp>
      <p:sp>
        <p:nvSpPr>
          <p:cNvPr id="1530" name="Google Shape;1530;p46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531" name="Google Shape;1531;p46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understand the </a:t>
            </a:r>
            <a:r>
              <a:rPr lang="en"/>
              <a:t>problem</a:t>
            </a:r>
            <a:r>
              <a:rPr lang="en"/>
              <a:t>?</a:t>
            </a:r>
            <a:endParaRPr/>
          </a:p>
        </p:txBody>
      </p:sp>
      <p:sp>
        <p:nvSpPr>
          <p:cNvPr id="1532" name="Google Shape;1532;p46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Instructions</a:t>
            </a:r>
            <a:endParaRPr/>
          </a:p>
        </p:txBody>
      </p:sp>
      <p:sp>
        <p:nvSpPr>
          <p:cNvPr id="1533" name="Google Shape;1533;p46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you read </a:t>
            </a:r>
            <a:r>
              <a:rPr b="1" lang="en"/>
              <a:t>all </a:t>
            </a:r>
            <a:r>
              <a:rPr lang="en"/>
              <a:t>the instructions?</a:t>
            </a:r>
            <a:endParaRPr/>
          </a:p>
        </p:txBody>
      </p:sp>
      <p:sp>
        <p:nvSpPr>
          <p:cNvPr id="1534" name="Google Shape;1534;p46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535" name="Google Shape;1535;p46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36" name="Google Shape;1536;p46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have a solution, but it has an error?</a:t>
            </a:r>
            <a:endParaRPr/>
          </a:p>
        </p:txBody>
      </p:sp>
      <p:sp>
        <p:nvSpPr>
          <p:cNvPr id="1537" name="Google Shape;1537;p46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feel overwhelmed or not know how to get started?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