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Libre Baskerville"/>
      <p:regular r:id="rId23"/>
      <p:bold r:id="rId24"/>
      <p:italic r:id="rId25"/>
    </p:embeddedFont>
    <p:embeddedFont>
      <p:font typeface="Open Sans ExtraBold"/>
      <p:bold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.fntdata"/><Relationship Id="rId25" Type="http://schemas.openxmlformats.org/officeDocument/2006/relationships/font" Target="fonts/LibreBaskerville-italic.fntdata"/><Relationship Id="rId28" Type="http://schemas.openxmlformats.org/officeDocument/2006/relationships/font" Target="fonts/RobotoMono-regular.fntdata"/><Relationship Id="rId27" Type="http://schemas.openxmlformats.org/officeDocument/2006/relationships/font" Target="fonts/Open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3ff21c9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3ff21c9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3ff21c90c4_0_1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3ff21c90c4_0_1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3ff21c90c4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3ff21c90c4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add the test case shown, the code coverage will go up to 100%, but the program is still wrong.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Instead, adding the test case: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assert_equal(add(1, 1), 0)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3ff21c90c4_0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3ff21c90c4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13ff21c90c4_0_1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13ff21c90c4_0_1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13ff21c90c4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13ff21c90c4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20 minutes of class, you might want to bring up the problem and start working on it in front of them, so the class can find a group answer!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four poll everywhere questions! Last one is open-ended!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3ff21c90c4_0_1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3ff21c90c4_0_1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3ff21c90c4_0_1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3ff21c90c4_0_1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3ff21c90c4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3ff21c90c4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13ff21c90c4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13ff21c90c4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3ff21c90c4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3ff21c90c4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13ff21c90c4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13ff21c90c4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3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99" name="Google Shape;1399;p3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3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3" name="Google Shape;1403;p3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4" name="Google Shape;1404;p3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5" name="Google Shape;1405;p3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6" name="Google Shape;1406;p3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7" name="Google Shape;1407;p3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8" name="Google Shape;1408;p3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9" name="Google Shape;1409;p3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0" name="Google Shape;1410;p3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1" name="Google Shape;1411;p3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2" name="Google Shape;1412;p3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3" name="Google Shape;1413;p3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4" name="Google Shape;1414;p3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5" name="Google Shape;1415;p3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6" name="Google Shape;1416;p3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7" name="Google Shape;1417;p3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8" name="Google Shape;1418;p3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9" name="Google Shape;1419;p3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0" name="Google Shape;1420;p3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1" name="Google Shape;1421;p3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2" name="Google Shape;1422;p3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3" name="Google Shape;1423;p3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4" name="Google Shape;1424;p3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5" name="Google Shape;1425;p3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6" name="Google Shape;1426;p3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27" name="Google Shape;1427;p37"/>
          <p:cNvSpPr/>
          <p:nvPr/>
        </p:nvSpPr>
        <p:spPr>
          <a:xfrm>
            <a:off x="346652" y="3035855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6AA84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7"/>
          <p:cNvSpPr/>
          <p:nvPr/>
        </p:nvSpPr>
        <p:spPr>
          <a:xfrm>
            <a:off x="346827" y="2844323"/>
            <a:ext cx="1628730" cy="1631041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7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37"/>
          <p:cNvSpPr/>
          <p:nvPr/>
        </p:nvSpPr>
        <p:spPr>
          <a:xfrm>
            <a:off x="223325" y="10724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37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2" name="Google Shape;1432;p37"/>
          <p:cNvGrpSpPr/>
          <p:nvPr/>
        </p:nvGrpSpPr>
        <p:grpSpPr>
          <a:xfrm>
            <a:off x="1776300" y="4713000"/>
            <a:ext cx="1014400" cy="430500"/>
            <a:chOff x="2559150" y="3516550"/>
            <a:chExt cx="1014400" cy="430500"/>
          </a:xfrm>
        </p:grpSpPr>
        <p:cxnSp>
          <p:nvCxnSpPr>
            <p:cNvPr id="1433" name="Google Shape;1433;p3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4" name="Google Shape;1434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5" name="Google Shape;1435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6" name="Google Shape;1436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37" name="Google Shape;1437;p37"/>
          <p:cNvGrpSpPr/>
          <p:nvPr/>
        </p:nvGrpSpPr>
        <p:grpSpPr>
          <a:xfrm>
            <a:off x="-42" y="4744350"/>
            <a:ext cx="751667" cy="430500"/>
            <a:chOff x="2821883" y="3516550"/>
            <a:chExt cx="751667" cy="430500"/>
          </a:xfrm>
        </p:grpSpPr>
        <p:cxnSp>
          <p:nvCxnSpPr>
            <p:cNvPr id="1438" name="Google Shape;1438;p3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3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0" name="Google Shape;1440;p3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1" name="Google Shape;1441;p37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37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7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37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7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37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37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37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9" name="Google Shape;1449;p37"/>
          <p:cNvSpPr txBox="1"/>
          <p:nvPr>
            <p:ph idx="2" type="subTitle"/>
          </p:nvPr>
        </p:nvSpPr>
        <p:spPr>
          <a:xfrm>
            <a:off x="5766425" y="2541850"/>
            <a:ext cx="2096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ExtraBold"/>
              <a:buNone/>
              <a:defRPr sz="13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1450" name="Google Shape;1450;p37"/>
          <p:cNvGrpSpPr/>
          <p:nvPr/>
        </p:nvGrpSpPr>
        <p:grpSpPr>
          <a:xfrm>
            <a:off x="571428" y="1346552"/>
            <a:ext cx="3270596" cy="1323878"/>
            <a:chOff x="713400" y="701325"/>
            <a:chExt cx="3853200" cy="1323878"/>
          </a:xfrm>
        </p:grpSpPr>
        <p:sp>
          <p:nvSpPr>
            <p:cNvPr id="1451" name="Google Shape;1451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3" name="Google Shape;1453;p37"/>
          <p:cNvGrpSpPr/>
          <p:nvPr/>
        </p:nvGrpSpPr>
        <p:grpSpPr>
          <a:xfrm>
            <a:off x="2083803" y="2396352"/>
            <a:ext cx="3270596" cy="1323878"/>
            <a:chOff x="713400" y="701325"/>
            <a:chExt cx="3853200" cy="1323878"/>
          </a:xfrm>
        </p:grpSpPr>
        <p:sp>
          <p:nvSpPr>
            <p:cNvPr id="1454" name="Google Shape;1454;p3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6" name="Google Shape;1456;p37"/>
          <p:cNvSpPr txBox="1"/>
          <p:nvPr>
            <p:ph type="ctrTitle"/>
          </p:nvPr>
        </p:nvSpPr>
        <p:spPr>
          <a:xfrm>
            <a:off x="728175" y="1378249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57" name="Google Shape;1457;p37"/>
          <p:cNvSpPr txBox="1"/>
          <p:nvPr>
            <p:ph idx="3" type="subTitle"/>
          </p:nvPr>
        </p:nvSpPr>
        <p:spPr>
          <a:xfrm>
            <a:off x="2128825" y="2454925"/>
            <a:ext cx="32256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ExtraBold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pic>
        <p:nvPicPr>
          <p:cNvPr id="1458" name="Google Shape;1458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7730" y="2938417"/>
            <a:ext cx="1326568" cy="12917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59" name="Google Shape;1459;p37"/>
          <p:cNvSpPr txBox="1"/>
          <p:nvPr/>
        </p:nvSpPr>
        <p:spPr>
          <a:xfrm>
            <a:off x="497713" y="4204400"/>
            <a:ext cx="1326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Python Bakery Curriculum 2022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8"/>
          <p:cNvSpPr txBox="1"/>
          <p:nvPr>
            <p:ph type="ctrTitle"/>
          </p:nvPr>
        </p:nvSpPr>
        <p:spPr>
          <a:xfrm>
            <a:off x="728175" y="1459674"/>
            <a:ext cx="2957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CISC108</a:t>
            </a:r>
            <a:endParaRPr sz="5400"/>
          </a:p>
        </p:txBody>
      </p:sp>
      <p:sp>
        <p:nvSpPr>
          <p:cNvPr id="1465" name="Google Shape;1465;p38"/>
          <p:cNvSpPr txBox="1"/>
          <p:nvPr>
            <p:ph idx="1" type="subTitle"/>
          </p:nvPr>
        </p:nvSpPr>
        <p:spPr>
          <a:xfrm>
            <a:off x="2564700" y="3615300"/>
            <a:ext cx="39591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3 - Code Coverage</a:t>
            </a:r>
            <a:endParaRPr/>
          </a:p>
        </p:txBody>
      </p:sp>
      <p:sp>
        <p:nvSpPr>
          <p:cNvPr id="1466" name="Google Shape;1466;p38"/>
          <p:cNvSpPr txBox="1"/>
          <p:nvPr>
            <p:ph idx="2" type="subTitle"/>
          </p:nvPr>
        </p:nvSpPr>
        <p:spPr>
          <a:xfrm>
            <a:off x="5766425" y="2541850"/>
            <a:ext cx="2744400" cy="7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[Instructor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7" name="Google Shape;1467;p38"/>
          <p:cNvSpPr txBox="1"/>
          <p:nvPr>
            <p:ph idx="4294967295" type="subTitle"/>
          </p:nvPr>
        </p:nvSpPr>
        <p:spPr>
          <a:xfrm>
            <a:off x="2203650" y="2505336"/>
            <a:ext cx="3026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7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Code Coverage</a:t>
            </a:r>
            <a:endParaRPr sz="3600"/>
          </a:p>
        </p:txBody>
      </p:sp>
      <p:sp>
        <p:nvSpPr>
          <p:cNvPr id="1539" name="Google Shape;1539;p47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Expected: Numeric representation of how well your tests “cover” your code.</a:t>
            </a:r>
            <a:endParaRPr/>
          </a:p>
        </p:txBody>
      </p:sp>
      <p:sp>
        <p:nvSpPr>
          <p:cNvPr id="1540" name="Google Shape;1540;p47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Actually: The number of lines that were executed in your program.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546" name="Google Shape;1546;p48"/>
          <p:cNvSpPr txBox="1"/>
          <p:nvPr>
            <p:ph idx="1" type="body"/>
          </p:nvPr>
        </p:nvSpPr>
        <p:spPr>
          <a:xfrm>
            <a:off x="673350" y="1753925"/>
            <a:ext cx="38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bakery </a:t>
            </a: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assert_equal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add(a: int, b: int) -&gt; int: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&gt;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 &gt;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 + b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50">
              <a:solidFill>
                <a:srgbClr val="09865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assert_equal(add(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assert_equal(add(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7" name="Google Shape;1547;p48"/>
          <p:cNvSpPr/>
          <p:nvPr/>
        </p:nvSpPr>
        <p:spPr>
          <a:xfrm>
            <a:off x="453450" y="1844300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8" name="Google Shape;1548;p48"/>
          <p:cNvSpPr/>
          <p:nvPr/>
        </p:nvSpPr>
        <p:spPr>
          <a:xfrm>
            <a:off x="453450" y="2541650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9" name="Google Shape;1549;p48"/>
          <p:cNvSpPr/>
          <p:nvPr/>
        </p:nvSpPr>
        <p:spPr>
          <a:xfrm>
            <a:off x="453450" y="2856575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0" name="Google Shape;1550;p48"/>
          <p:cNvSpPr/>
          <p:nvPr/>
        </p:nvSpPr>
        <p:spPr>
          <a:xfrm>
            <a:off x="453450" y="3171500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1" name="Google Shape;1551;p48"/>
          <p:cNvSpPr/>
          <p:nvPr/>
        </p:nvSpPr>
        <p:spPr>
          <a:xfrm>
            <a:off x="453450" y="3543800"/>
            <a:ext cx="219900" cy="25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2" name="Google Shape;1552;p48"/>
          <p:cNvSpPr/>
          <p:nvPr/>
        </p:nvSpPr>
        <p:spPr>
          <a:xfrm>
            <a:off x="453450" y="4231025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3" name="Google Shape;1553;p48"/>
          <p:cNvSpPr/>
          <p:nvPr/>
        </p:nvSpPr>
        <p:spPr>
          <a:xfrm>
            <a:off x="453450" y="4545950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4" name="Google Shape;1554;p48"/>
          <p:cNvSpPr/>
          <p:nvPr/>
        </p:nvSpPr>
        <p:spPr>
          <a:xfrm>
            <a:off x="5097450" y="1915250"/>
            <a:ext cx="219900" cy="258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5" name="Google Shape;1555;p48"/>
          <p:cNvSpPr txBox="1"/>
          <p:nvPr/>
        </p:nvSpPr>
        <p:spPr>
          <a:xfrm>
            <a:off x="5097450" y="2487500"/>
            <a:ext cx="3293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But line   is never reached!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So only 6 lines executed.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6/7 = 85.7% code covered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happens if you added this test case?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6" name="Google Shape;1556;p48"/>
          <p:cNvSpPr txBox="1"/>
          <p:nvPr/>
        </p:nvSpPr>
        <p:spPr>
          <a:xfrm>
            <a:off x="5378925" y="1844300"/>
            <a:ext cx="24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Lines of actual code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7" name="Google Shape;1557;p48"/>
          <p:cNvSpPr/>
          <p:nvPr/>
        </p:nvSpPr>
        <p:spPr>
          <a:xfrm>
            <a:off x="6091725" y="2519000"/>
            <a:ext cx="219900" cy="2583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673350" y="1039525"/>
            <a:ext cx="77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Roboto Mono"/>
                <a:ea typeface="Roboto Mono"/>
                <a:cs typeface="Roboto Mono"/>
                <a:sym typeface="Roboto Mono"/>
              </a:rPr>
              <a:t>Problem: Define a function `add` that adds two numbers if they are more than one. Otherwise, return zero.</a:t>
            </a:r>
            <a:endParaRPr i="1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559" name="Google Shape;1559;p48"/>
          <p:cNvCxnSpPr/>
          <p:nvPr/>
        </p:nvCxnSpPr>
        <p:spPr>
          <a:xfrm>
            <a:off x="4627250" y="1902525"/>
            <a:ext cx="38100" cy="25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0" name="Google Shape;1560;p48"/>
          <p:cNvSpPr txBox="1"/>
          <p:nvPr/>
        </p:nvSpPr>
        <p:spPr>
          <a:xfrm>
            <a:off x="5097450" y="4231025"/>
            <a:ext cx="343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assert_equal(add(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6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9"/>
          <p:cNvSpPr txBox="1"/>
          <p:nvPr>
            <p:ph idx="1" type="subTitle"/>
          </p:nvPr>
        </p:nvSpPr>
        <p:spPr>
          <a:xfrm>
            <a:off x="1476225" y="1884775"/>
            <a:ext cx="25650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correct </a:t>
            </a:r>
            <a:r>
              <a:rPr lang="en"/>
              <a:t>program.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</a:t>
            </a:r>
            <a:r>
              <a:rPr b="1" lang="en"/>
              <a:t>all </a:t>
            </a:r>
            <a:r>
              <a:rPr lang="en"/>
              <a:t>unit tests </a:t>
            </a:r>
            <a:r>
              <a:rPr b="1" lang="en"/>
              <a:t>PASS </a:t>
            </a:r>
            <a:r>
              <a:rPr lang="en"/>
              <a:t>when given this program, then:</a:t>
            </a:r>
            <a:endParaRPr/>
          </a:p>
        </p:txBody>
      </p:sp>
      <p:sp>
        <p:nvSpPr>
          <p:cNvPr id="1566" name="Google Shape;1566;p49"/>
          <p:cNvSpPr txBox="1"/>
          <p:nvPr>
            <p:ph idx="3" type="subTitle"/>
          </p:nvPr>
        </p:nvSpPr>
        <p:spPr>
          <a:xfrm>
            <a:off x="5038325" y="1884775"/>
            <a:ext cx="27534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incorrect </a:t>
            </a:r>
            <a:r>
              <a:rPr lang="en"/>
              <a:t>program. </a:t>
            </a:r>
            <a:endParaRPr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If </a:t>
            </a:r>
            <a:r>
              <a:rPr b="1" lang="en"/>
              <a:t>no </a:t>
            </a:r>
            <a:r>
              <a:rPr lang="en"/>
              <a:t>unit tests</a:t>
            </a:r>
            <a:br>
              <a:rPr lang="en"/>
            </a:br>
            <a:r>
              <a:rPr b="1" lang="en"/>
              <a:t>FAIL </a:t>
            </a:r>
            <a:r>
              <a:rPr lang="en"/>
              <a:t>when given</a:t>
            </a:r>
            <a:br>
              <a:rPr lang="en"/>
            </a:br>
            <a:r>
              <a:rPr lang="en"/>
              <a:t>this program, then:</a:t>
            </a:r>
            <a:endParaRPr/>
          </a:p>
        </p:txBody>
      </p:sp>
      <p:sp>
        <p:nvSpPr>
          <p:cNvPr id="1567" name="Google Shape;1567;p49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Wheat</a:t>
            </a:r>
            <a:endParaRPr/>
          </a:p>
        </p:txBody>
      </p:sp>
      <p:sp>
        <p:nvSpPr>
          <p:cNvPr id="1568" name="Google Shape;1568;p49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Chaff</a:t>
            </a:r>
            <a:endParaRPr/>
          </a:p>
        </p:txBody>
      </p:sp>
      <p:sp>
        <p:nvSpPr>
          <p:cNvPr id="1569" name="Google Shape;1569;p49"/>
          <p:cNvSpPr txBox="1"/>
          <p:nvPr>
            <p:ph idx="1" type="subTitle"/>
          </p:nvPr>
        </p:nvSpPr>
        <p:spPr>
          <a:xfrm>
            <a:off x="2313625" y="4216150"/>
            <a:ext cx="47229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i="1" lang="en"/>
              <a:t>This is in the context of grading your UNIT TESTS, not in the context of grading your PROGRAMS.</a:t>
            </a:r>
            <a:endParaRPr i="1"/>
          </a:p>
        </p:txBody>
      </p:sp>
      <p:sp>
        <p:nvSpPr>
          <p:cNvPr id="1570" name="Google Shape;1570;p49"/>
          <p:cNvSpPr txBox="1"/>
          <p:nvPr/>
        </p:nvSpPr>
        <p:spPr>
          <a:xfrm>
            <a:off x="1888625" y="3317450"/>
            <a:ext cx="17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+1 point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1" name="Google Shape;1571;p49"/>
          <p:cNvSpPr txBox="1"/>
          <p:nvPr/>
        </p:nvSpPr>
        <p:spPr>
          <a:xfrm>
            <a:off x="5519700" y="3317450"/>
            <a:ext cx="173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1 point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2" name="Google Shape;1572;p49"/>
          <p:cNvSpPr txBox="1"/>
          <p:nvPr/>
        </p:nvSpPr>
        <p:spPr>
          <a:xfrm>
            <a:off x="3035425" y="413800"/>
            <a:ext cx="32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Mono"/>
                <a:ea typeface="Roboto Mono"/>
                <a:cs typeface="Roboto Mono"/>
                <a:sym typeface="Roboto Mono"/>
              </a:rPr>
              <a:t>Wheat/Chaff Activity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5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Wheat/Chaff</a:t>
            </a:r>
            <a:endParaRPr/>
          </a:p>
        </p:txBody>
      </p:sp>
      <p:sp>
        <p:nvSpPr>
          <p:cNvPr id="1578" name="Google Shape;1578;p50"/>
          <p:cNvSpPr txBox="1"/>
          <p:nvPr/>
        </p:nvSpPr>
        <p:spPr>
          <a:xfrm>
            <a:off x="4655925" y="1147250"/>
            <a:ext cx="3870000" cy="3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divide(top: int, bottom: int) -&gt; str: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 Very bad chaff """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str(top//bottom) +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divide(top: int, bottom: int) -&gt; str: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 Not checking zero bottom """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*top//bottom) +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divide(top: int, bottom: int) -&gt; str: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""" Example wheat """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bottom:</a:t>
            </a:r>
            <a:endParaRPr sz="12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"0%"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str(</a:t>
            </a:r>
            <a:r>
              <a:rPr lang="en" sz="12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2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*top//bottom) + </a:t>
            </a:r>
            <a:r>
              <a:rPr lang="en" sz="12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"%"</a:t>
            </a:r>
            <a:endParaRPr sz="1250">
              <a:solidFill>
                <a:srgbClr val="A3151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9" name="Google Shape;1579;p50"/>
          <p:cNvSpPr txBox="1"/>
          <p:nvPr/>
        </p:nvSpPr>
        <p:spPr>
          <a:xfrm>
            <a:off x="602300" y="1434050"/>
            <a:ext cx="3556500" cy="3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bakery </a:t>
            </a:r>
            <a:r>
              <a:rPr lang="en" sz="13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assert_equal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1/3 points (1 wheat, -2 chaffs)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assert_equal(divide(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"0%"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2/3 points (1 wheat, -1 chaff)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assert_equal(divide(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"50%"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3/3 points (1 wheat, 0 chaffs)</a:t>
            </a:r>
            <a:endParaRPr sz="13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assert_equal(divide(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3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3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"0%"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80" name="Google Shape;1580;p50"/>
          <p:cNvCxnSpPr/>
          <p:nvPr/>
        </p:nvCxnSpPr>
        <p:spPr>
          <a:xfrm>
            <a:off x="4321300" y="1233300"/>
            <a:ext cx="0" cy="3460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5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be submitting individually.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encouraged to discuss your answers with classmates.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</a:t>
            </a:r>
            <a:r>
              <a:rPr lang="en"/>
              <a:t>problem</a:t>
            </a:r>
            <a:r>
              <a:rPr lang="en"/>
              <a:t>, you are writing UNIT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run YOUR unit tests against OUR programs.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our programs are Wheat (good), and your unit tests should all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of our programs are Chaff (bad), and at least one of your unit tests </a:t>
            </a:r>
            <a:r>
              <a:rPr lang="en"/>
              <a:t>must fail.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win a level when you separate the wheat from the chaff.</a:t>
            </a:r>
            <a:endParaRPr/>
          </a:p>
        </p:txBody>
      </p:sp>
      <p:sp>
        <p:nvSpPr>
          <p:cNvPr id="1586" name="Google Shape;1586;p5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Wheat/Chaff Activity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5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592" name="Google Shape;1592;p5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593" name="Google Shape;1593;p5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Chapter 4 Primer before next lecture!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Chapter 3 by Sunday!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 your Midterm 1!</a:t>
            </a:r>
            <a:endParaRPr/>
          </a:p>
        </p:txBody>
      </p:sp>
      <p:sp>
        <p:nvSpPr>
          <p:cNvPr id="1594" name="Google Shape;1594;p5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only need to fill out the Extension Request if the assignment is </a:t>
            </a:r>
            <a:r>
              <a:rPr i="1" lang="en"/>
              <a:t>locked </a:t>
            </a:r>
            <a:r>
              <a:rPr lang="en"/>
              <a:t>(past the safety margin)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Assignments that are past due are not locked, and there are no late penalties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 is in two weeks!</a:t>
            </a:r>
            <a:endParaRPr/>
          </a:p>
        </p:txBody>
      </p:sp>
      <p:sp>
        <p:nvSpPr>
          <p:cNvPr id="1473" name="Google Shape;1473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79" name="Google Shape;1479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Poll Everywhere questions!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1"/>
          <p:cNvSpPr txBox="1"/>
          <p:nvPr>
            <p:ph idx="1" type="subTitle"/>
          </p:nvPr>
        </p:nvSpPr>
        <p:spPr>
          <a:xfrm>
            <a:off x="1820400" y="1329923"/>
            <a:ext cx="5503200" cy="21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For most interesting programs, it is impossible to know if it is 100% correct.</a:t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BUT Unit tests can at least help us feel 99% correct.</a:t>
            </a:r>
            <a:endParaRPr sz="2100"/>
          </a:p>
        </p:txBody>
      </p:sp>
      <p:sp>
        <p:nvSpPr>
          <p:cNvPr id="1485" name="Google Shape;1485;p41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2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 Output</a:t>
            </a:r>
            <a:endParaRPr/>
          </a:p>
        </p:txBody>
      </p:sp>
      <p:sp>
        <p:nvSpPr>
          <p:cNvPr id="1491" name="Google Shape;1491;p42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Input</a:t>
            </a:r>
            <a:endParaRPr/>
          </a:p>
        </p:txBody>
      </p:sp>
      <p:sp>
        <p:nvSpPr>
          <p:cNvPr id="1492" name="Google Shape;1492;p42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Anatomy of a unit test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 of Input</a:t>
            </a:r>
            <a:endParaRPr/>
          </a:p>
        </p:txBody>
      </p:sp>
      <p:sp>
        <p:nvSpPr>
          <p:cNvPr id="1498" name="Google Shape;1498;p4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kinds of input are similar to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group related inputs together as “cases”.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can help you think of “distinct” cases of input.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44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cases of input</a:t>
            </a:r>
            <a:endParaRPr/>
          </a:p>
        </p:txBody>
      </p:sp>
      <p:sp>
        <p:nvSpPr>
          <p:cNvPr id="1504" name="Google Shape;1504;p44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Empty case</a:t>
            </a:r>
            <a:endParaRPr/>
          </a:p>
        </p:txBody>
      </p:sp>
      <p:sp>
        <p:nvSpPr>
          <p:cNvPr id="1505" name="Google Shape;1505;p44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Zero, empty string</a:t>
            </a:r>
            <a:endParaRPr/>
          </a:p>
        </p:txBody>
      </p:sp>
      <p:sp>
        <p:nvSpPr>
          <p:cNvPr id="1506" name="Google Shape;1506;p44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Negative numbers</a:t>
            </a:r>
            <a:endParaRPr/>
          </a:p>
        </p:txBody>
      </p:sp>
      <p:sp>
        <p:nvSpPr>
          <p:cNvPr id="1507" name="Google Shape;1507;p44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And positive numbers</a:t>
            </a:r>
            <a:endParaRPr/>
          </a:p>
        </p:txBody>
      </p:sp>
      <p:sp>
        <p:nvSpPr>
          <p:cNvPr id="1508" name="Google Shape;1508;p44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Threshold numbers</a:t>
            </a:r>
            <a:endParaRPr sz="1700"/>
          </a:p>
        </p:txBody>
      </p:sp>
      <p:sp>
        <p:nvSpPr>
          <p:cNvPr id="1509" name="Google Shape;1509;p44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for comparisons</a:t>
            </a:r>
            <a:endParaRPr/>
          </a:p>
        </p:txBody>
      </p:sp>
      <p:sp>
        <p:nvSpPr>
          <p:cNvPr id="1510" name="Google Shape;1510;p44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Whitespace</a:t>
            </a:r>
            <a:endParaRPr/>
          </a:p>
        </p:txBody>
      </p:sp>
      <p:sp>
        <p:nvSpPr>
          <p:cNvPr id="1511" name="Google Shape;1511;p44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Spaces, tabs, newlines</a:t>
            </a:r>
            <a:endParaRPr/>
          </a:p>
        </p:txBody>
      </p:sp>
      <p:sp>
        <p:nvSpPr>
          <p:cNvPr id="1512" name="Google Shape;1512;p44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Invalid strings</a:t>
            </a:r>
            <a:endParaRPr/>
          </a:p>
        </p:txBody>
      </p:sp>
      <p:sp>
        <p:nvSpPr>
          <p:cNvPr id="1513" name="Google Shape;1513;p44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convert any </a:t>
            </a:r>
            <a:r>
              <a:rPr lang="en"/>
              <a:t>strings</a:t>
            </a:r>
            <a:r>
              <a:rPr lang="en"/>
              <a:t> to integers or floats?</a:t>
            </a:r>
            <a:endParaRPr/>
          </a:p>
        </p:txBody>
      </p:sp>
      <p:sp>
        <p:nvSpPr>
          <p:cNvPr id="1514" name="Google Shape;1514;p44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Long/short strings</a:t>
            </a:r>
            <a:endParaRPr/>
          </a:p>
        </p:txBody>
      </p:sp>
      <p:sp>
        <p:nvSpPr>
          <p:cNvPr id="1515" name="Google Shape;1515;p44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you subscript a </a:t>
            </a:r>
            <a:r>
              <a:rPr lang="en"/>
              <a:t>specific</a:t>
            </a:r>
            <a:r>
              <a:rPr lang="en"/>
              <a:t> position in a string?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5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1521" name="Google Shape;1521;p45"/>
          <p:cNvSpPr txBox="1"/>
          <p:nvPr>
            <p:ph idx="1" type="subTitle"/>
          </p:nvPr>
        </p:nvSpPr>
        <p:spPr>
          <a:xfrm>
            <a:off x="3406150" y="2042200"/>
            <a:ext cx="3032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Very hard to test user input, </a:t>
            </a:r>
            <a:r>
              <a:rPr lang="en"/>
              <a:t>because</a:t>
            </a:r>
            <a:r>
              <a:rPr lang="en"/>
              <a:t> humans are </a:t>
            </a:r>
            <a:r>
              <a:rPr lang="en"/>
              <a:t>unreliable</a:t>
            </a:r>
            <a:r>
              <a:rPr lang="en"/>
              <a:t>.</a:t>
            </a:r>
            <a:endParaRPr/>
          </a:p>
        </p:txBody>
      </p:sp>
      <p:sp>
        <p:nvSpPr>
          <p:cNvPr id="1522" name="Google Shape;1522;p45"/>
          <p:cNvSpPr txBox="1"/>
          <p:nvPr/>
        </p:nvSpPr>
        <p:spPr>
          <a:xfrm>
            <a:off x="3263650" y="3221500"/>
            <a:ext cx="33174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int(input(</a:t>
            </a:r>
            <a:r>
              <a:rPr lang="en" sz="14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"Enter a number:"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to user input</a:t>
            </a:r>
            <a:endParaRPr/>
          </a:p>
        </p:txBody>
      </p:sp>
      <p:sp>
        <p:nvSpPr>
          <p:cNvPr id="1528" name="Google Shape;1528;p46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Use if statement to check data before you convert.</a:t>
            </a:r>
            <a:endParaRPr/>
          </a:p>
        </p:txBody>
      </p:sp>
      <p:sp>
        <p:nvSpPr>
          <p:cNvPr id="1529" name="Google Shape;1529;p46"/>
          <p:cNvSpPr txBox="1"/>
          <p:nvPr>
            <p:ph idx="1" type="subTitle"/>
          </p:nvPr>
        </p:nvSpPr>
        <p:spPr>
          <a:xfrm>
            <a:off x="713300" y="2476150"/>
            <a:ext cx="2423100" cy="72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Defensive programming</a:t>
            </a:r>
            <a:endParaRPr/>
          </a:p>
        </p:txBody>
      </p:sp>
      <p:sp>
        <p:nvSpPr>
          <p:cNvPr id="1530" name="Google Shape;1530;p46"/>
          <p:cNvSpPr txBox="1"/>
          <p:nvPr>
            <p:ph idx="3" type="subTitle"/>
          </p:nvPr>
        </p:nvSpPr>
        <p:spPr>
          <a:xfrm>
            <a:off x="3358500" y="2284950"/>
            <a:ext cx="2423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Isolate code involving input</a:t>
            </a:r>
            <a:endParaRPr/>
          </a:p>
        </p:txBody>
      </p:sp>
      <p:sp>
        <p:nvSpPr>
          <p:cNvPr id="1531" name="Google Shape;1531;p46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Call input outside of the function, pass in as argument.</a:t>
            </a:r>
            <a:endParaRPr/>
          </a:p>
        </p:txBody>
      </p:sp>
      <p:sp>
        <p:nvSpPr>
          <p:cNvPr id="1532" name="Google Shape;1532;p46"/>
          <p:cNvSpPr txBox="1"/>
          <p:nvPr>
            <p:ph idx="5" type="subTitle"/>
          </p:nvPr>
        </p:nvSpPr>
        <p:spPr>
          <a:xfrm>
            <a:off x="6003700" y="2284950"/>
            <a:ext cx="2423100" cy="9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Just d</a:t>
            </a:r>
            <a:r>
              <a:rPr lang="en"/>
              <a:t>on’t take user input.</a:t>
            </a:r>
            <a:endParaRPr/>
          </a:p>
        </p:txBody>
      </p:sp>
      <p:sp>
        <p:nvSpPr>
          <p:cNvPr id="1533" name="Google Shape;1533;p46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don’t often ask you to use the input function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