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Libre Baskerville"/>
      <p:regular r:id="rId24"/>
      <p:bold r:id="rId25"/>
      <p:italic r:id="rId26"/>
    </p:embeddedFont>
    <p:embeddedFont>
      <p:font typeface="Open Sans ExtraBold"/>
      <p:bold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6.xml"/><Relationship Id="rId24" Type="http://schemas.openxmlformats.org/officeDocument/2006/relationships/font" Target="fonts/LibreBaskerville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ff0750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ff0750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37f39376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37f39376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37f39376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37f39376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37f39376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37f39376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4200d5e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4200d5e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55ad42b8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55ad42b8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37f39376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37f39376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three Poll Everywhere questions, which have clear answers.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37f3937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37f3937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word from the beginning of the semester that they still don’t understand. People tend to struggle with this term, because it sounds weird and scary.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54692a0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54692a0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 them to come up with </a:t>
            </a:r>
            <a:r>
              <a:rPr lang="en"/>
              <a:t>their</a:t>
            </a:r>
            <a:r>
              <a:rPr lang="en"/>
              <a:t> own examples here too.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Think-pair-share poll would be a nice idea.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37f39376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37f39376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goal is to explain the connection between the real world and the code.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37f39376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37f39376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37f39376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37f39376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37f39376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137f39376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two poll everywhere questions - remember, they are open ended! They have multiple right answers.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99" name="Google Shape;1399;p3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7" name="Google Shape;1427;p37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7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7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7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7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37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1433" name="Google Shape;1433;p3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7" name="Google Shape;1437;p37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1438" name="Google Shape;1438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1" name="Google Shape;1441;p37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7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7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7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7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7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7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7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9" name="Google Shape;1449;p37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50" name="Google Shape;1450;p37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1451" name="Google Shape;1451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7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1454" name="Google Shape;1454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37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57" name="Google Shape;1457;p37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1458" name="Google Shape;145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9" name="Google Shape;1459;p37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8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65" name="Google Shape;1465;p38"/>
          <p:cNvSpPr txBox="1"/>
          <p:nvPr>
            <p:ph idx="1" type="subTitle"/>
          </p:nvPr>
        </p:nvSpPr>
        <p:spPr>
          <a:xfrm>
            <a:off x="2564700" y="3615300"/>
            <a:ext cx="46287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4 - Complex Abstractions</a:t>
            </a:r>
            <a:endParaRPr/>
          </a:p>
        </p:txBody>
      </p:sp>
      <p:sp>
        <p:nvSpPr>
          <p:cNvPr id="1466" name="Google Shape;1466;p38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[Instructor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38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7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But what about when we need multiple pieces of information in one place?</a:t>
            </a:r>
            <a:endParaRPr sz="2200"/>
          </a:p>
        </p:txBody>
      </p:sp>
      <p:sp>
        <p:nvSpPr>
          <p:cNvPr id="1558" name="Google Shape;1558;p47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of students each has their own shirt colors.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LISTS!</a:t>
            </a:r>
            <a:endParaRPr b="1"/>
          </a:p>
        </p:txBody>
      </p:sp>
      <p:sp>
        <p:nvSpPr>
          <p:cNvPr id="1559" name="Google Shape;1559;p47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 has a name, age, and whether they have eaten today.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DATACLASSES!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4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Dataclasses</a:t>
            </a:r>
            <a:endParaRPr/>
          </a:p>
        </p:txBody>
      </p:sp>
      <p:sp>
        <p:nvSpPr>
          <p:cNvPr id="1565" name="Google Shape;1565;p4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</a:t>
            </a:r>
            <a:r>
              <a:rPr lang="en"/>
              <a:t> related pieces of </a:t>
            </a:r>
            <a:r>
              <a:rPr lang="en"/>
              <a:t>information</a:t>
            </a:r>
            <a:r>
              <a:rPr lang="en"/>
              <a:t> in one place!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dataclasses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dataclass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@dataclass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Person: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name: str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age: int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eaten: bool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my_friend = Person(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"Alice"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another_friend = Person(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"Bob"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third_friend = Person(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"Cleo"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/>
          </a:p>
        </p:txBody>
      </p:sp>
      <p:sp>
        <p:nvSpPr>
          <p:cNvPr id="1566" name="Google Shape;1566;p48"/>
          <p:cNvSpPr/>
          <p:nvPr/>
        </p:nvSpPr>
        <p:spPr>
          <a:xfrm>
            <a:off x="2322875" y="3086900"/>
            <a:ext cx="2584800" cy="75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(name and type)</a:t>
            </a: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2183150" y="2514200"/>
            <a:ext cx="14583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4824350" y="4138750"/>
            <a:ext cx="1367100" cy="75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574" name="Google Shape;1574;p4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multiple pieces of information of the same type!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list[int]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scores = [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97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85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list[str]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 = [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"Ada"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"Babbage"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"Captain"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list[bool]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lights = [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list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wallet = []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5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the same kind of thing!</a:t>
            </a:r>
            <a:endParaRPr/>
          </a:p>
        </p:txBody>
      </p:sp>
      <p:sp>
        <p:nvSpPr>
          <p:cNvPr id="1580" name="Google Shape;1580;p50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 specific type that can come with different element types (list of integer, list of string, etc.)</a:t>
            </a:r>
            <a:endParaRPr sz="1500"/>
          </a:p>
        </p:txBody>
      </p:sp>
      <p:sp>
        <p:nvSpPr>
          <p:cNvPr id="1581" name="Google Shape;1581;p50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way of making entirely new types! So not a </a:t>
            </a:r>
            <a:r>
              <a:rPr lang="en"/>
              <a:t>type</a:t>
            </a:r>
            <a:r>
              <a:rPr lang="en"/>
              <a:t> itself.</a:t>
            </a:r>
            <a:endParaRPr/>
          </a:p>
        </p:txBody>
      </p:sp>
      <p:sp>
        <p:nvSpPr>
          <p:cNvPr id="1582" name="Google Shape;1582;p50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583" name="Google Shape;1583;p50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51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classes?</a:t>
            </a:r>
            <a:endParaRPr/>
          </a:p>
        </p:txBody>
      </p:sp>
      <p:sp>
        <p:nvSpPr>
          <p:cNvPr id="1589" name="Google Shape;1589;p51"/>
          <p:cNvSpPr txBox="1"/>
          <p:nvPr>
            <p:ph idx="1" type="subTitle"/>
          </p:nvPr>
        </p:nvSpPr>
        <p:spPr>
          <a:xfrm>
            <a:off x="3241525" y="2042200"/>
            <a:ext cx="33822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Dataclasses are extensions to regular Python classes.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Many fancy features we will rely on!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Cutting Edge: added to Python in 2017.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52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Abstractions Worksheet</a:t>
            </a:r>
            <a:endParaRPr/>
          </a:p>
        </p:txBody>
      </p:sp>
      <p:sp>
        <p:nvSpPr>
          <p:cNvPr id="1595" name="Google Shape;1595;p52"/>
          <p:cNvSpPr txBox="1"/>
          <p:nvPr>
            <p:ph idx="1" type="body"/>
          </p:nvPr>
        </p:nvSpPr>
        <p:spPr>
          <a:xfrm>
            <a:off x="713400" y="1152475"/>
            <a:ext cx="542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to work in groups of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person to open assignment: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a copy of the worksheet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Immediately share it with group mates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needs to put email in the top area in order to receive credit on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person submits when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review the answers here in class in about 15 minutes.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Start working!</a:t>
            </a:r>
            <a:endParaRPr/>
          </a:p>
        </p:txBody>
      </p:sp>
      <p:pic>
        <p:nvPicPr>
          <p:cNvPr descr="This timer silently counts down to 0:00, then alerts you that time is up with a gentle beep sound." id="1596" name="Google Shape;1596;p52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150" y="1976002"/>
            <a:ext cx="2205450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3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602" name="Google Shape;1602;p53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603" name="Google Shape;1603;p53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 is next week!</a:t>
            </a:r>
            <a:endParaRPr/>
          </a:p>
        </p:txBody>
      </p:sp>
      <p:sp>
        <p:nvSpPr>
          <p:cNvPr id="1604" name="Google Shape;1604;p53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9"/>
          <p:cNvSpPr txBox="1"/>
          <p:nvPr>
            <p:ph idx="1" type="body"/>
          </p:nvPr>
        </p:nvSpPr>
        <p:spPr>
          <a:xfrm>
            <a:off x="713400" y="1152475"/>
            <a:ext cx="77172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already scheduled Midterm 1 by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have a problem with the exam (e.g., no open slots you can take), then fill out the appropriate Form on the Canvas site ASAP!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on your one page (back and front, handwritten) notes!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the Mock Midterm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the Practice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 your old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DSS Accommodations? - fill out the form!</a:t>
            </a:r>
            <a:endParaRPr/>
          </a:p>
        </p:txBody>
      </p:sp>
      <p:sp>
        <p:nvSpPr>
          <p:cNvPr id="1473" name="Google Shape;1473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is next week!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79" name="Google Shape;1479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Poll Everywhere questions!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1"/>
          <p:cNvSpPr txBox="1"/>
          <p:nvPr>
            <p:ph idx="1" type="subTitle"/>
          </p:nvPr>
        </p:nvSpPr>
        <p:spPr>
          <a:xfrm>
            <a:off x="1820400" y="1606199"/>
            <a:ext cx="55032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representing data by removing details, to suit a context.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“abstract” away </a:t>
            </a:r>
            <a:r>
              <a:rPr lang="en"/>
              <a:t>unnecessary</a:t>
            </a:r>
            <a:r>
              <a:rPr lang="en"/>
              <a:t> information.</a:t>
            </a:r>
            <a:endParaRPr/>
          </a:p>
        </p:txBody>
      </p:sp>
      <p:sp>
        <p:nvSpPr>
          <p:cNvPr id="1485" name="Google Shape;1485;p41"/>
          <p:cNvSpPr txBox="1"/>
          <p:nvPr>
            <p:ph idx="2" type="subTitle"/>
          </p:nvPr>
        </p:nvSpPr>
        <p:spPr>
          <a:xfrm>
            <a:off x="3247200" y="1158583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Abstraction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2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see/use abstractions all the time!</a:t>
            </a:r>
            <a:endParaRPr/>
          </a:p>
        </p:txBody>
      </p:sp>
      <p:sp>
        <p:nvSpPr>
          <p:cNvPr id="1491" name="Google Shape;1491;p42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Icons, names, SSNs</a:t>
            </a:r>
            <a:endParaRPr/>
          </a:p>
        </p:txBody>
      </p:sp>
      <p:sp>
        <p:nvSpPr>
          <p:cNvPr id="1492" name="Google Shape;1492;p42"/>
          <p:cNvSpPr txBox="1"/>
          <p:nvPr>
            <p:ph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3" name="Google Shape;1493;p42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Walls, Ceilings, Doors</a:t>
            </a:r>
            <a:endParaRPr/>
          </a:p>
        </p:txBody>
      </p:sp>
      <p:sp>
        <p:nvSpPr>
          <p:cNvPr id="1494" name="Google Shape;1494;p42"/>
          <p:cNvSpPr txBox="1"/>
          <p:nvPr>
            <p:ph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5" name="Google Shape;1495;p42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Bookbag</a:t>
            </a:r>
            <a:endParaRPr/>
          </a:p>
        </p:txBody>
      </p:sp>
      <p:sp>
        <p:nvSpPr>
          <p:cNvPr id="1496" name="Google Shape;1496;p42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Folders, books, pencils</a:t>
            </a:r>
            <a:endParaRPr/>
          </a:p>
        </p:txBody>
      </p:sp>
      <p:sp>
        <p:nvSpPr>
          <p:cNvPr id="1497" name="Google Shape;1497;p42"/>
          <p:cNvSpPr txBox="1"/>
          <p:nvPr>
            <p:ph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8" name="Google Shape;1498;p42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else?</a:t>
            </a:r>
            <a:endParaRPr/>
          </a:p>
        </p:txBody>
      </p:sp>
      <p:sp>
        <p:nvSpPr>
          <p:cNvPr id="1499" name="Google Shape;1499;p42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500" name="Google Shape;1500;p42"/>
          <p:cNvSpPr txBox="1"/>
          <p:nvPr>
            <p:ph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1" name="Google Shape;1501;p42"/>
          <p:cNvSpPr txBox="1"/>
          <p:nvPr>
            <p:ph idx="13" type="ctrTitle"/>
          </p:nvPr>
        </p:nvSpPr>
        <p:spPr>
          <a:xfrm>
            <a:off x="2013450" y="1528125"/>
            <a:ext cx="23235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1502" name="Google Shape;1502;p42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pic>
        <p:nvPicPr>
          <p:cNvPr id="1503" name="Google Shape;15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38" y="1426800"/>
            <a:ext cx="1229174" cy="12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100" y="1507538"/>
            <a:ext cx="1229174" cy="12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74" y="3290350"/>
            <a:ext cx="1229174" cy="12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5337" y="3188587"/>
            <a:ext cx="1432700" cy="1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/>
          <p:nvPr>
            <p:ph idx="1" type="subTitle"/>
          </p:nvPr>
        </p:nvSpPr>
        <p:spPr>
          <a:xfrm>
            <a:off x="713300" y="2447833"/>
            <a:ext cx="24231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Representing a name as a string</a:t>
            </a:r>
            <a:endParaRPr/>
          </a:p>
        </p:txBody>
      </p:sp>
      <p:sp>
        <p:nvSpPr>
          <p:cNvPr id="1512" name="Google Shape;1512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Abstraction</a:t>
            </a:r>
            <a:endParaRPr/>
          </a:p>
        </p:txBody>
      </p:sp>
      <p:sp>
        <p:nvSpPr>
          <p:cNvPr id="1513" name="Google Shape;1513;p43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 = 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"Ada"</a:t>
            </a:r>
            <a:endParaRPr sz="2000"/>
          </a:p>
        </p:txBody>
      </p:sp>
      <p:sp>
        <p:nvSpPr>
          <p:cNvPr id="1514" name="Google Shape;1514;p43"/>
          <p:cNvSpPr txBox="1"/>
          <p:nvPr>
            <p:ph idx="3" type="subTitle"/>
          </p:nvPr>
        </p:nvSpPr>
        <p:spPr>
          <a:xfrm>
            <a:off x="3358500" y="2418925"/>
            <a:ext cx="24231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Representing an age as an integer</a:t>
            </a:r>
            <a:endParaRPr/>
          </a:p>
        </p:txBody>
      </p:sp>
      <p:sp>
        <p:nvSpPr>
          <p:cNvPr id="1515" name="Google Shape;1515;p43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 = </a:t>
            </a:r>
            <a:r>
              <a:rPr lang="en" sz="14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endParaRPr sz="14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16" name="Google Shape;1516;p43"/>
          <p:cNvSpPr txBox="1"/>
          <p:nvPr>
            <p:ph idx="5" type="subTitle"/>
          </p:nvPr>
        </p:nvSpPr>
        <p:spPr>
          <a:xfrm>
            <a:off x="6003700" y="2447833"/>
            <a:ext cx="24231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Representing a price as a float</a:t>
            </a:r>
            <a:endParaRPr/>
          </a:p>
        </p:txBody>
      </p:sp>
      <p:sp>
        <p:nvSpPr>
          <p:cNvPr id="1517" name="Google Shape;1517;p43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</a:t>
            </a:r>
            <a:r>
              <a:rPr lang="en" sz="14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4.99</a:t>
            </a:r>
            <a:endParaRPr sz="14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Context Matters!</a:t>
            </a:r>
            <a:endParaRPr/>
          </a:p>
        </p:txBody>
      </p:sp>
      <p:sp>
        <p:nvSpPr>
          <p:cNvPr id="1523" name="Google Shape;1523;p44"/>
          <p:cNvSpPr txBox="1"/>
          <p:nvPr>
            <p:ph idx="1" type="body"/>
          </p:nvPr>
        </p:nvSpPr>
        <p:spPr>
          <a:xfrm>
            <a:off x="1251150" y="2819000"/>
            <a:ext cx="29208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“I need to represent a house, so that I can show its address.”</a:t>
            </a:r>
            <a:endParaRPr/>
          </a:p>
        </p:txBody>
      </p:sp>
      <p:sp>
        <p:nvSpPr>
          <p:cNvPr id="1524" name="Google Shape;1524;p44"/>
          <p:cNvSpPr txBox="1"/>
          <p:nvPr>
            <p:ph idx="2" type="body"/>
          </p:nvPr>
        </p:nvSpPr>
        <p:spPr>
          <a:xfrm>
            <a:off x="4972050" y="2819000"/>
            <a:ext cx="29208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“I need to represent a house, so that I can </a:t>
            </a:r>
            <a:r>
              <a:rPr lang="en"/>
              <a:t>calculate</a:t>
            </a:r>
            <a:r>
              <a:rPr lang="en"/>
              <a:t> its cost.”</a:t>
            </a:r>
            <a:endParaRPr/>
          </a:p>
        </p:txBody>
      </p:sp>
      <p:sp>
        <p:nvSpPr>
          <p:cNvPr id="1525" name="Google Shape;1525;p44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Context A</a:t>
            </a:r>
            <a:endParaRPr/>
          </a:p>
        </p:txBody>
      </p:sp>
      <p:sp>
        <p:nvSpPr>
          <p:cNvPr id="1526" name="Google Shape;1526;p44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B</a:t>
            </a:r>
            <a:endParaRPr/>
          </a:p>
        </p:txBody>
      </p:sp>
      <p:sp>
        <p:nvSpPr>
          <p:cNvPr id="1527" name="Google Shape;1527;p44"/>
          <p:cNvSpPr txBox="1"/>
          <p:nvPr/>
        </p:nvSpPr>
        <p:spPr>
          <a:xfrm>
            <a:off x="1414700" y="3755000"/>
            <a:ext cx="3198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house = 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 Amstel Ave"</a:t>
            </a:r>
            <a:endParaRPr sz="14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8" name="Google Shape;1528;p44"/>
          <p:cNvSpPr txBox="1"/>
          <p:nvPr/>
        </p:nvSpPr>
        <p:spPr>
          <a:xfrm>
            <a:off x="5645137" y="3755000"/>
            <a:ext cx="1786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house = 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"$257k"</a:t>
            </a:r>
            <a:endParaRPr sz="14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9" name="Google Shape;1529;p44"/>
          <p:cNvSpPr/>
          <p:nvPr/>
        </p:nvSpPr>
        <p:spPr>
          <a:xfrm>
            <a:off x="2972850" y="4287675"/>
            <a:ext cx="3198300" cy="6987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represent the same house in the real-world, and have the same type, but they are different abstractions!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5"/>
          <p:cNvSpPr/>
          <p:nvPr/>
        </p:nvSpPr>
        <p:spPr>
          <a:xfrm>
            <a:off x="1091575" y="1087050"/>
            <a:ext cx="3095700" cy="1593900"/>
          </a:xfrm>
          <a:prstGeom prst="cloudCallout">
            <a:avLst>
              <a:gd fmla="val 46756" name="adj1"/>
              <a:gd fmla="val 48353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5"/>
          <p:cNvSpPr/>
          <p:nvPr/>
        </p:nvSpPr>
        <p:spPr>
          <a:xfrm>
            <a:off x="5124000" y="953900"/>
            <a:ext cx="3095700" cy="1593900"/>
          </a:xfrm>
          <a:prstGeom prst="cloudCallout">
            <a:avLst>
              <a:gd fmla="val -46831" name="adj1"/>
              <a:gd fmla="val 47258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5124000" y="2793850"/>
            <a:ext cx="3095700" cy="1593900"/>
          </a:xfrm>
          <a:prstGeom prst="cloudCallout">
            <a:avLst>
              <a:gd fmla="val -56423" name="adj1"/>
              <a:gd fmla="val -46676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5"/>
          <p:cNvSpPr/>
          <p:nvPr/>
        </p:nvSpPr>
        <p:spPr>
          <a:xfrm>
            <a:off x="1091575" y="2814100"/>
            <a:ext cx="3095700" cy="1593900"/>
          </a:xfrm>
          <a:prstGeom prst="cloudCallout">
            <a:avLst>
              <a:gd fmla="val 57696" name="adj1"/>
              <a:gd fmla="val -5105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Abstracting, consider…</a:t>
            </a:r>
            <a:endParaRPr/>
          </a:p>
        </p:txBody>
      </p:sp>
      <p:sp>
        <p:nvSpPr>
          <p:cNvPr id="1539" name="Google Shape;1539;p45"/>
          <p:cNvSpPr txBox="1"/>
          <p:nvPr>
            <p:ph idx="1" type="subTitle"/>
          </p:nvPr>
        </p:nvSpPr>
        <p:spPr>
          <a:xfrm>
            <a:off x="1824500" y="1260838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540" name="Google Shape;1540;p45"/>
          <p:cNvSpPr txBox="1"/>
          <p:nvPr>
            <p:ph idx="2" type="subTitle"/>
          </p:nvPr>
        </p:nvSpPr>
        <p:spPr>
          <a:xfrm>
            <a:off x="1824500" y="1645425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are you describing?</a:t>
            </a:r>
            <a:endParaRPr/>
          </a:p>
        </p:txBody>
      </p:sp>
      <p:sp>
        <p:nvSpPr>
          <p:cNvPr id="1541" name="Google Shape;1541;p4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542" name="Google Shape;1542;p4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kinds of values does it take on?</a:t>
            </a:r>
            <a:endParaRPr/>
          </a:p>
        </p:txBody>
      </p:sp>
      <p:sp>
        <p:nvSpPr>
          <p:cNvPr id="1543" name="Google Shape;1543;p4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1544" name="Google Shape;1544;p4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Do you know the initial value?</a:t>
            </a:r>
            <a:endParaRPr/>
          </a:p>
        </p:txBody>
      </p:sp>
      <p:sp>
        <p:nvSpPr>
          <p:cNvPr id="1545" name="Google Shape;1545;p4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546" name="Google Shape;1546;p4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Why do you need the data?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6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Everywhere 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