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Black"/>
      <p:bold r:id="rId14"/>
      <p:boldItalic r:id="rId15"/>
    </p:embeddedFont>
    <p:embeddedFont>
      <p:font typeface="Libre Baskerville"/>
      <p:regular r:id="rId16"/>
      <p:bold r:id="rId17"/>
      <p:italic r:id="rId18"/>
    </p:embeddedFont>
    <p:embeddedFont>
      <p:font typeface="Open Sans ExtraBold"/>
      <p:bold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Black-boldItalic.fntdata"/><Relationship Id="rId14" Type="http://schemas.openxmlformats.org/officeDocument/2006/relationships/font" Target="fonts/RobotoBlack-bold.fntdata"/><Relationship Id="rId17" Type="http://schemas.openxmlformats.org/officeDocument/2006/relationships/font" Target="fonts/LibreBaskerville-bold.fntdata"/><Relationship Id="rId16" Type="http://schemas.openxmlformats.org/officeDocument/2006/relationships/font" Target="fonts/LibreBaskerville-regular.fntdata"/><Relationship Id="rId19" Type="http://schemas.openxmlformats.org/officeDocument/2006/relationships/font" Target="fonts/OpenSansExtraBold-bold.fntdata"/><Relationship Id="rId18" Type="http://schemas.openxmlformats.org/officeDocument/2006/relationships/font" Target="fonts/LibreBaskerville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684148e7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684148e7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684148e7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684148e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1684148e76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1684148e76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1684148e7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1684148e7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1684148e7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1684148e7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7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CISC108</a:t>
            </a:r>
            <a:endParaRPr sz="5500"/>
          </a:p>
        </p:txBody>
      </p:sp>
      <p:sp>
        <p:nvSpPr>
          <p:cNvPr id="1402" name="Google Shape;1402;p37"/>
          <p:cNvSpPr txBox="1"/>
          <p:nvPr>
            <p:ph idx="1" type="subTitle"/>
          </p:nvPr>
        </p:nvSpPr>
        <p:spPr>
          <a:xfrm>
            <a:off x="3842025" y="3671475"/>
            <a:ext cx="40323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8 - Monster Mash</a:t>
            </a:r>
            <a:endParaRPr/>
          </a:p>
        </p:txBody>
      </p:sp>
      <p:sp>
        <p:nvSpPr>
          <p:cNvPr id="1403" name="Google Shape;1403;p37"/>
          <p:cNvSpPr txBox="1"/>
          <p:nvPr>
            <p:ph idx="2" type="subTitle"/>
          </p:nvPr>
        </p:nvSpPr>
        <p:spPr>
          <a:xfrm>
            <a:off x="5639350" y="2524600"/>
            <a:ext cx="2590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[Professor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37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Mash</a:t>
            </a:r>
            <a:endParaRPr/>
          </a:p>
        </p:txBody>
      </p:sp>
      <p:sp>
        <p:nvSpPr>
          <p:cNvPr id="1410" name="Google Shape;1410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activity shared between Lecture and Practicum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Working in small groups to solve all problems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Split up all questions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in pairs/triples on questions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 in parallel and share answers afterwards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Organize however your team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end up with a bunch of good solutions to help you study for the exam.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finished, then you should work on other open </a:t>
            </a:r>
            <a:r>
              <a:rPr lang="en"/>
              <a:t>assignments</a:t>
            </a:r>
            <a:r>
              <a:rPr lang="en"/>
              <a:t>. Can leave if EVERYTHING is finished.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9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slides available as reference for ad-hoc lectures!</a:t>
            </a:r>
            <a:endParaRPr/>
          </a:p>
        </p:txBody>
      </p:sp>
      <p:sp>
        <p:nvSpPr>
          <p:cNvPr id="1416" name="Google Shape;1416;p39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Monster Mash Class Diagram</a:t>
            </a:r>
            <a:endParaRPr/>
          </a:p>
        </p:txBody>
      </p:sp>
      <p:pic>
        <p:nvPicPr>
          <p:cNvPr id="1422" name="Google Shape;14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00" y="1413813"/>
            <a:ext cx="650557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3" name="Google Shape;1423;p40"/>
          <p:cNvSpPr txBox="1"/>
          <p:nvPr/>
        </p:nvSpPr>
        <p:spPr>
          <a:xfrm>
            <a:off x="2960300" y="3781775"/>
            <a:ext cx="880800" cy="15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spookiness: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MonsterMash example value</a:t>
            </a:r>
            <a:endParaRPr/>
          </a:p>
        </p:txBody>
      </p:sp>
      <p:sp>
        <p:nvSpPr>
          <p:cNvPr id="1429" name="Google Shape;1429;p41"/>
          <p:cNvSpPr txBox="1"/>
          <p:nvPr>
            <p:ph idx="1" type="body"/>
          </p:nvPr>
        </p:nvSpPr>
        <p:spPr>
          <a:xfrm>
            <a:off x="713400" y="999675"/>
            <a:ext cx="7717200" cy="3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party2 = MonsterMash(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Party(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 Bar Mitzvah"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"30 Rockefeller Plaza"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   Monster(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"Tracy Pawdan"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Monster(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"Liz Lemoon"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Monster(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"Bark Donaghy"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   Media(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"Werewolves of London"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"song"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Media(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"Teen Wolf"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"movie"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92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Media(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"Fetch"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"game"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[   Potion(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"Hair o' the Dog"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"Suspicious fur"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"Moon Blooms"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 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Potion(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"Lycansoup"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"Bone"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"Scooby Snacks"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"Moon Blooms"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 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Potion(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"Howler"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"Wheat"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"Yeast"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Ingredient(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"Moon Blooms"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] 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]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5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42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get_party_size (no looping)</a:t>
            </a:r>
            <a:endParaRPr/>
          </a:p>
        </p:txBody>
      </p:sp>
      <p:sp>
        <p:nvSpPr>
          <p:cNvPr id="1435" name="Google Shape;1435;p42"/>
          <p:cNvSpPr txBox="1"/>
          <p:nvPr>
            <p:ph idx="1" type="body"/>
          </p:nvPr>
        </p:nvSpPr>
        <p:spPr>
          <a:xfrm>
            <a:off x="713400" y="1152475"/>
            <a:ext cx="760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bakery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assert_equal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monster_mash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get_party_size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(party: Party) -&gt; str: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15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Determines if a party is "large", "medium", or "small" based</a:t>
            </a:r>
            <a:endParaRPr sz="115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on the headcount.</a:t>
            </a:r>
            <a:endParaRPr sz="1150">
              <a:solidFill>
                <a:srgbClr val="8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    """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party.head_count &gt;=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party.head_count &lt;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assert_equal(get_party_size(party1.party),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assert_equal(get_party_size(party2.party),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"small"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assert_equal(get_party_size(party3.party),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"medium"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assert_equal(get_party_size(party4.party),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"large"</a:t>
            </a:r>
            <a:r>
              <a:rPr lang="en" sz="11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4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count_werewolves</a:t>
            </a:r>
            <a:endParaRPr/>
          </a:p>
        </p:txBody>
      </p:sp>
      <p:sp>
        <p:nvSpPr>
          <p:cNvPr id="1441" name="Google Shape;1441;p43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bakery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assert_equal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monster_mash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count_werewolves</a:t>
            </a:r>
            <a:r>
              <a:rPr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(monsters: list[Monster]) -&gt; int: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werewolves =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monsters: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monster.kind ==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'werewolf'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werewolves = werewolves +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werewolves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assert_equal(count_werewolves(party1.monsters),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assert_equal(count_werewolves(party2.monsters),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assert_equal(count_werewolves(party3.monsters),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50">
              <a:solidFill>
                <a:srgbClr val="44444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assert_equal(count_werewolves(party4.monsters), </a:t>
            </a:r>
            <a:r>
              <a:rPr lang="en" sz="15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550">
                <a:solidFill>
                  <a:srgbClr val="4444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44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447" name="Google Shape;1447;p44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448" name="Google Shape;1448;p44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</p:txBody>
      </p:sp>
      <p:sp>
        <p:nvSpPr>
          <p:cNvPr id="1449" name="Google Shape;1449;p44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