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4" r:id="rId7"/>
    <p:sldId id="263" r:id="rId8"/>
    <p:sldId id="262" r:id="rId9"/>
    <p:sldId id="268" r:id="rId10"/>
    <p:sldId id="267" r:id="rId11"/>
    <p:sldId id="265"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0237F-06FA-4189-B76F-93062F4FBAE5}" type="datetimeFigureOut">
              <a:rPr lang="en-AU" smtClean="0"/>
              <a:t>22/04/2021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919B9-F5F9-480D-A84C-A803FFC31C45}" type="slidenum">
              <a:rPr lang="en-AU" smtClean="0"/>
              <a:t>‹#›</a:t>
            </a:fld>
            <a:endParaRPr lang="en-AU"/>
          </a:p>
        </p:txBody>
      </p:sp>
    </p:spTree>
    <p:extLst>
      <p:ext uri="{BB962C8B-B14F-4D97-AF65-F5344CB8AC3E}">
        <p14:creationId xmlns:p14="http://schemas.microsoft.com/office/powerpoint/2010/main" val="144025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3D919B9-F5F9-480D-A84C-A803FFC31C45}" type="slidenum">
              <a:rPr lang="en-AU" smtClean="0"/>
              <a:t>9</a:t>
            </a:fld>
            <a:endParaRPr lang="en-AU"/>
          </a:p>
        </p:txBody>
      </p:sp>
    </p:spTree>
    <p:extLst>
      <p:ext uri="{BB962C8B-B14F-4D97-AF65-F5344CB8AC3E}">
        <p14:creationId xmlns:p14="http://schemas.microsoft.com/office/powerpoint/2010/main" val="57068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4DA9-B05B-4C1A-B606-F964D6FF4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A0D0386-700D-4816-B1BC-BB741362A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CE031B3-A6B9-4832-9129-1D85FEF211B6}"/>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69831103-3EC6-44AE-AD95-9ACAF888D9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6D99F0-8C02-4684-A86A-5EEAEE1711CD}"/>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378514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61F0-7B10-4BA9-B837-8B3CF8359C4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4E5221C-12E2-45DE-9D21-E8457A191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483129-20B5-4CE5-8E32-D8F85E49D616}"/>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711B1004-C586-4766-B653-2CD25E216FE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05C8C1-4648-49AC-AB11-EA0C44AF2310}"/>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46174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A4A47-B6D8-4FFF-B7D4-23731104A0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0D75CEB-59F3-41BF-9ABE-C2EDA45EB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E27E85-629E-433D-80D9-D0863F591DF6}"/>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270D7CB2-A94E-49B1-8321-8CB459FF51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FE060CF-82F7-4A07-96E9-D3F81AD32864}"/>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313945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9513-2C39-4436-9E13-1C068D8FD43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B624275-EE55-437C-B1BA-9BE68CB7D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0E89EA-A21C-4E2A-9437-6B7A84E0A0E9}"/>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6E3BEC90-8301-4F19-93A7-297A27F7EC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E57916-FD1B-4396-9D6E-F9F6CB5039E9}"/>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80793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3EB3-8BF1-4696-B402-CF4D2AE10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3F8FFD8-D73E-4463-A8A9-DCF7BDF0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9A13F-522C-422F-9B0C-04ADA5BDA7A7}"/>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C8BCBFF1-4D54-4CEA-A0C0-E6948976CB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FB039A-65C8-45DA-BF22-8CC09DC9D920}"/>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114281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E339-9FEB-47E8-98CA-4A4E840F8EE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1FB1A8-F7AF-4859-B2E2-177CBD4A3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4B2C5A-7298-4C2B-9906-6EE76120A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0F85704-00E8-403A-A387-02EEB6308036}"/>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6" name="Footer Placeholder 5">
            <a:extLst>
              <a:ext uri="{FF2B5EF4-FFF2-40B4-BE49-F238E27FC236}">
                <a16:creationId xmlns:a16="http://schemas.microsoft.com/office/drawing/2014/main" id="{88D08808-E2DA-4AE9-9463-AA879542B5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72D153E-24C8-457C-8E54-74B054F8B4EA}"/>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357627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323F-BE68-4F2E-BBF8-8CC3BC6C3F8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9778752-956C-4791-9C98-25906AFF1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0E756-1432-43CC-A67C-3B6B2C42E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6D6FD0F-6713-4301-A8D2-7FABC839C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14492-FC5E-484A-A098-279223303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6185FA2-C9AE-491E-A713-40E228DED5AF}"/>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8" name="Footer Placeholder 7">
            <a:extLst>
              <a:ext uri="{FF2B5EF4-FFF2-40B4-BE49-F238E27FC236}">
                <a16:creationId xmlns:a16="http://schemas.microsoft.com/office/drawing/2014/main" id="{7E267341-154B-4E2B-95D7-03A627CD305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55B116-777D-4EC2-9612-7B7096707701}"/>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47763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683E-7471-4252-AABE-152786E1CF7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90BF3C2-A7C1-40E6-A434-3FFE11C822CA}"/>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4" name="Footer Placeholder 3">
            <a:extLst>
              <a:ext uri="{FF2B5EF4-FFF2-40B4-BE49-F238E27FC236}">
                <a16:creationId xmlns:a16="http://schemas.microsoft.com/office/drawing/2014/main" id="{0F409BC4-31C8-4A50-82AD-C81FCA03447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1B06D3C-092C-4934-BBFD-C4FD5FDBB3DA}"/>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110975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37FAD-3F1A-450E-9F6D-9317D9736FB7}"/>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3" name="Footer Placeholder 2">
            <a:extLst>
              <a:ext uri="{FF2B5EF4-FFF2-40B4-BE49-F238E27FC236}">
                <a16:creationId xmlns:a16="http://schemas.microsoft.com/office/drawing/2014/main" id="{6E5754C4-A5D4-4743-A672-7739AA9498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5934FDF-8E7A-4565-9D55-91DCAEC67E92}"/>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26335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FFC2-A8DC-4BF2-A083-6F6925E5A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2AD6472-6982-4578-9EF2-509557A9D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FCE1EEF-0502-41FD-A465-605477994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D52B8-869F-4D09-A61F-5CD24AECD957}"/>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6" name="Footer Placeholder 5">
            <a:extLst>
              <a:ext uri="{FF2B5EF4-FFF2-40B4-BE49-F238E27FC236}">
                <a16:creationId xmlns:a16="http://schemas.microsoft.com/office/drawing/2014/main" id="{459297C0-66E4-42AE-BE7C-30D90879A22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8DE0A12-1622-4B05-8B96-6EE6E936EA7C}"/>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403075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ADB2-559E-4FD7-8FDA-3E558DDA4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3760D37-A974-45F7-8ABF-87B493634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3424D31-D62E-4F25-AE26-F71C9771F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4609B-39F8-4F69-BAD1-9FAA2A3E1595}"/>
              </a:ext>
            </a:extLst>
          </p:cNvPr>
          <p:cNvSpPr>
            <a:spLocks noGrp="1"/>
          </p:cNvSpPr>
          <p:nvPr>
            <p:ph type="dt" sz="half" idx="10"/>
          </p:nvPr>
        </p:nvSpPr>
        <p:spPr/>
        <p:txBody>
          <a:bodyPr/>
          <a:lstStyle/>
          <a:p>
            <a:fld id="{B452FD92-04DF-474D-A1D2-DF3DA5F5B7EC}" type="datetimeFigureOut">
              <a:rPr lang="en-AU" smtClean="0"/>
              <a:t>22/04/2021</a:t>
            </a:fld>
            <a:endParaRPr lang="en-AU"/>
          </a:p>
        </p:txBody>
      </p:sp>
      <p:sp>
        <p:nvSpPr>
          <p:cNvPr id="6" name="Footer Placeholder 5">
            <a:extLst>
              <a:ext uri="{FF2B5EF4-FFF2-40B4-BE49-F238E27FC236}">
                <a16:creationId xmlns:a16="http://schemas.microsoft.com/office/drawing/2014/main" id="{615E86F7-1C33-49E6-90C0-F420536B37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C8C47F-F6D2-4C73-831B-DA169EDB3CCD}"/>
              </a:ext>
            </a:extLst>
          </p:cNvPr>
          <p:cNvSpPr>
            <a:spLocks noGrp="1"/>
          </p:cNvSpPr>
          <p:nvPr>
            <p:ph type="sldNum" sz="quarter" idx="12"/>
          </p:nvPr>
        </p:nvSpPr>
        <p:spPr/>
        <p:txBody>
          <a:bodyPr/>
          <a:lstStyle/>
          <a:p>
            <a:fld id="{27080BE7-7129-4F32-912A-F30539AAA9F5}" type="slidenum">
              <a:rPr lang="en-AU" smtClean="0"/>
              <a:t>‹#›</a:t>
            </a:fld>
            <a:endParaRPr lang="en-AU"/>
          </a:p>
        </p:txBody>
      </p:sp>
    </p:spTree>
    <p:extLst>
      <p:ext uri="{BB962C8B-B14F-4D97-AF65-F5344CB8AC3E}">
        <p14:creationId xmlns:p14="http://schemas.microsoft.com/office/powerpoint/2010/main" val="303709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81C2E-9F22-43B7-8C07-2255E6363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C03D423-99E8-4283-809D-2F46B4D85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DCE37D-54B9-45F8-A6E6-5F7B53551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2FD92-04DF-474D-A1D2-DF3DA5F5B7EC}" type="datetimeFigureOut">
              <a:rPr lang="en-AU" smtClean="0"/>
              <a:t>22/04/2021</a:t>
            </a:fld>
            <a:endParaRPr lang="en-AU"/>
          </a:p>
        </p:txBody>
      </p:sp>
      <p:sp>
        <p:nvSpPr>
          <p:cNvPr id="5" name="Footer Placeholder 4">
            <a:extLst>
              <a:ext uri="{FF2B5EF4-FFF2-40B4-BE49-F238E27FC236}">
                <a16:creationId xmlns:a16="http://schemas.microsoft.com/office/drawing/2014/main" id="{F7287A1F-08EF-4AF0-A347-A5125EB75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D52097F-581D-4AAB-B748-F55DD72AB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80BE7-7129-4F32-912A-F30539AAA9F5}" type="slidenum">
              <a:rPr lang="en-AU" smtClean="0"/>
              <a:t>‹#›</a:t>
            </a:fld>
            <a:endParaRPr lang="en-AU"/>
          </a:p>
        </p:txBody>
      </p:sp>
    </p:spTree>
    <p:extLst>
      <p:ext uri="{BB962C8B-B14F-4D97-AF65-F5344CB8AC3E}">
        <p14:creationId xmlns:p14="http://schemas.microsoft.com/office/powerpoint/2010/main" val="26759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2739382@N04/536764369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A6416F3B-B98B-4FBF-B6E4-E5426A5E352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26959" r="1" b="19100"/>
          <a:stretch/>
        </p:blipFill>
        <p:spPr>
          <a:xfrm>
            <a:off x="-2" y="10"/>
            <a:ext cx="8668512" cy="6857990"/>
          </a:xfrm>
          <a:prstGeom prst="rect">
            <a:avLst/>
          </a:prstGeom>
        </p:spPr>
      </p:pic>
      <p:sp>
        <p:nvSpPr>
          <p:cNvPr id="51" name="Rectangle 3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E411C9-B0CB-4905-B8D5-85CC51F66666}"/>
              </a:ext>
            </a:extLst>
          </p:cNvPr>
          <p:cNvSpPr>
            <a:spLocks noGrp="1"/>
          </p:cNvSpPr>
          <p:nvPr>
            <p:ph type="ctrTitle"/>
          </p:nvPr>
        </p:nvSpPr>
        <p:spPr>
          <a:xfrm>
            <a:off x="7848600" y="1122363"/>
            <a:ext cx="4023360" cy="3204134"/>
          </a:xfrm>
        </p:spPr>
        <p:txBody>
          <a:bodyPr anchor="b">
            <a:normAutofit/>
          </a:bodyPr>
          <a:lstStyle/>
          <a:p>
            <a:pPr algn="l"/>
            <a:r>
              <a:rPr lang="en-AU" sz="3000">
                <a:latin typeface="Cambria" panose="02040503050406030204" pitchFamily="18" charset="0"/>
                <a:ea typeface="Cambria" panose="02040503050406030204" pitchFamily="18" charset="0"/>
              </a:rPr>
              <a:t>Pros and Cons Analysis:</a:t>
            </a:r>
            <a:br>
              <a:rPr lang="en-AU" sz="3000">
                <a:latin typeface="Cambria" panose="02040503050406030204" pitchFamily="18" charset="0"/>
                <a:ea typeface="Cambria" panose="02040503050406030204" pitchFamily="18" charset="0"/>
              </a:rPr>
            </a:br>
            <a:br>
              <a:rPr lang="en-AU" sz="3000">
                <a:latin typeface="Cambria" panose="02040503050406030204" pitchFamily="18" charset="0"/>
                <a:ea typeface="Cambria" panose="02040503050406030204" pitchFamily="18" charset="0"/>
              </a:rPr>
            </a:br>
            <a:r>
              <a:rPr lang="en-AU" sz="3000">
                <a:latin typeface="Cambria" panose="02040503050406030204" pitchFamily="18" charset="0"/>
                <a:ea typeface="Cambria" panose="02040503050406030204" pitchFamily="18" charset="0"/>
              </a:rPr>
              <a:t>Chatbot Building Tools</a:t>
            </a:r>
            <a:br>
              <a:rPr lang="en-AU" sz="3000">
                <a:latin typeface="Cambria" panose="02040503050406030204" pitchFamily="18" charset="0"/>
                <a:ea typeface="Cambria" panose="02040503050406030204" pitchFamily="18" charset="0"/>
              </a:rPr>
            </a:br>
            <a:br>
              <a:rPr lang="en-AU" sz="3000">
                <a:latin typeface="Cambria" panose="02040503050406030204" pitchFamily="18" charset="0"/>
                <a:ea typeface="Cambria" panose="02040503050406030204" pitchFamily="18" charset="0"/>
              </a:rPr>
            </a:br>
            <a:endParaRPr lang="en-AU" sz="3000">
              <a:latin typeface="Cambria" panose="02040503050406030204" pitchFamily="18" charset="0"/>
              <a:ea typeface="Cambria" panose="02040503050406030204" pitchFamily="18" charset="0"/>
            </a:endParaRPr>
          </a:p>
        </p:txBody>
      </p:sp>
      <p:sp>
        <p:nvSpPr>
          <p:cNvPr id="52"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48367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IBM Watson</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14" name="Picture 13" descr="Graphical user interface, application, table&#10;&#10;Description automatically generated">
            <a:extLst>
              <a:ext uri="{FF2B5EF4-FFF2-40B4-BE49-F238E27FC236}">
                <a16:creationId xmlns:a16="http://schemas.microsoft.com/office/drawing/2014/main" id="{561D27A1-2849-495E-B3D7-6277732DE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70" y="1841770"/>
            <a:ext cx="6944564" cy="3345717"/>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21E118A3-93B1-46DA-815F-D685F3228C37}"/>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2541270" y="5216512"/>
            <a:ext cx="6944564" cy="1532258"/>
          </a:xfrm>
          <a:prstGeom prst="rect">
            <a:avLst/>
          </a:prstGeom>
        </p:spPr>
      </p:pic>
    </p:spTree>
    <p:extLst>
      <p:ext uri="{BB962C8B-B14F-4D97-AF65-F5344CB8AC3E}">
        <p14:creationId xmlns:p14="http://schemas.microsoft.com/office/powerpoint/2010/main" val="330299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err="1">
                <a:latin typeface="Cambria" panose="02040503050406030204" pitchFamily="18" charset="0"/>
                <a:ea typeface="Cambria" panose="02040503050406030204" pitchFamily="18" charset="0"/>
              </a:rPr>
              <a:t>Botsify</a:t>
            </a:r>
            <a:endParaRPr lang="en-AU" sz="28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5" name="Picture 4" descr="Graphical user interface, application, Word&#10;&#10;Description automatically generated">
            <a:extLst>
              <a:ext uri="{FF2B5EF4-FFF2-40B4-BE49-F238E27FC236}">
                <a16:creationId xmlns:a16="http://schemas.microsoft.com/office/drawing/2014/main" id="{71E30BDF-10C2-4720-BFF2-8A219006B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 y="2013220"/>
            <a:ext cx="10650436" cy="4286848"/>
          </a:xfrm>
          <a:prstGeom prst="rect">
            <a:avLst/>
          </a:prstGeom>
        </p:spPr>
      </p:pic>
    </p:spTree>
    <p:extLst>
      <p:ext uri="{BB962C8B-B14F-4D97-AF65-F5344CB8AC3E}">
        <p14:creationId xmlns:p14="http://schemas.microsoft.com/office/powerpoint/2010/main" val="179094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Other Popular Chatbot Building Platforms </a:t>
            </a:r>
          </a:p>
        </p:txBody>
      </p:sp>
      <p:sp>
        <p:nvSpPr>
          <p:cNvPr id="8" name="TextBox 7">
            <a:extLst>
              <a:ext uri="{FF2B5EF4-FFF2-40B4-BE49-F238E27FC236}">
                <a16:creationId xmlns:a16="http://schemas.microsoft.com/office/drawing/2014/main" id="{D40BEE10-C9D0-45D1-A0F9-6A5CD7027A6A}"/>
              </a:ext>
            </a:extLst>
          </p:cNvPr>
          <p:cNvSpPr txBox="1"/>
          <p:nvPr/>
        </p:nvSpPr>
        <p:spPr>
          <a:xfrm>
            <a:off x="4680585" y="1380105"/>
            <a:ext cx="3390900" cy="4093428"/>
          </a:xfrm>
          <a:prstGeom prst="rect">
            <a:avLst/>
          </a:prstGeom>
          <a:noFill/>
        </p:spPr>
        <p:txBody>
          <a:bodyPr wrap="square" rtlCol="0">
            <a:spAutoFit/>
          </a:bodyPr>
          <a:lstStyle/>
          <a:p>
            <a:pPr marL="342900" indent="-342900">
              <a:buFont typeface="Arial" panose="020B0604020202020204" pitchFamily="34" charset="0"/>
              <a:buChar char="•"/>
            </a:pPr>
            <a:r>
              <a:rPr lang="en-AU" sz="2500" b="0" i="0" u="none" strike="noStrike" dirty="0">
                <a:solidFill>
                  <a:srgbClr val="000000"/>
                </a:solidFill>
                <a:effectLst/>
                <a:latin typeface="Cambria" panose="02040503050406030204" pitchFamily="18" charset="0"/>
                <a:ea typeface="Cambria" panose="02040503050406030204" pitchFamily="18" charset="0"/>
              </a:rPr>
              <a:t>Microsoft LUIS</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b="0" i="0" u="none" strike="noStrike" dirty="0">
                <a:solidFill>
                  <a:srgbClr val="000000"/>
                </a:solidFill>
                <a:effectLst/>
                <a:latin typeface="Cambria" panose="02040503050406030204" pitchFamily="18" charset="0"/>
                <a:ea typeface="Cambria" panose="02040503050406030204" pitchFamily="18" charset="0"/>
              </a:rPr>
              <a:t>Amazon Lex</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b="0" i="0" u="none" strike="noStrike" dirty="0" err="1">
                <a:solidFill>
                  <a:srgbClr val="000000"/>
                </a:solidFill>
                <a:effectLst/>
                <a:latin typeface="Cambria" panose="02040503050406030204" pitchFamily="18" charset="0"/>
                <a:ea typeface="Cambria" panose="02040503050406030204" pitchFamily="18" charset="0"/>
              </a:rPr>
              <a:t>ChatBot</a:t>
            </a:r>
            <a:r>
              <a:rPr lang="en-AU" sz="2500" b="0" i="0" u="none" strike="noStrike" dirty="0">
                <a:solidFill>
                  <a:srgbClr val="000000"/>
                </a:solidFill>
                <a:effectLst/>
                <a:latin typeface="Cambria" panose="02040503050406030204" pitchFamily="18" charset="0"/>
                <a:ea typeface="Cambria" panose="02040503050406030204" pitchFamily="18" charset="0"/>
              </a:rPr>
              <a:t> API</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b="0" i="0" u="none" strike="noStrike" dirty="0" err="1">
                <a:solidFill>
                  <a:srgbClr val="000000"/>
                </a:solidFill>
                <a:effectLst/>
                <a:latin typeface="Cambria" panose="02040503050406030204" pitchFamily="18" charset="0"/>
                <a:ea typeface="Cambria" panose="02040503050406030204" pitchFamily="18" charset="0"/>
              </a:rPr>
              <a:t>Chatfuel</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b="0" i="0" u="none" strike="noStrike" dirty="0">
                <a:solidFill>
                  <a:srgbClr val="000000"/>
                </a:solidFill>
                <a:effectLst/>
                <a:latin typeface="Cambria" panose="02040503050406030204" pitchFamily="18" charset="0"/>
                <a:ea typeface="Cambria" panose="02040503050406030204" pitchFamily="18" charset="0"/>
              </a:rPr>
              <a:t>Octane AI</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dirty="0" err="1">
                <a:solidFill>
                  <a:srgbClr val="000000"/>
                </a:solidFill>
                <a:latin typeface="Cambria" panose="02040503050406030204" pitchFamily="18" charset="0"/>
                <a:ea typeface="Cambria" panose="02040503050406030204" pitchFamily="18" charset="0"/>
              </a:rPr>
              <a:t>S</a:t>
            </a:r>
            <a:r>
              <a:rPr lang="en-AU" sz="2500" b="0" i="0" u="none" strike="noStrike" dirty="0" err="1">
                <a:solidFill>
                  <a:srgbClr val="000000"/>
                </a:solidFill>
                <a:effectLst/>
                <a:latin typeface="Cambria" panose="02040503050406030204" pitchFamily="18" charset="0"/>
                <a:ea typeface="Cambria" panose="02040503050406030204" pitchFamily="18" charset="0"/>
              </a:rPr>
              <a:t>natchbot</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dirty="0">
                <a:solidFill>
                  <a:srgbClr val="000000"/>
                </a:solidFill>
                <a:latin typeface="Cambria" panose="02040503050406030204" pitchFamily="18" charset="0"/>
                <a:ea typeface="Cambria" panose="02040503050406030204" pitchFamily="18" charset="0"/>
              </a:rPr>
              <a:t>B</a:t>
            </a:r>
            <a:r>
              <a:rPr lang="en-AU" sz="2500" b="0" i="0" u="none" strike="noStrike" dirty="0">
                <a:solidFill>
                  <a:srgbClr val="000000"/>
                </a:solidFill>
                <a:effectLst/>
                <a:latin typeface="Cambria" panose="02040503050406030204" pitchFamily="18" charset="0"/>
                <a:ea typeface="Cambria" panose="02040503050406030204" pitchFamily="18" charset="0"/>
              </a:rPr>
              <a:t>old360</a:t>
            </a:r>
            <a:r>
              <a:rPr lang="en-AU" sz="25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AU" sz="2500" b="0" i="0" u="none" strike="noStrike" dirty="0" err="1">
                <a:solidFill>
                  <a:srgbClr val="000000"/>
                </a:solidFill>
                <a:effectLst/>
                <a:latin typeface="Cambria" panose="02040503050406030204" pitchFamily="18" charset="0"/>
                <a:ea typeface="Cambria" panose="02040503050406030204" pitchFamily="18" charset="0"/>
              </a:rPr>
              <a:t>Botengine</a:t>
            </a:r>
            <a:r>
              <a:rPr lang="en-AU" sz="2500" dirty="0">
                <a:latin typeface="Cambria" panose="02040503050406030204" pitchFamily="18" charset="0"/>
                <a:ea typeface="Cambria" panose="02040503050406030204" pitchFamily="18" charset="0"/>
              </a:rPr>
              <a:t> </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76C3C0DF-9984-4E62-A50C-B8D990FFC7D3}"/>
              </a:ext>
            </a:extLst>
          </p:cNvPr>
          <p:cNvSpPr txBox="1"/>
          <p:nvPr/>
        </p:nvSpPr>
        <p:spPr>
          <a:xfrm>
            <a:off x="447675" y="4955718"/>
            <a:ext cx="11296650" cy="923330"/>
          </a:xfrm>
          <a:prstGeom prst="rect">
            <a:avLst/>
          </a:prstGeom>
          <a:noFill/>
        </p:spPr>
        <p:txBody>
          <a:bodyPr wrap="square" rtlCol="0">
            <a:spAutoFit/>
          </a:bodyPr>
          <a:lstStyle/>
          <a:p>
            <a:r>
              <a:rPr lang="en-AU" u="sng" dirty="0">
                <a:latin typeface="Cambria" panose="02040503050406030204" pitchFamily="18" charset="0"/>
                <a:ea typeface="Cambria" panose="02040503050406030204" pitchFamily="18" charset="0"/>
              </a:rPr>
              <a:t>Notes: </a:t>
            </a:r>
          </a:p>
          <a:p>
            <a:r>
              <a:rPr lang="en-AU" dirty="0">
                <a:latin typeface="Cambria" panose="02040503050406030204" pitchFamily="18" charset="0"/>
                <a:ea typeface="Cambria" panose="02040503050406030204" pitchFamily="18" charset="0"/>
              </a:rPr>
              <a:t>They have similar features to the 5 APIs mentioned before. None of them provide a free service and is charged on different plans ranging between $30 to $80 monthly</a:t>
            </a:r>
          </a:p>
        </p:txBody>
      </p:sp>
    </p:spTree>
    <p:extLst>
      <p:ext uri="{BB962C8B-B14F-4D97-AF65-F5344CB8AC3E}">
        <p14:creationId xmlns:p14="http://schemas.microsoft.com/office/powerpoint/2010/main" val="208360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Summary</a:t>
            </a:r>
          </a:p>
        </p:txBody>
      </p:sp>
      <p:sp>
        <p:nvSpPr>
          <p:cNvPr id="8" name="TextBox 7">
            <a:extLst>
              <a:ext uri="{FF2B5EF4-FFF2-40B4-BE49-F238E27FC236}">
                <a16:creationId xmlns:a16="http://schemas.microsoft.com/office/drawing/2014/main" id="{D40BEE10-C9D0-45D1-A0F9-6A5CD7027A6A}"/>
              </a:ext>
            </a:extLst>
          </p:cNvPr>
          <p:cNvSpPr txBox="1"/>
          <p:nvPr/>
        </p:nvSpPr>
        <p:spPr>
          <a:xfrm>
            <a:off x="0" y="1207017"/>
            <a:ext cx="12192000" cy="5355312"/>
          </a:xfrm>
          <a:prstGeom prst="rect">
            <a:avLst/>
          </a:prstGeom>
          <a:noFill/>
        </p:spPr>
        <p:txBody>
          <a:bodyPr wrap="square" rtlCol="0">
            <a:spAutoFit/>
          </a:bodyPr>
          <a:lstStyle/>
          <a:p>
            <a:r>
              <a:rPr lang="en-AU" b="1" dirty="0">
                <a:latin typeface="Cambria" panose="02040503050406030204" pitchFamily="18" charset="0"/>
                <a:ea typeface="Cambria" panose="02040503050406030204" pitchFamily="18" charset="0"/>
              </a:rPr>
              <a:t>I worked on a demo bot with these 5 APIs : Facebook messenger API, Artibot.ai, Microsoft </a:t>
            </a:r>
            <a:r>
              <a:rPr lang="en-AU" b="1" dirty="0" err="1">
                <a:latin typeface="Cambria" panose="02040503050406030204" pitchFamily="18" charset="0"/>
                <a:ea typeface="Cambria" panose="02040503050406030204" pitchFamily="18" charset="0"/>
              </a:rPr>
              <a:t>QnA</a:t>
            </a:r>
            <a:r>
              <a:rPr lang="en-AU" b="1" dirty="0">
                <a:latin typeface="Cambria" panose="02040503050406030204" pitchFamily="18" charset="0"/>
                <a:ea typeface="Cambria" panose="02040503050406030204" pitchFamily="18" charset="0"/>
              </a:rPr>
              <a:t>, Google </a:t>
            </a:r>
            <a:r>
              <a:rPr lang="en-AU" b="1" dirty="0" err="1">
                <a:latin typeface="Cambria" panose="02040503050406030204" pitchFamily="18" charset="0"/>
                <a:ea typeface="Cambria" panose="02040503050406030204" pitchFamily="18" charset="0"/>
              </a:rPr>
              <a:t>Dialogflow</a:t>
            </a:r>
            <a:r>
              <a:rPr lang="en-AU" b="1" dirty="0">
                <a:latin typeface="Cambria" panose="02040503050406030204" pitchFamily="18" charset="0"/>
                <a:ea typeface="Cambria" panose="02040503050406030204" pitchFamily="18" charset="0"/>
              </a:rPr>
              <a:t>/ api.ai, IBM Watson Conversation, </a:t>
            </a:r>
            <a:r>
              <a:rPr lang="en-AU" b="1" dirty="0" err="1">
                <a:latin typeface="Cambria" panose="02040503050406030204" pitchFamily="18" charset="0"/>
                <a:ea typeface="Cambria" panose="02040503050406030204" pitchFamily="18" charset="0"/>
              </a:rPr>
              <a:t>Botsify</a:t>
            </a:r>
            <a:r>
              <a:rPr lang="en-AU" b="1" dirty="0">
                <a:latin typeface="Cambria" panose="02040503050406030204" pitchFamily="18" charset="0"/>
                <a:ea typeface="Cambria" panose="02040503050406030204" pitchFamily="18" charset="0"/>
              </a:rPr>
              <a:t> and some of the highlights are -</a:t>
            </a:r>
          </a:p>
          <a:p>
            <a:endParaRPr lang="en-AU" dirty="0">
              <a:latin typeface="Cambria" panose="02040503050406030204" pitchFamily="18" charset="0"/>
              <a:ea typeface="Cambria" panose="02040503050406030204" pitchFamily="18" charset="0"/>
            </a:endParaRPr>
          </a:p>
          <a:p>
            <a:r>
              <a:rPr lang="en-AU" dirty="0">
                <a:latin typeface="Cambria" panose="02040503050406030204" pitchFamily="18" charset="0"/>
                <a:ea typeface="Cambria" panose="02040503050406030204" pitchFamily="18" charset="0"/>
              </a:rPr>
              <a:t>Microsoft </a:t>
            </a:r>
            <a:r>
              <a:rPr lang="en-AU" dirty="0" err="1">
                <a:latin typeface="Cambria" panose="02040503050406030204" pitchFamily="18" charset="0"/>
                <a:ea typeface="Cambria" panose="02040503050406030204" pitchFamily="18" charset="0"/>
              </a:rPr>
              <a:t>QnA</a:t>
            </a:r>
            <a:r>
              <a:rPr lang="en-AU" dirty="0">
                <a:latin typeface="Cambria" panose="02040503050406030204" pitchFamily="18" charset="0"/>
                <a:ea typeface="Cambria" panose="02040503050406030204" pitchFamily="18" charset="0"/>
              </a:rPr>
              <a:t> is the easiest to use and quickest bot builder to work with. It also supports training dataset in different extensions, but comes at a standard pricing plan.</a:t>
            </a:r>
          </a:p>
          <a:p>
            <a:endParaRPr lang="en-AU" dirty="0">
              <a:latin typeface="Cambria" panose="02040503050406030204" pitchFamily="18" charset="0"/>
              <a:ea typeface="Cambria" panose="02040503050406030204" pitchFamily="18" charset="0"/>
            </a:endParaRPr>
          </a:p>
          <a:p>
            <a:r>
              <a:rPr lang="en-AU" dirty="0">
                <a:latin typeface="Cambria" panose="02040503050406030204" pitchFamily="18" charset="0"/>
                <a:ea typeface="Cambria" panose="02040503050406030204" pitchFamily="18" charset="0"/>
              </a:rPr>
              <a:t>Google </a:t>
            </a:r>
            <a:r>
              <a:rPr lang="en-AU" dirty="0" err="1">
                <a:latin typeface="Cambria" panose="02040503050406030204" pitchFamily="18" charset="0"/>
                <a:ea typeface="Cambria" panose="02040503050406030204" pitchFamily="18" charset="0"/>
              </a:rPr>
              <a:t>Dialogflow</a:t>
            </a:r>
            <a:r>
              <a:rPr lang="en-AU" dirty="0">
                <a:latin typeface="Cambria" panose="02040503050406030204" pitchFamily="18" charset="0"/>
                <a:ea typeface="Cambria" panose="02040503050406030204" pitchFamily="18" charset="0"/>
              </a:rPr>
              <a:t> is more popular among the others due to it’s flexibility in building conversation flows as per use case. It comes with an analytics dashboard which provides the scope of doing various analysis on chat history. It provides a $600 initial credit followed by Pay as you go plan. “ES Agent” would suffice the requirement of </a:t>
            </a:r>
            <a:r>
              <a:rPr lang="en-AU" dirty="0" err="1">
                <a:latin typeface="Cambria" panose="02040503050406030204" pitchFamily="18" charset="0"/>
                <a:ea typeface="Cambria" panose="02040503050406030204" pitchFamily="18" charset="0"/>
              </a:rPr>
              <a:t>Digicor</a:t>
            </a:r>
            <a:r>
              <a:rPr lang="en-AU" dirty="0">
                <a:latin typeface="Cambria" panose="02040503050406030204" pitchFamily="18" charset="0"/>
                <a:ea typeface="Cambria" panose="02040503050406030204" pitchFamily="18" charset="0"/>
              </a:rPr>
              <a:t>. </a:t>
            </a:r>
          </a:p>
          <a:p>
            <a:endParaRPr lang="en-AU" dirty="0">
              <a:latin typeface="Cambria" panose="02040503050406030204" pitchFamily="18" charset="0"/>
              <a:ea typeface="Cambria" panose="02040503050406030204" pitchFamily="18" charset="0"/>
            </a:endParaRPr>
          </a:p>
          <a:p>
            <a:r>
              <a:rPr lang="en-AU" dirty="0">
                <a:latin typeface="Cambria" panose="02040503050406030204" pitchFamily="18" charset="0"/>
                <a:ea typeface="Cambria" panose="02040503050406030204" pitchFamily="18" charset="0"/>
              </a:rPr>
              <a:t>Facebook messenger API allows customization and integration in multiple platforms including website integration. It provides many resourceful features including buttons and lists for users to choose from. The documentations are elaborate and includes snippets of codes which are to be used at different junctures for building the bot. This platform too allows analytics to be performed on the chat data. This application is also available free of cost for use. </a:t>
            </a:r>
          </a:p>
          <a:p>
            <a:endParaRPr lang="en-AU" sz="2000" dirty="0">
              <a:latin typeface="Cambria" panose="02040503050406030204" pitchFamily="18" charset="0"/>
              <a:ea typeface="Cambria" panose="02040503050406030204" pitchFamily="18" charset="0"/>
            </a:endParaRPr>
          </a:p>
          <a:p>
            <a:r>
              <a:rPr lang="en-AU" sz="2200" dirty="0">
                <a:solidFill>
                  <a:srgbClr val="0070C0"/>
                </a:solidFill>
                <a:latin typeface="Cambria" panose="02040503050406030204" pitchFamily="18" charset="0"/>
                <a:ea typeface="Cambria" panose="02040503050406030204" pitchFamily="18" charset="0"/>
              </a:rPr>
              <a:t>Considering the fact that most of these APIs provides similar features and has more or less the same ease of use and flexibility, Facebook Messenger API could be the best platform to use as this is available free of cost</a:t>
            </a:r>
            <a:r>
              <a:rPr lang="en-AU" sz="20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5864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Building from scratch Vs. Chatbot APIs</a:t>
            </a:r>
          </a:p>
        </p:txBody>
      </p:sp>
      <p:graphicFrame>
        <p:nvGraphicFramePr>
          <p:cNvPr id="10" name="Table 9">
            <a:extLst>
              <a:ext uri="{FF2B5EF4-FFF2-40B4-BE49-F238E27FC236}">
                <a16:creationId xmlns:a16="http://schemas.microsoft.com/office/drawing/2014/main" id="{D6957AD7-B19B-4644-8C94-F90AB8EC1176}"/>
              </a:ext>
            </a:extLst>
          </p:cNvPr>
          <p:cNvGraphicFramePr>
            <a:graphicFrameLocks/>
          </p:cNvGraphicFramePr>
          <p:nvPr>
            <p:extLst>
              <p:ext uri="{D42A27DB-BD31-4B8C-83A1-F6EECF244321}">
                <p14:modId xmlns:p14="http://schemas.microsoft.com/office/powerpoint/2010/main" val="3157425985"/>
              </p:ext>
            </p:extLst>
          </p:nvPr>
        </p:nvGraphicFramePr>
        <p:xfrm>
          <a:off x="632460" y="1209385"/>
          <a:ext cx="10927080" cy="2928005"/>
        </p:xfrm>
        <a:graphic>
          <a:graphicData uri="http://schemas.openxmlformats.org/drawingml/2006/table">
            <a:tbl>
              <a:tblPr firstRow="1" bandRow="1">
                <a:noFill/>
                <a:tableStyleId>{5C22544A-7EE6-4342-B048-85BDC9FD1C3A}</a:tableStyleId>
              </a:tblPr>
              <a:tblGrid>
                <a:gridCol w="2964180">
                  <a:extLst>
                    <a:ext uri="{9D8B030D-6E8A-4147-A177-3AD203B41FA5}">
                      <a16:colId xmlns:a16="http://schemas.microsoft.com/office/drawing/2014/main" val="2887159577"/>
                    </a:ext>
                  </a:extLst>
                </a:gridCol>
                <a:gridCol w="3756660">
                  <a:extLst>
                    <a:ext uri="{9D8B030D-6E8A-4147-A177-3AD203B41FA5}">
                      <a16:colId xmlns:a16="http://schemas.microsoft.com/office/drawing/2014/main" val="3817291553"/>
                    </a:ext>
                  </a:extLst>
                </a:gridCol>
                <a:gridCol w="4206240">
                  <a:extLst>
                    <a:ext uri="{9D8B030D-6E8A-4147-A177-3AD203B41FA5}">
                      <a16:colId xmlns:a16="http://schemas.microsoft.com/office/drawing/2014/main" val="438590104"/>
                    </a:ext>
                  </a:extLst>
                </a:gridCol>
              </a:tblGrid>
              <a:tr h="379046">
                <a:tc>
                  <a:txBody>
                    <a:bodyPr/>
                    <a:lstStyle/>
                    <a:p>
                      <a:pPr algn="ctr" fontAlgn="b"/>
                      <a:r>
                        <a:rPr lang="en-AU" sz="2200" b="1" i="0" u="none" strike="noStrike" cap="none" spc="0" dirty="0">
                          <a:solidFill>
                            <a:schemeClr val="tx1"/>
                          </a:solidFill>
                          <a:effectLst/>
                          <a:latin typeface="Cambria" panose="02040503050406030204" pitchFamily="18" charset="0"/>
                        </a:rPr>
                        <a:t>Approach</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AU" sz="2200" b="1" i="0" u="none" strike="noStrike" cap="none" spc="0" dirty="0">
                          <a:solidFill>
                            <a:schemeClr val="tx1"/>
                          </a:solidFill>
                          <a:effectLst/>
                          <a:latin typeface="Cambria" panose="02040503050406030204" pitchFamily="18" charset="0"/>
                        </a:rPr>
                        <a:t>Pros</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AU" sz="2200" b="1" i="0" u="none" strike="noStrike" cap="none" spc="0" dirty="0">
                          <a:solidFill>
                            <a:schemeClr val="tx1"/>
                          </a:solidFill>
                          <a:effectLst/>
                          <a:latin typeface="Cambria" panose="02040503050406030204" pitchFamily="18" charset="0"/>
                        </a:rPr>
                        <a:t>Cons</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94445775"/>
                  </a:ext>
                </a:extLst>
              </a:tr>
              <a:tr h="379046">
                <a:tc>
                  <a:txBody>
                    <a:bodyPr/>
                    <a:lstStyle/>
                    <a:p>
                      <a:pPr algn="ctr" fontAlgn="b"/>
                      <a:r>
                        <a:rPr lang="en-AU" sz="2000" b="0" i="0" u="none" strike="noStrike" cap="none" spc="0" dirty="0">
                          <a:solidFill>
                            <a:schemeClr val="tx1"/>
                          </a:solidFill>
                          <a:effectLst/>
                          <a:latin typeface="Cambria" panose="02040503050406030204" pitchFamily="18" charset="0"/>
                        </a:rPr>
                        <a:t>Building/Coding from scratch</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1800" b="0" i="0" u="none" strike="noStrike" cap="none" spc="0" dirty="0">
                          <a:solidFill>
                            <a:schemeClr val="tx1"/>
                          </a:solidFill>
                          <a:effectLst/>
                          <a:latin typeface="Cambria" panose="02040503050406030204" pitchFamily="18" charset="0"/>
                        </a:rPr>
                        <a:t> Allows customization </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AU" sz="1800" b="0" i="0" u="none" strike="noStrike" cap="none" spc="0" dirty="0">
                          <a:solidFill>
                            <a:schemeClr val="tx1"/>
                          </a:solidFill>
                          <a:effectLst/>
                          <a:latin typeface="Cambria" panose="02040503050406030204" pitchFamily="18" charset="0"/>
                        </a:rPr>
                        <a:t>Requires skilled developers</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89250216"/>
                  </a:ext>
                </a:extLst>
              </a:tr>
              <a:tr h="546766">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800" b="0" i="0" u="none" strike="noStrike" cap="none" spc="0" dirty="0">
                          <a:solidFill>
                            <a:schemeClr val="tx1"/>
                          </a:solidFill>
                          <a:effectLst/>
                          <a:latin typeface="Cambria" panose="02040503050406030204" pitchFamily="18" charset="0"/>
                        </a:rPr>
                        <a:t> Allows scalability in long run</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1800" b="0" i="0" u="none" strike="noStrike" cap="none" spc="0" dirty="0">
                          <a:solidFill>
                            <a:schemeClr val="tx1"/>
                          </a:solidFill>
                          <a:effectLst/>
                          <a:latin typeface="Cambria" panose="02040503050406030204" pitchFamily="18" charset="0"/>
                        </a:rPr>
                        <a:t>Developer must design all the features including platform integration</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96534353"/>
                  </a:ext>
                </a:extLst>
              </a:tr>
              <a:tr h="379046">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u="none" strike="noStrike" cap="none" spc="0" dirty="0">
                          <a:solidFill>
                            <a:schemeClr val="tx1"/>
                          </a:solidFill>
                          <a:effectLst/>
                          <a:latin typeface="Cambria" panose="02040503050406030204" pitchFamily="18" charset="0"/>
                        </a:rPr>
                        <a:t> Gives more control over the bot</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AU" sz="1800" b="0" i="0" u="none" strike="noStrike" cap="none" spc="0" dirty="0">
                          <a:solidFill>
                            <a:schemeClr val="tx1"/>
                          </a:solidFill>
                          <a:effectLst/>
                          <a:latin typeface="Cambria" panose="02040503050406030204" pitchFamily="18" charset="0"/>
                        </a:rPr>
                        <a:t>Time consuming</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931000796"/>
                  </a:ext>
                </a:extLst>
              </a:tr>
              <a:tr h="379046">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b"/>
                      <a:endParaRPr lang="en-AU" sz="1800" b="0" i="0" u="none" strike="noStrike" cap="none" spc="0" dirty="0">
                        <a:solidFill>
                          <a:schemeClr val="tx1"/>
                        </a:solidFill>
                        <a:effectLst/>
                        <a:latin typeface="Calibri" panose="020F0502020204030204" pitchFamily="34" charset="0"/>
                      </a:endParaRP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6">
                        <a:lumMod val="20000"/>
                        <a:lumOff val="80000"/>
                      </a:schemeClr>
                    </a:solidFill>
                  </a:tcPr>
                </a:tc>
                <a:tc>
                  <a:txBody>
                    <a:bodyPr/>
                    <a:lstStyle/>
                    <a:p>
                      <a:pPr algn="l" fontAlgn="b"/>
                      <a:r>
                        <a:rPr lang="en-AU" sz="1800" b="0" i="0" u="none" strike="noStrike" cap="none" spc="0" dirty="0">
                          <a:solidFill>
                            <a:schemeClr val="tx1"/>
                          </a:solidFill>
                          <a:effectLst/>
                          <a:latin typeface="Cambria" panose="02040503050406030204" pitchFamily="18" charset="0"/>
                        </a:rPr>
                        <a:t>Expensive</a:t>
                      </a:r>
                    </a:p>
                  </a:txBody>
                  <a:tcPr marL="0" marR="50316" marT="20126" marB="150947"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2">
                        <a:lumMod val="20000"/>
                        <a:lumOff val="80000"/>
                      </a:schemeClr>
                    </a:solidFill>
                  </a:tcPr>
                </a:tc>
                <a:extLst>
                  <a:ext uri="{0D108BD9-81ED-4DB2-BD59-A6C34878D82A}">
                    <a16:rowId xmlns:a16="http://schemas.microsoft.com/office/drawing/2014/main" val="1548803738"/>
                  </a:ext>
                </a:extLst>
              </a:tr>
            </a:tbl>
          </a:graphicData>
        </a:graphic>
      </p:graphicFrame>
      <p:graphicFrame>
        <p:nvGraphicFramePr>
          <p:cNvPr id="7" name="Table 6">
            <a:extLst>
              <a:ext uri="{FF2B5EF4-FFF2-40B4-BE49-F238E27FC236}">
                <a16:creationId xmlns:a16="http://schemas.microsoft.com/office/drawing/2014/main" id="{5AA727D0-D1EF-49A5-A3CD-4C3ED53BBE25}"/>
              </a:ext>
            </a:extLst>
          </p:cNvPr>
          <p:cNvGraphicFramePr>
            <a:graphicFrameLocks noGrp="1"/>
          </p:cNvGraphicFramePr>
          <p:nvPr>
            <p:extLst>
              <p:ext uri="{D42A27DB-BD31-4B8C-83A1-F6EECF244321}">
                <p14:modId xmlns:p14="http://schemas.microsoft.com/office/powerpoint/2010/main" val="565653742"/>
              </p:ext>
            </p:extLst>
          </p:nvPr>
        </p:nvGraphicFramePr>
        <p:xfrm>
          <a:off x="632460" y="4146354"/>
          <a:ext cx="10927080" cy="2578296"/>
        </p:xfrm>
        <a:graphic>
          <a:graphicData uri="http://schemas.openxmlformats.org/drawingml/2006/table">
            <a:tbl>
              <a:tblPr firstRow="1" bandRow="1">
                <a:noFill/>
                <a:tableStyleId>{5C22544A-7EE6-4342-B048-85BDC9FD1C3A}</a:tableStyleId>
              </a:tblPr>
              <a:tblGrid>
                <a:gridCol w="2964180">
                  <a:extLst>
                    <a:ext uri="{9D8B030D-6E8A-4147-A177-3AD203B41FA5}">
                      <a16:colId xmlns:a16="http://schemas.microsoft.com/office/drawing/2014/main" val="3039835802"/>
                    </a:ext>
                  </a:extLst>
                </a:gridCol>
                <a:gridCol w="3775710">
                  <a:extLst>
                    <a:ext uri="{9D8B030D-6E8A-4147-A177-3AD203B41FA5}">
                      <a16:colId xmlns:a16="http://schemas.microsoft.com/office/drawing/2014/main" val="3731098944"/>
                    </a:ext>
                  </a:extLst>
                </a:gridCol>
                <a:gridCol w="4187190">
                  <a:extLst>
                    <a:ext uri="{9D8B030D-6E8A-4147-A177-3AD203B41FA5}">
                      <a16:colId xmlns:a16="http://schemas.microsoft.com/office/drawing/2014/main" val="255459314"/>
                    </a:ext>
                  </a:extLst>
                </a:gridCol>
              </a:tblGrid>
              <a:tr h="644574">
                <a:tc>
                  <a:txBody>
                    <a:bodyPr/>
                    <a:lstStyle/>
                    <a:p>
                      <a:pPr algn="ctr" fontAlgn="b"/>
                      <a:r>
                        <a:rPr lang="en-AU" sz="2000" b="0" i="0" u="none" strike="noStrike" cap="none" spc="0" dirty="0">
                          <a:solidFill>
                            <a:schemeClr val="tx1"/>
                          </a:solidFill>
                          <a:effectLst/>
                          <a:latin typeface="Cambria" panose="02040503050406030204" pitchFamily="18" charset="0"/>
                        </a:rPr>
                        <a:t>Chatbot API</a:t>
                      </a:r>
                    </a:p>
                  </a:txBody>
                  <a:tcPr marL="0" marR="50316" marT="20126" marB="150947" anchor="ctr">
                    <a:lnL w="12700" cmpd="sng">
                      <a:noFill/>
                      <a:prstDash val="solid"/>
                    </a:lnL>
                    <a:lnR w="12700" cmpd="sng">
                      <a:noFill/>
                      <a:prstDash val="solid"/>
                    </a:lnR>
                    <a:lnT w="38100" cmpd="sng">
                      <a:noFill/>
                    </a:lnT>
                    <a:lnB w="12700" cap="flat" cmpd="sng" algn="ctr">
                      <a:solidFill>
                        <a:schemeClr val="tx1"/>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mbria" panose="02040503050406030204" pitchFamily="18" charset="0"/>
                        </a:rPr>
                        <a:t>Does not need a developer to build (Zero coding involved)</a:t>
                      </a:r>
                    </a:p>
                  </a:txBody>
                  <a:tcPr marL="9525" marR="9525" marT="9525" marB="0" anchor="ctr">
                    <a:lnL w="12700" cmpd="sng">
                      <a:noFill/>
                      <a:prstDash val="solid"/>
                    </a:lnL>
                    <a:lnR w="12700" cmpd="sng">
                      <a:noFill/>
                      <a:prstDash val="solid"/>
                    </a:lnR>
                    <a:lnT w="38100" cmpd="sng">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1800" b="0" i="0" u="none" strike="noStrike">
                          <a:solidFill>
                            <a:srgbClr val="000000"/>
                          </a:solidFill>
                          <a:effectLst/>
                          <a:latin typeface="Cambria" panose="02040503050406030204" pitchFamily="18" charset="0"/>
                        </a:rPr>
                        <a:t>Limitations in scaling the bot in future </a:t>
                      </a:r>
                    </a:p>
                  </a:txBody>
                  <a:tcPr marL="9525" marR="9525" marT="9525" marB="0" anchor="ctr">
                    <a:lnL w="12700" cmpd="sng">
                      <a:noFill/>
                      <a:prstDash val="solid"/>
                    </a:lnL>
                    <a:lnR w="12700" cmpd="sng">
                      <a:noFill/>
                      <a:prstDash val="solid"/>
                    </a:lnR>
                    <a:lnT w="38100" cmpd="sng">
                      <a:noFill/>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97471629"/>
                  </a:ext>
                </a:extLst>
              </a:tr>
              <a:tr h="644574">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800" b="0" i="0" u="none" strike="noStrike" dirty="0">
                          <a:solidFill>
                            <a:srgbClr val="000000"/>
                          </a:solidFill>
                          <a:effectLst/>
                          <a:latin typeface="Cambria" panose="02040503050406030204" pitchFamily="18" charset="0"/>
                        </a:rPr>
                        <a:t>No hurdles of hosting environments and server configuration</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1800" b="0" i="0" u="none" strike="noStrike" dirty="0">
                          <a:solidFill>
                            <a:srgbClr val="000000"/>
                          </a:solidFill>
                          <a:effectLst/>
                          <a:latin typeface="Cambria" panose="02040503050406030204" pitchFamily="18" charset="0"/>
                        </a:rPr>
                        <a:t>No full control over conversation flows</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92658121"/>
                  </a:ext>
                </a:extLst>
              </a:tr>
              <a:tr h="644574">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mbria" panose="02040503050406030204" pitchFamily="18" charset="0"/>
                        </a:rPr>
                        <a:t>Less expensive (compared to hiring a developer)</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AU" sz="1800" b="0" i="0" u="none" strike="noStrike" dirty="0">
                          <a:solidFill>
                            <a:srgbClr val="000000"/>
                          </a:solidFill>
                          <a:effectLst/>
                          <a:latin typeface="Cambria" panose="02040503050406030204" pitchFamily="18" charset="0"/>
                        </a:rPr>
                        <a:t>Limited functionality</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88520866"/>
                  </a:ext>
                </a:extLst>
              </a:tr>
              <a:tr h="644574">
                <a:tc>
                  <a:txBody>
                    <a:bodyPr/>
                    <a:lstStyle/>
                    <a:p>
                      <a:pPr algn="l" fontAlgn="b"/>
                      <a:endParaRPr lang="en-AU" sz="1900" b="0" i="0" u="none" strike="noStrike" cap="none" spc="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b"/>
                      <a:r>
                        <a:rPr lang="en-US" sz="1800" b="0" i="0" u="none" strike="noStrike" kern="1200" dirty="0">
                          <a:solidFill>
                            <a:srgbClr val="000000"/>
                          </a:solidFill>
                          <a:effectLst/>
                          <a:latin typeface="Cambria" panose="02040503050406030204" pitchFamily="18" charset="0"/>
                          <a:ea typeface="+mn-ea"/>
                          <a:cs typeface="+mn-cs"/>
                        </a:rPr>
                        <a:t>Easy to use interface (drag and drop interface)</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6">
                        <a:lumMod val="20000"/>
                        <a:lumOff val="80000"/>
                      </a:schemeClr>
                    </a:solidFill>
                  </a:tcPr>
                </a:tc>
                <a:tc>
                  <a:txBody>
                    <a:bodyPr/>
                    <a:lstStyle/>
                    <a:p>
                      <a:pPr algn="l" fontAlgn="b"/>
                      <a:endParaRPr lang="en-AU" sz="1800" b="0" i="0" u="none" strike="noStrike" kern="1200" dirty="0">
                        <a:solidFill>
                          <a:srgbClr val="000000"/>
                        </a:solidFill>
                        <a:effectLst/>
                        <a:latin typeface="Cambria" panose="02040503050406030204" pitchFamily="18" charset="0"/>
                        <a:ea typeface="+mn-ea"/>
                        <a:cs typeface="+mn-cs"/>
                      </a:endParaRP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2">
                        <a:lumMod val="20000"/>
                        <a:lumOff val="80000"/>
                      </a:schemeClr>
                    </a:solidFill>
                  </a:tcPr>
                </a:tc>
                <a:extLst>
                  <a:ext uri="{0D108BD9-81ED-4DB2-BD59-A6C34878D82A}">
                    <a16:rowId xmlns:a16="http://schemas.microsoft.com/office/drawing/2014/main" val="3728530906"/>
                  </a:ext>
                </a:extLst>
              </a:tr>
            </a:tbl>
          </a:graphicData>
        </a:graphic>
      </p:graphicFrame>
    </p:spTree>
    <p:extLst>
      <p:ext uri="{BB962C8B-B14F-4D97-AF65-F5344CB8AC3E}">
        <p14:creationId xmlns:p14="http://schemas.microsoft.com/office/powerpoint/2010/main" val="8311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Building from scratch Vs. Chatbot APIs (Contd.)</a:t>
            </a:r>
          </a:p>
        </p:txBody>
      </p:sp>
      <p:graphicFrame>
        <p:nvGraphicFramePr>
          <p:cNvPr id="10" name="Table 9">
            <a:extLst>
              <a:ext uri="{FF2B5EF4-FFF2-40B4-BE49-F238E27FC236}">
                <a16:creationId xmlns:a16="http://schemas.microsoft.com/office/drawing/2014/main" id="{D6957AD7-B19B-4644-8C94-F90AB8EC1176}"/>
              </a:ext>
            </a:extLst>
          </p:cNvPr>
          <p:cNvGraphicFramePr>
            <a:graphicFrameLocks/>
          </p:cNvGraphicFramePr>
          <p:nvPr>
            <p:extLst>
              <p:ext uri="{D42A27DB-BD31-4B8C-83A1-F6EECF244321}">
                <p14:modId xmlns:p14="http://schemas.microsoft.com/office/powerpoint/2010/main" val="4226040861"/>
              </p:ext>
            </p:extLst>
          </p:nvPr>
        </p:nvGraphicFramePr>
        <p:xfrm>
          <a:off x="632460" y="1209385"/>
          <a:ext cx="10927080" cy="1702240"/>
        </p:xfrm>
        <a:graphic>
          <a:graphicData uri="http://schemas.openxmlformats.org/drawingml/2006/table">
            <a:tbl>
              <a:tblPr firstRow="1" bandRow="1">
                <a:noFill/>
                <a:tableStyleId>{5C22544A-7EE6-4342-B048-85BDC9FD1C3A}</a:tableStyleId>
              </a:tblPr>
              <a:tblGrid>
                <a:gridCol w="2964180">
                  <a:extLst>
                    <a:ext uri="{9D8B030D-6E8A-4147-A177-3AD203B41FA5}">
                      <a16:colId xmlns:a16="http://schemas.microsoft.com/office/drawing/2014/main" val="2887159577"/>
                    </a:ext>
                  </a:extLst>
                </a:gridCol>
                <a:gridCol w="3756660">
                  <a:extLst>
                    <a:ext uri="{9D8B030D-6E8A-4147-A177-3AD203B41FA5}">
                      <a16:colId xmlns:a16="http://schemas.microsoft.com/office/drawing/2014/main" val="3817291553"/>
                    </a:ext>
                  </a:extLst>
                </a:gridCol>
                <a:gridCol w="4206240">
                  <a:extLst>
                    <a:ext uri="{9D8B030D-6E8A-4147-A177-3AD203B41FA5}">
                      <a16:colId xmlns:a16="http://schemas.microsoft.com/office/drawing/2014/main" val="438590104"/>
                    </a:ext>
                  </a:extLst>
                </a:gridCol>
              </a:tblGrid>
              <a:tr h="379046">
                <a:tc>
                  <a:txBody>
                    <a:bodyPr/>
                    <a:lstStyle/>
                    <a:p>
                      <a:pPr algn="ctr" fontAlgn="b"/>
                      <a:r>
                        <a:rPr lang="en-AU" sz="2200" b="1" i="0" u="none" strike="noStrike" cap="none" spc="0" dirty="0">
                          <a:solidFill>
                            <a:schemeClr val="tx1"/>
                          </a:solidFill>
                          <a:effectLst/>
                          <a:latin typeface="Cambria" panose="02040503050406030204" pitchFamily="18" charset="0"/>
                        </a:rPr>
                        <a:t>Approach</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b"/>
                      <a:r>
                        <a:rPr lang="en-AU" sz="2200" b="1" i="0" u="none" strike="noStrike" cap="none" spc="0" dirty="0">
                          <a:solidFill>
                            <a:schemeClr val="tx1"/>
                          </a:solidFill>
                          <a:effectLst/>
                          <a:latin typeface="Cambria" panose="02040503050406030204" pitchFamily="18" charset="0"/>
                        </a:rPr>
                        <a:t>Pros</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AU" sz="2200" b="1" i="0" u="none" strike="noStrike" cap="none" spc="0" dirty="0">
                          <a:solidFill>
                            <a:schemeClr val="tx1"/>
                          </a:solidFill>
                          <a:effectLst/>
                          <a:latin typeface="Cambria" panose="02040503050406030204" pitchFamily="18" charset="0"/>
                        </a:rPr>
                        <a:t>Cons</a:t>
                      </a:r>
                    </a:p>
                  </a:txBody>
                  <a:tcPr marL="0" marR="50316" marT="20126" marB="150947" anchor="b">
                    <a:lnL w="12700" cmpd="sng">
                      <a:noFill/>
                    </a:lnL>
                    <a:lnR w="12700" cmpd="sng">
                      <a:noFill/>
                    </a:lnR>
                    <a:lnT w="2857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94445775"/>
                  </a:ext>
                </a:extLst>
              </a:tr>
              <a:tr h="379046">
                <a:tc>
                  <a:txBody>
                    <a:bodyPr/>
                    <a:lstStyle/>
                    <a:p>
                      <a:pPr algn="ctr" fontAlgn="b"/>
                      <a:r>
                        <a:rPr lang="en-AU" sz="1900" b="0" i="0" u="none" strike="noStrike" cap="none" spc="0" dirty="0">
                          <a:solidFill>
                            <a:schemeClr val="tx1"/>
                          </a:solidFill>
                          <a:effectLst/>
                          <a:latin typeface="Cambria" panose="02040503050406030204" pitchFamily="18" charset="0"/>
                        </a:rPr>
                        <a:t>Chatbot API</a:t>
                      </a: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u="none" strike="noStrike" kern="1200" cap="none" spc="0" dirty="0">
                          <a:solidFill>
                            <a:schemeClr val="tx1"/>
                          </a:solidFill>
                          <a:effectLst/>
                          <a:latin typeface="Cambria" panose="02040503050406030204" pitchFamily="18" charset="0"/>
                          <a:ea typeface="+mn-ea"/>
                          <a:cs typeface="+mn-cs"/>
                        </a:rPr>
                        <a:t>Easy integration with third party applications</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1800" b="0" i="0" u="none" strike="noStrike" dirty="0">
                        <a:solidFill>
                          <a:srgbClr val="000000"/>
                        </a:solidFill>
                        <a:effectLst/>
                        <a:latin typeface="Cambria" panose="02040503050406030204" pitchFamily="18" charset="0"/>
                      </a:endParaRP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89250216"/>
                  </a:ext>
                </a:extLst>
              </a:tr>
              <a:tr h="637722">
                <a:tc>
                  <a:txBody>
                    <a:bodyPr/>
                    <a:lstStyle/>
                    <a:p>
                      <a:pPr algn="l" fontAlgn="b"/>
                      <a:endParaRPr lang="en-AU" sz="1900" b="0" i="0" u="none" strike="noStrike" cap="none" spc="0" dirty="0">
                        <a:solidFill>
                          <a:schemeClr val="tx1"/>
                        </a:solidFill>
                        <a:effectLst/>
                        <a:latin typeface="Cambria" panose="02040503050406030204" pitchFamily="18" charset="0"/>
                      </a:endParaRPr>
                    </a:p>
                  </a:txBody>
                  <a:tcPr marL="0" marR="50316" marT="20126" marB="150947"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l" fontAlgn="b"/>
                      <a:r>
                        <a:rPr lang="en-AU" sz="1800" b="0" i="0" u="none" strike="noStrike" kern="1200" cap="none" spc="0" dirty="0">
                          <a:solidFill>
                            <a:schemeClr val="tx1"/>
                          </a:solidFill>
                          <a:effectLst/>
                          <a:latin typeface="Cambria" panose="02040503050406030204" pitchFamily="18" charset="0"/>
                          <a:ea typeface="+mn-ea"/>
                          <a:cs typeface="+mn-cs"/>
                        </a:rPr>
                        <a:t>Quicker to build</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6">
                        <a:lumMod val="20000"/>
                        <a:lumOff val="80000"/>
                      </a:schemeClr>
                    </a:solidFill>
                  </a:tcPr>
                </a:tc>
                <a:tc>
                  <a:txBody>
                    <a:bodyPr/>
                    <a:lstStyle/>
                    <a:p>
                      <a:pPr algn="l" fontAlgn="b"/>
                      <a:endParaRPr lang="en-US" sz="1800" b="0" i="0" u="none" strike="noStrike" dirty="0">
                        <a:solidFill>
                          <a:srgbClr val="000000"/>
                        </a:solidFill>
                        <a:effectLst/>
                        <a:latin typeface="Cambria" panose="02040503050406030204" pitchFamily="18" charset="0"/>
                      </a:endParaRP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accent2">
                        <a:lumMod val="20000"/>
                        <a:lumOff val="80000"/>
                      </a:schemeClr>
                    </a:solidFill>
                  </a:tcPr>
                </a:tc>
                <a:extLst>
                  <a:ext uri="{0D108BD9-81ED-4DB2-BD59-A6C34878D82A}">
                    <a16:rowId xmlns:a16="http://schemas.microsoft.com/office/drawing/2014/main" val="2596534353"/>
                  </a:ext>
                </a:extLst>
              </a:tr>
            </a:tbl>
          </a:graphicData>
        </a:graphic>
      </p:graphicFrame>
    </p:spTree>
    <p:extLst>
      <p:ext uri="{BB962C8B-B14F-4D97-AF65-F5344CB8AC3E}">
        <p14:creationId xmlns:p14="http://schemas.microsoft.com/office/powerpoint/2010/main" val="167065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Comparison among Chatbot APIs</a:t>
            </a:r>
          </a:p>
        </p:txBody>
      </p:sp>
      <p:graphicFrame>
        <p:nvGraphicFramePr>
          <p:cNvPr id="5" name="Table 5">
            <a:extLst>
              <a:ext uri="{FF2B5EF4-FFF2-40B4-BE49-F238E27FC236}">
                <a16:creationId xmlns:a16="http://schemas.microsoft.com/office/drawing/2014/main" id="{D785F393-33BF-49A6-9030-F547E24A6D39}"/>
              </a:ext>
            </a:extLst>
          </p:cNvPr>
          <p:cNvGraphicFramePr>
            <a:graphicFrameLocks noGrp="1"/>
          </p:cNvGraphicFramePr>
          <p:nvPr>
            <p:extLst>
              <p:ext uri="{D42A27DB-BD31-4B8C-83A1-F6EECF244321}">
                <p14:modId xmlns:p14="http://schemas.microsoft.com/office/powerpoint/2010/main" val="4090680319"/>
              </p:ext>
            </p:extLst>
          </p:nvPr>
        </p:nvGraphicFramePr>
        <p:xfrm>
          <a:off x="365124" y="1182370"/>
          <a:ext cx="11296650" cy="4111625"/>
        </p:xfrm>
        <a:graphic>
          <a:graphicData uri="http://schemas.openxmlformats.org/drawingml/2006/table">
            <a:tbl>
              <a:tblPr firstRow="1" bandRow="1">
                <a:tableStyleId>{793D81CF-94F2-401A-BA57-92F5A7B2D0C5}</a:tableStyleId>
              </a:tblPr>
              <a:tblGrid>
                <a:gridCol w="2320926">
                  <a:extLst>
                    <a:ext uri="{9D8B030D-6E8A-4147-A177-3AD203B41FA5}">
                      <a16:colId xmlns:a16="http://schemas.microsoft.com/office/drawing/2014/main" val="1624279463"/>
                    </a:ext>
                  </a:extLst>
                </a:gridCol>
                <a:gridCol w="1695450">
                  <a:extLst>
                    <a:ext uri="{9D8B030D-6E8A-4147-A177-3AD203B41FA5}">
                      <a16:colId xmlns:a16="http://schemas.microsoft.com/office/drawing/2014/main" val="2036017516"/>
                    </a:ext>
                  </a:extLst>
                </a:gridCol>
                <a:gridCol w="1631949">
                  <a:extLst>
                    <a:ext uri="{9D8B030D-6E8A-4147-A177-3AD203B41FA5}">
                      <a16:colId xmlns:a16="http://schemas.microsoft.com/office/drawing/2014/main" val="3835284578"/>
                    </a:ext>
                  </a:extLst>
                </a:gridCol>
                <a:gridCol w="1882775">
                  <a:extLst>
                    <a:ext uri="{9D8B030D-6E8A-4147-A177-3AD203B41FA5}">
                      <a16:colId xmlns:a16="http://schemas.microsoft.com/office/drawing/2014/main" val="3700381805"/>
                    </a:ext>
                  </a:extLst>
                </a:gridCol>
                <a:gridCol w="1882775">
                  <a:extLst>
                    <a:ext uri="{9D8B030D-6E8A-4147-A177-3AD203B41FA5}">
                      <a16:colId xmlns:a16="http://schemas.microsoft.com/office/drawing/2014/main" val="411681799"/>
                    </a:ext>
                  </a:extLst>
                </a:gridCol>
                <a:gridCol w="1882775">
                  <a:extLst>
                    <a:ext uri="{9D8B030D-6E8A-4147-A177-3AD203B41FA5}">
                      <a16:colId xmlns:a16="http://schemas.microsoft.com/office/drawing/2014/main" val="2624219131"/>
                    </a:ext>
                  </a:extLst>
                </a:gridCol>
              </a:tblGrid>
              <a:tr h="370840">
                <a:tc>
                  <a:txBody>
                    <a:bodyPr/>
                    <a:lstStyle/>
                    <a:p>
                      <a:pPr algn="l" fontAlgn="b"/>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chemeClr val="bg1"/>
                          </a:solidFill>
                          <a:effectLst/>
                          <a:latin typeface="Cambria" panose="02040503050406030204" pitchFamily="18" charset="0"/>
                          <a:ea typeface="Cambria" panose="02040503050406030204" pitchFamily="18" charset="0"/>
                        </a:rPr>
                        <a:t>Coding Requirement</a:t>
                      </a:r>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chemeClr val="bg1"/>
                          </a:solidFill>
                          <a:effectLst/>
                          <a:latin typeface="Cambria" panose="02040503050406030204" pitchFamily="18" charset="0"/>
                          <a:ea typeface="Cambria" panose="02040503050406030204" pitchFamily="18" charset="0"/>
                        </a:rPr>
                        <a:t>Support Documents</a:t>
                      </a:r>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chemeClr val="bg1"/>
                          </a:solidFill>
                          <a:effectLst/>
                          <a:latin typeface="Cambria" panose="02040503050406030204" pitchFamily="18" charset="0"/>
                          <a:ea typeface="Cambria" panose="02040503050406030204" pitchFamily="18" charset="0"/>
                        </a:rPr>
                        <a:t>Inbuilt Analytics</a:t>
                      </a:r>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chemeClr val="bg1"/>
                          </a:solidFill>
                          <a:effectLst/>
                          <a:latin typeface="Cambria" panose="02040503050406030204" pitchFamily="18" charset="0"/>
                          <a:ea typeface="Cambria" panose="02040503050406030204" pitchFamily="18" charset="0"/>
                        </a:rPr>
                        <a:t>Live Chat Integration</a:t>
                      </a:r>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chemeClr val="bg1"/>
                          </a:solidFill>
                          <a:effectLst/>
                          <a:latin typeface="Cambria" panose="02040503050406030204" pitchFamily="18" charset="0"/>
                          <a:ea typeface="Cambria" panose="02040503050406030204" pitchFamily="18" charset="0"/>
                        </a:rPr>
                        <a:t>Pricing Model</a:t>
                      </a:r>
                      <a:endParaRPr lang="en-AU" sz="1800" b="0" i="0" u="none" strike="noStrike" dirty="0">
                        <a:solidFill>
                          <a:schemeClr val="bg1"/>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735927043"/>
                  </a:ext>
                </a:extLst>
              </a:tr>
              <a:tr h="370840">
                <a:tc>
                  <a:txBody>
                    <a:bodyPr/>
                    <a:lstStyle/>
                    <a:p>
                      <a:pPr algn="l" fontAlgn="b"/>
                      <a:r>
                        <a:rPr lang="en-US" sz="1900" b="0" u="none" strike="noStrike" dirty="0">
                          <a:solidFill>
                            <a:srgbClr val="000000"/>
                          </a:solidFill>
                          <a:effectLst/>
                          <a:latin typeface="Cambria" panose="02040503050406030204" pitchFamily="18" charset="0"/>
                          <a:ea typeface="Cambria" panose="02040503050406030204" pitchFamily="18" charset="0"/>
                        </a:rPr>
                        <a:t>Facebook messenger API and chat plugin</a:t>
                      </a:r>
                      <a:endParaRPr lang="en-US"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1" u="none" strike="noStrike" dirty="0">
                          <a:solidFill>
                            <a:srgbClr val="00B050"/>
                          </a:solidFill>
                          <a:effectLst/>
                          <a:latin typeface="Cambria" panose="02040503050406030204" pitchFamily="18" charset="0"/>
                          <a:ea typeface="Cambria" panose="02040503050406030204" pitchFamily="18" charset="0"/>
                        </a:rPr>
                        <a:t>Free</a:t>
                      </a:r>
                      <a:endParaRPr lang="en-AU" sz="1800" b="1" i="0" u="none" strike="noStrike" dirty="0">
                        <a:solidFill>
                          <a:srgbClr val="00B05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1016360767"/>
                  </a:ext>
                </a:extLst>
              </a:tr>
              <a:tr h="370840">
                <a:tc>
                  <a:txBody>
                    <a:bodyPr/>
                    <a:lstStyle/>
                    <a:p>
                      <a:pPr algn="l" fontAlgn="b"/>
                      <a:r>
                        <a:rPr lang="en-AU" sz="1900" b="0" u="none" strike="noStrike" dirty="0">
                          <a:solidFill>
                            <a:srgbClr val="000000"/>
                          </a:solidFill>
                          <a:effectLst/>
                          <a:latin typeface="Cambria" panose="02040503050406030204" pitchFamily="18" charset="0"/>
                          <a:ea typeface="Cambria" panose="02040503050406030204" pitchFamily="18" charset="0"/>
                        </a:rPr>
                        <a:t>Artibot.ai</a:t>
                      </a:r>
                      <a:endParaRPr lang="en-AU"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No</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With Google Analytics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1" u="none" strike="noStrike" dirty="0">
                          <a:solidFill>
                            <a:srgbClr val="00B050"/>
                          </a:solidFill>
                          <a:effectLst/>
                          <a:latin typeface="Cambria" panose="02040503050406030204" pitchFamily="18" charset="0"/>
                          <a:ea typeface="Cambria" panose="02040503050406030204" pitchFamily="18" charset="0"/>
                        </a:rPr>
                        <a:t>Free</a:t>
                      </a:r>
                      <a:endParaRPr lang="en-AU" sz="1800" b="1" i="0" u="none" strike="noStrike" dirty="0">
                        <a:solidFill>
                          <a:srgbClr val="00B05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92292394"/>
                  </a:ext>
                </a:extLst>
              </a:tr>
              <a:tr h="370840">
                <a:tc>
                  <a:txBody>
                    <a:bodyPr/>
                    <a:lstStyle/>
                    <a:p>
                      <a:pPr algn="l" fontAlgn="b"/>
                      <a:r>
                        <a:rPr lang="en-AU" sz="1900" b="0" u="none" strike="noStrike" dirty="0">
                          <a:solidFill>
                            <a:srgbClr val="000000"/>
                          </a:solidFill>
                          <a:effectLst/>
                          <a:latin typeface="Cambria" panose="02040503050406030204" pitchFamily="18" charset="0"/>
                          <a:ea typeface="Cambria" panose="02040503050406030204" pitchFamily="18" charset="0"/>
                        </a:rPr>
                        <a:t>Microsoft </a:t>
                      </a:r>
                      <a:r>
                        <a:rPr lang="en-AU" sz="1900" b="0" u="none" strike="noStrike" dirty="0" err="1">
                          <a:solidFill>
                            <a:srgbClr val="000000"/>
                          </a:solidFill>
                          <a:effectLst/>
                          <a:latin typeface="Cambria" panose="02040503050406030204" pitchFamily="18" charset="0"/>
                          <a:ea typeface="Cambria" panose="02040503050406030204" pitchFamily="18" charset="0"/>
                        </a:rPr>
                        <a:t>QnA</a:t>
                      </a:r>
                      <a:endParaRPr lang="en-AU"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No</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Standard Plan</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1158169778"/>
                  </a:ext>
                </a:extLst>
              </a:tr>
              <a:tr h="370840">
                <a:tc>
                  <a:txBody>
                    <a:bodyPr/>
                    <a:lstStyle/>
                    <a:p>
                      <a:pPr algn="l" fontAlgn="b"/>
                      <a:r>
                        <a:rPr lang="en-AU" sz="1900" b="0" u="none" strike="noStrike" dirty="0">
                          <a:solidFill>
                            <a:srgbClr val="000000"/>
                          </a:solidFill>
                          <a:effectLst/>
                          <a:latin typeface="Cambria" panose="02040503050406030204" pitchFamily="18" charset="0"/>
                          <a:ea typeface="Cambria" panose="02040503050406030204" pitchFamily="18" charset="0"/>
                        </a:rPr>
                        <a:t>Google </a:t>
                      </a:r>
                      <a:r>
                        <a:rPr lang="en-AU" sz="1900" b="0" u="none" strike="noStrike" dirty="0" err="1">
                          <a:solidFill>
                            <a:srgbClr val="000000"/>
                          </a:solidFill>
                          <a:effectLst/>
                          <a:latin typeface="Cambria" panose="02040503050406030204" pitchFamily="18" charset="0"/>
                          <a:ea typeface="Cambria" panose="02040503050406030204" pitchFamily="18" charset="0"/>
                        </a:rPr>
                        <a:t>Dialogflow</a:t>
                      </a:r>
                      <a:r>
                        <a:rPr lang="en-AU" sz="1900" b="0" u="none" strike="noStrike" dirty="0">
                          <a:solidFill>
                            <a:srgbClr val="000000"/>
                          </a:solidFill>
                          <a:effectLst/>
                          <a:latin typeface="Cambria" panose="02040503050406030204" pitchFamily="18" charset="0"/>
                          <a:ea typeface="Cambria" panose="02040503050406030204" pitchFamily="18" charset="0"/>
                        </a:rPr>
                        <a:t>/ api.ai</a:t>
                      </a:r>
                      <a:endParaRPr lang="en-AU"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No</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Yes</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US" sz="1800" b="0" u="none" strike="noStrike" dirty="0">
                          <a:solidFill>
                            <a:srgbClr val="000000"/>
                          </a:solidFill>
                          <a:effectLst/>
                          <a:latin typeface="Cambria" panose="02040503050406030204" pitchFamily="18" charset="0"/>
                          <a:ea typeface="Cambria" panose="02040503050406030204" pitchFamily="18" charset="0"/>
                        </a:rPr>
                        <a:t>Initial credit of $600 + Pay as you go</a:t>
                      </a:r>
                      <a:endParaRPr lang="en-US"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367740605"/>
                  </a:ext>
                </a:extLst>
              </a:tr>
              <a:tr h="370840">
                <a:tc>
                  <a:txBody>
                    <a:bodyPr/>
                    <a:lstStyle/>
                    <a:p>
                      <a:pPr algn="l" fontAlgn="b"/>
                      <a:r>
                        <a:rPr lang="en-AU" sz="1900" b="0" u="none" strike="noStrike" dirty="0">
                          <a:solidFill>
                            <a:srgbClr val="000000"/>
                          </a:solidFill>
                          <a:effectLst/>
                          <a:latin typeface="Cambria" panose="02040503050406030204" pitchFamily="18" charset="0"/>
                          <a:ea typeface="Cambria" panose="02040503050406030204" pitchFamily="18" charset="0"/>
                        </a:rPr>
                        <a:t>IBM Watson Conversation</a:t>
                      </a:r>
                      <a:endParaRPr lang="en-AU"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No</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Free with Limited Features/ Pay as you go</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298660450"/>
                  </a:ext>
                </a:extLst>
              </a:tr>
              <a:tr h="370840">
                <a:tc>
                  <a:txBody>
                    <a:bodyPr/>
                    <a:lstStyle/>
                    <a:p>
                      <a:pPr algn="l" fontAlgn="b"/>
                      <a:r>
                        <a:rPr lang="en-AU" sz="1900" b="0" u="none" strike="noStrike" dirty="0" err="1">
                          <a:solidFill>
                            <a:srgbClr val="000000"/>
                          </a:solidFill>
                          <a:effectLst/>
                          <a:latin typeface="Cambria" panose="02040503050406030204" pitchFamily="18" charset="0"/>
                          <a:ea typeface="Cambria" panose="02040503050406030204" pitchFamily="18" charset="0"/>
                        </a:rPr>
                        <a:t>Botsify</a:t>
                      </a:r>
                      <a:endParaRPr lang="en-AU" sz="19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No</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a:solidFill>
                            <a:srgbClr val="000000"/>
                          </a:solidFill>
                          <a:effectLst/>
                          <a:latin typeface="Cambria" panose="02040503050406030204" pitchFamily="18" charset="0"/>
                          <a:ea typeface="Cambria" panose="02040503050406030204" pitchFamily="18" charset="0"/>
                        </a:rPr>
                        <a:t>Yes</a:t>
                      </a:r>
                      <a:endParaRPr lang="en-AU" sz="18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ctr" fontAlgn="b"/>
                      <a:r>
                        <a:rPr lang="en-AU" sz="1800" b="0" u="none" strike="noStrike" dirty="0">
                          <a:solidFill>
                            <a:srgbClr val="000000"/>
                          </a:solidFill>
                          <a:effectLst/>
                          <a:latin typeface="Cambria" panose="02040503050406030204" pitchFamily="18" charset="0"/>
                          <a:ea typeface="Cambria" panose="02040503050406030204" pitchFamily="18" charset="0"/>
                        </a:rPr>
                        <a:t>Standard Plan</a:t>
                      </a:r>
                      <a:endParaRPr lang="en-AU" sz="18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273104929"/>
                  </a:ext>
                </a:extLst>
              </a:tr>
            </a:tbl>
          </a:graphicData>
        </a:graphic>
      </p:graphicFrame>
      <p:sp>
        <p:nvSpPr>
          <p:cNvPr id="6" name="TextBox 5">
            <a:extLst>
              <a:ext uri="{FF2B5EF4-FFF2-40B4-BE49-F238E27FC236}">
                <a16:creationId xmlns:a16="http://schemas.microsoft.com/office/drawing/2014/main" id="{2B77F13B-94A1-439E-AA5F-13E6323CD671}"/>
              </a:ext>
            </a:extLst>
          </p:cNvPr>
          <p:cNvSpPr txBox="1"/>
          <p:nvPr/>
        </p:nvSpPr>
        <p:spPr>
          <a:xfrm>
            <a:off x="365124" y="5334000"/>
            <a:ext cx="11296650" cy="1477328"/>
          </a:xfrm>
          <a:prstGeom prst="rect">
            <a:avLst/>
          </a:prstGeom>
          <a:noFill/>
        </p:spPr>
        <p:txBody>
          <a:bodyPr wrap="square" rtlCol="0">
            <a:spAutoFit/>
          </a:bodyPr>
          <a:lstStyle/>
          <a:p>
            <a:r>
              <a:rPr lang="en-AU" u="sng" dirty="0">
                <a:latin typeface="Cambria" panose="02040503050406030204" pitchFamily="18" charset="0"/>
                <a:ea typeface="Cambria" panose="02040503050406030204" pitchFamily="18" charset="0"/>
              </a:rPr>
              <a:t>Notes: </a:t>
            </a:r>
          </a:p>
          <a:p>
            <a:r>
              <a:rPr lang="en-AU" b="1" dirty="0">
                <a:latin typeface="Cambria" panose="02040503050406030204" pitchFamily="18" charset="0"/>
                <a:ea typeface="Cambria" panose="02040503050406030204" pitchFamily="18" charset="0"/>
              </a:rPr>
              <a:t>Facebook Messenger API and Chat Plugin : </a:t>
            </a:r>
            <a:r>
              <a:rPr lang="en-AU" dirty="0">
                <a:latin typeface="Cambria" panose="02040503050406030204" pitchFamily="18" charset="0"/>
                <a:ea typeface="Cambria" panose="02040503050406030204" pitchFamily="18" charset="0"/>
              </a:rPr>
              <a:t>Detailed documentations along with code snippets for copy paste use are available in Facebook Messenger API</a:t>
            </a:r>
          </a:p>
          <a:p>
            <a:r>
              <a:rPr lang="en-US" b="1" i="0" u="none" strike="noStrike" dirty="0" err="1">
                <a:solidFill>
                  <a:srgbClr val="000000"/>
                </a:solidFill>
                <a:effectLst/>
                <a:latin typeface="Cambria" panose="02040503050406030204" pitchFamily="18" charset="0"/>
                <a:ea typeface="Cambria" panose="02040503050406030204" pitchFamily="18" charset="0"/>
              </a:rPr>
              <a:t>Artibot</a:t>
            </a:r>
            <a:r>
              <a:rPr lang="en-US" b="1" i="0" u="none" strike="noStrike" dirty="0">
                <a:solidFill>
                  <a:srgbClr val="000000"/>
                </a:solidFill>
                <a:effectLst/>
                <a:latin typeface="Cambria" panose="02040503050406030204" pitchFamily="18" charset="0"/>
                <a:ea typeface="Cambria" panose="02040503050406030204" pitchFamily="18" charset="0"/>
              </a:rPr>
              <a:t>. ai : </a:t>
            </a:r>
            <a:r>
              <a:rPr lang="en-US" b="0" i="0" u="none" strike="noStrike" dirty="0">
                <a:solidFill>
                  <a:srgbClr val="000000"/>
                </a:solidFill>
                <a:effectLst/>
                <a:latin typeface="Cambria" panose="02040503050406030204" pitchFamily="18" charset="0"/>
                <a:ea typeface="Cambria" panose="02040503050406030204" pitchFamily="18" charset="0"/>
              </a:rPr>
              <a:t>Paid plan is also available with unlimited features. But the free plan included extended features too and suits the current use case</a:t>
            </a:r>
            <a:endParaRPr lang="en-A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28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Comparison among Chatbot APIs</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3908762"/>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Common features in these APIs which support our requirement :</a:t>
            </a:r>
          </a:p>
          <a:p>
            <a:endParaRPr lang="en-AU" sz="2000" dirty="0">
              <a:latin typeface="Cambria" panose="02040503050406030204" pitchFamily="18" charset="0"/>
              <a:ea typeface="Cambria" panose="02040503050406030204" pitchFamily="18" charset="0"/>
            </a:endParaRPr>
          </a:p>
          <a:p>
            <a:pPr marL="514350" indent="-514350">
              <a:buFont typeface="+mj-lt"/>
              <a:buAutoNum type="romanLcPeriod"/>
            </a:pPr>
            <a:r>
              <a:rPr lang="en-AU" sz="2000" dirty="0">
                <a:latin typeface="Cambria" panose="02040503050406030204" pitchFamily="18" charset="0"/>
                <a:ea typeface="Cambria" panose="02040503050406030204" pitchFamily="18" charset="0"/>
              </a:rPr>
              <a:t>Allows live chat integration</a:t>
            </a:r>
          </a:p>
          <a:p>
            <a:pPr marL="514350" indent="-514350">
              <a:buFont typeface="+mj-lt"/>
              <a:buAutoNum type="romanLcPeriod"/>
            </a:pPr>
            <a:r>
              <a:rPr lang="en-AU" sz="2000" dirty="0">
                <a:latin typeface="Cambria" panose="02040503050406030204" pitchFamily="18" charset="0"/>
                <a:ea typeface="Cambria" panose="02040503050406030204" pitchFamily="18" charset="0"/>
              </a:rPr>
              <a:t>Allows chat buttons</a:t>
            </a:r>
          </a:p>
          <a:p>
            <a:pPr marL="514350" indent="-514350">
              <a:buFont typeface="+mj-lt"/>
              <a:buAutoNum type="romanLcPeriod"/>
            </a:pPr>
            <a:r>
              <a:rPr lang="en-AU" sz="2000" dirty="0">
                <a:latin typeface="Cambria" panose="02040503050406030204" pitchFamily="18" charset="0"/>
                <a:ea typeface="Cambria" panose="02040503050406030204" pitchFamily="18" charset="0"/>
              </a:rPr>
              <a:t>No or minimal coding</a:t>
            </a:r>
          </a:p>
          <a:p>
            <a:pPr marL="514350" indent="-514350">
              <a:buFont typeface="+mj-lt"/>
              <a:buAutoNum type="romanLcPeriod"/>
            </a:pPr>
            <a:r>
              <a:rPr lang="en-AU" sz="2000" dirty="0">
                <a:latin typeface="Cambria" panose="02040503050406030204" pitchFamily="18" charset="0"/>
                <a:ea typeface="Cambria" panose="02040503050406030204" pitchFamily="18" charset="0"/>
              </a:rPr>
              <a:t>Provides NLP/NLU services</a:t>
            </a:r>
          </a:p>
          <a:p>
            <a:pPr marL="514350" indent="-514350">
              <a:buFont typeface="+mj-lt"/>
              <a:buAutoNum type="romanLcPeriod"/>
            </a:pPr>
            <a:r>
              <a:rPr lang="en-AU" sz="2000" dirty="0">
                <a:latin typeface="Cambria" panose="02040503050406030204" pitchFamily="18" charset="0"/>
                <a:ea typeface="Cambria" panose="02040503050406030204" pitchFamily="18" charset="0"/>
              </a:rPr>
              <a:t>Can be launched on company website</a:t>
            </a:r>
          </a:p>
          <a:p>
            <a:pPr marL="514350" indent="-514350">
              <a:buFont typeface="+mj-lt"/>
              <a:buAutoNum type="romanLcPeriod"/>
            </a:pPr>
            <a:r>
              <a:rPr lang="en-AU" sz="2000" dirty="0">
                <a:latin typeface="Cambria" panose="02040503050406030204" pitchFamily="18" charset="0"/>
                <a:ea typeface="Cambria" panose="02040503050406030204" pitchFamily="18" charset="0"/>
              </a:rPr>
              <a:t>Easy integration (One click integration)</a:t>
            </a:r>
          </a:p>
          <a:p>
            <a:pPr marL="514350" indent="-514350">
              <a:buFont typeface="+mj-lt"/>
              <a:buAutoNum type="romanLcPeriod"/>
            </a:pPr>
            <a:r>
              <a:rPr lang="en-AU" sz="2000" dirty="0">
                <a:latin typeface="Cambria" panose="02040503050406030204" pitchFamily="18" charset="0"/>
                <a:ea typeface="Cambria" panose="02040503050406030204" pitchFamily="18" charset="0"/>
              </a:rPr>
              <a:t>Allows inbuilt analytics options except in artibot.ai </a:t>
            </a:r>
          </a:p>
          <a:p>
            <a:pPr marL="514350" indent="-514350">
              <a:buFont typeface="+mj-lt"/>
              <a:buAutoNum type="romanLcPeriod"/>
            </a:pPr>
            <a:r>
              <a:rPr lang="en-AU" sz="2000" dirty="0">
                <a:latin typeface="Cambria" panose="02040503050406030204" pitchFamily="18" charset="0"/>
                <a:ea typeface="Cambria" panose="02040503050406030204" pitchFamily="18" charset="0"/>
              </a:rPr>
              <a:t>Detailed support documents that guides one through the whole process including integration</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232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Microsoft </a:t>
            </a:r>
            <a:r>
              <a:rPr lang="en-AU" sz="2800" dirty="0" err="1">
                <a:latin typeface="Cambria" panose="02040503050406030204" pitchFamily="18" charset="0"/>
                <a:ea typeface="Cambria" panose="02040503050406030204" pitchFamily="18" charset="0"/>
              </a:rPr>
              <a:t>QnA</a:t>
            </a:r>
            <a:endParaRPr lang="en-AU" sz="28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4552B5EB-B020-4E51-AC16-6814DD4AD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 y="2266732"/>
            <a:ext cx="11841227" cy="3124636"/>
          </a:xfrm>
          <a:prstGeom prst="rect">
            <a:avLst/>
          </a:prstGeom>
        </p:spPr>
      </p:pic>
    </p:spTree>
    <p:extLst>
      <p:ext uri="{BB962C8B-B14F-4D97-AF65-F5344CB8AC3E}">
        <p14:creationId xmlns:p14="http://schemas.microsoft.com/office/powerpoint/2010/main" val="34893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Google </a:t>
            </a:r>
            <a:r>
              <a:rPr lang="en-AU" sz="2800" dirty="0" err="1">
                <a:latin typeface="Cambria" panose="02040503050406030204" pitchFamily="18" charset="0"/>
                <a:ea typeface="Cambria" panose="02040503050406030204" pitchFamily="18" charset="0"/>
              </a:rPr>
              <a:t>Dialogflow</a:t>
            </a:r>
            <a:r>
              <a:rPr lang="en-AU" sz="2800" dirty="0">
                <a:latin typeface="Cambria" panose="02040503050406030204" pitchFamily="18" charset="0"/>
                <a:ea typeface="Cambria" panose="02040503050406030204" pitchFamily="18" charset="0"/>
              </a:rPr>
              <a:t> / api.ai</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6" name="Picture 5" descr="Graphical user interface, text, email&#10;&#10;Description automatically generated">
            <a:extLst>
              <a:ext uri="{FF2B5EF4-FFF2-40B4-BE49-F238E27FC236}">
                <a16:creationId xmlns:a16="http://schemas.microsoft.com/office/drawing/2014/main" id="{5AC3BF5A-06CB-4A28-8517-138AD912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20" y="3328118"/>
            <a:ext cx="7030431" cy="1267002"/>
          </a:xfrm>
          <a:prstGeom prst="rect">
            <a:avLst/>
          </a:prstGeom>
        </p:spPr>
      </p:pic>
      <p:pic>
        <p:nvPicPr>
          <p:cNvPr id="10" name="Picture 9" descr="Table&#10;&#10;Description automatically generated">
            <a:extLst>
              <a:ext uri="{FF2B5EF4-FFF2-40B4-BE49-F238E27FC236}">
                <a16:creationId xmlns:a16="http://schemas.microsoft.com/office/drawing/2014/main" id="{1EA73F92-BB95-41D7-AD39-FDD617669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459" y="5152733"/>
            <a:ext cx="5231621" cy="1631193"/>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4AB973B1-72A9-4F49-BE48-4FF9E8FD8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459" y="1171554"/>
            <a:ext cx="5231621" cy="3914795"/>
          </a:xfrm>
          <a:prstGeom prst="rect">
            <a:avLst/>
          </a:prstGeom>
        </p:spPr>
      </p:pic>
    </p:spTree>
    <p:extLst>
      <p:ext uri="{BB962C8B-B14F-4D97-AF65-F5344CB8AC3E}">
        <p14:creationId xmlns:p14="http://schemas.microsoft.com/office/powerpoint/2010/main" val="290047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IBM Watson</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0B90B358-950B-4726-80C9-43B5795C40BF}"/>
              </a:ext>
            </a:extLst>
          </p:cNvPr>
          <p:cNvPicPr>
            <a:picLocks noChangeAspect="1"/>
          </p:cNvPicPr>
          <p:nvPr/>
        </p:nvPicPr>
        <p:blipFill rotWithShape="1">
          <a:blip r:embed="rId2">
            <a:extLst>
              <a:ext uri="{28A0092B-C50C-407E-A947-70E740481C1C}">
                <a14:useLocalDpi xmlns:a14="http://schemas.microsoft.com/office/drawing/2010/main" val="0"/>
              </a:ext>
            </a:extLst>
          </a:blip>
          <a:srcRect r="1317"/>
          <a:stretch/>
        </p:blipFill>
        <p:spPr>
          <a:xfrm>
            <a:off x="1264920" y="2404035"/>
            <a:ext cx="9231630" cy="2867425"/>
          </a:xfrm>
          <a:prstGeom prst="rect">
            <a:avLst/>
          </a:prstGeom>
        </p:spPr>
      </p:pic>
    </p:spTree>
    <p:extLst>
      <p:ext uri="{BB962C8B-B14F-4D97-AF65-F5344CB8AC3E}">
        <p14:creationId xmlns:p14="http://schemas.microsoft.com/office/powerpoint/2010/main" val="98894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1EEA83A1-94A1-49FA-8443-F4C8411C5A69}"/>
              </a:ext>
            </a:extLst>
          </p:cNvPr>
          <p:cNvSpPr>
            <a:spLocks noGrp="1"/>
          </p:cNvSpPr>
          <p:nvPr>
            <p:ph type="title"/>
          </p:nvPr>
        </p:nvSpPr>
        <p:spPr>
          <a:xfrm>
            <a:off x="769620" y="390235"/>
            <a:ext cx="7821930" cy="1232750"/>
          </a:xfrm>
        </p:spPr>
        <p:txBody>
          <a:bodyPr vert="horz" lIns="91440" tIns="45720" rIns="91440" bIns="45720" rtlCol="0" anchor="b">
            <a:normAutofit/>
          </a:bodyPr>
          <a:lstStyle/>
          <a:p>
            <a:r>
              <a:rPr lang="en-US" sz="4100" kern="1200" dirty="0">
                <a:solidFill>
                  <a:schemeClr val="bg1"/>
                </a:solidFill>
                <a:latin typeface="+mj-lt"/>
                <a:ea typeface="+mj-ea"/>
                <a:cs typeface="+mj-cs"/>
              </a:rPr>
              <a:t>Building fro</a:t>
            </a:r>
            <a:r>
              <a:rPr lang="en-US" sz="4100" dirty="0">
                <a:solidFill>
                  <a:schemeClr val="bg1"/>
                </a:solidFill>
              </a:rPr>
              <a:t>m scratch Vs. Chatbot APIs</a:t>
            </a:r>
            <a:endParaRPr lang="en-US" sz="4100" kern="1200" dirty="0">
              <a:solidFill>
                <a:schemeClr val="bg1"/>
              </a:solidFill>
              <a:latin typeface="+mj-lt"/>
              <a:ea typeface="+mj-ea"/>
              <a:cs typeface="+mj-cs"/>
            </a:endParaRPr>
          </a:p>
        </p:txBody>
      </p:sp>
      <p:sp>
        <p:nvSpPr>
          <p:cNvPr id="2" name="Rectangle 1">
            <a:extLst>
              <a:ext uri="{FF2B5EF4-FFF2-40B4-BE49-F238E27FC236}">
                <a16:creationId xmlns:a16="http://schemas.microsoft.com/office/drawing/2014/main" id="{BE17BDE8-95BB-44FC-B184-F7498E8D2354}"/>
              </a:ext>
            </a:extLst>
          </p:cNvPr>
          <p:cNvSpPr/>
          <p:nvPr/>
        </p:nvSpPr>
        <p:spPr>
          <a:xfrm>
            <a:off x="0" y="0"/>
            <a:ext cx="12192000" cy="11051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9CC90ED1-3F57-4DF0-B988-569A63118B3D}"/>
              </a:ext>
            </a:extLst>
          </p:cNvPr>
          <p:cNvCxnSpPr/>
          <p:nvPr/>
        </p:nvCxnSpPr>
        <p:spPr>
          <a:xfrm>
            <a:off x="0" y="781050"/>
            <a:ext cx="88582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9772DE0-8CC0-4F52-994B-6826A76073C4}"/>
              </a:ext>
            </a:extLst>
          </p:cNvPr>
          <p:cNvSpPr txBox="1">
            <a:spLocks/>
          </p:cNvSpPr>
          <p:nvPr/>
        </p:nvSpPr>
        <p:spPr>
          <a:xfrm>
            <a:off x="217170" y="0"/>
            <a:ext cx="9250680" cy="7810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chemeClr val="bg1"/>
                </a:solidFill>
                <a:latin typeface="Cambria" panose="02040503050406030204" pitchFamily="18" charset="0"/>
                <a:ea typeface="Cambria" panose="02040503050406030204" pitchFamily="18" charset="0"/>
              </a:rPr>
              <a:t>Pricing Model</a:t>
            </a:r>
          </a:p>
        </p:txBody>
      </p:sp>
      <p:sp>
        <p:nvSpPr>
          <p:cNvPr id="8" name="TextBox 7">
            <a:extLst>
              <a:ext uri="{FF2B5EF4-FFF2-40B4-BE49-F238E27FC236}">
                <a16:creationId xmlns:a16="http://schemas.microsoft.com/office/drawing/2014/main" id="{D40BEE10-C9D0-45D1-A0F9-6A5CD7027A6A}"/>
              </a:ext>
            </a:extLst>
          </p:cNvPr>
          <p:cNvSpPr txBox="1"/>
          <p:nvPr/>
        </p:nvSpPr>
        <p:spPr>
          <a:xfrm>
            <a:off x="769620" y="1323955"/>
            <a:ext cx="11296650" cy="1446550"/>
          </a:xfrm>
          <a:prstGeom prst="rect">
            <a:avLst/>
          </a:prstGeom>
          <a:noFill/>
        </p:spPr>
        <p:txBody>
          <a:bodyPr wrap="square" rtlCol="0">
            <a:spAutoFit/>
          </a:bodyPr>
          <a:lstStyle/>
          <a:p>
            <a:r>
              <a:rPr lang="en-AU" sz="2800" dirty="0">
                <a:latin typeface="Cambria" panose="02040503050406030204" pitchFamily="18" charset="0"/>
                <a:ea typeface="Cambria" panose="02040503050406030204" pitchFamily="18" charset="0"/>
              </a:rPr>
              <a:t>IBM Watson</a:t>
            </a: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a:p>
            <a:endParaRPr lang="en-AU" sz="2000" dirty="0">
              <a:latin typeface="Cambria" panose="02040503050406030204" pitchFamily="18" charset="0"/>
              <a:ea typeface="Cambria" panose="02040503050406030204" pitchFamily="18" charset="0"/>
            </a:endParaRPr>
          </a:p>
        </p:txBody>
      </p:sp>
      <p:pic>
        <p:nvPicPr>
          <p:cNvPr id="10" name="Picture 9" descr="Graphical user interface, application&#10;&#10;Description automatically generated">
            <a:extLst>
              <a:ext uri="{FF2B5EF4-FFF2-40B4-BE49-F238E27FC236}">
                <a16:creationId xmlns:a16="http://schemas.microsoft.com/office/drawing/2014/main" id="{10982B1C-BDE3-4F87-A3CC-DBCB641A276E}"/>
              </a:ext>
            </a:extLst>
          </p:cNvPr>
          <p:cNvPicPr>
            <a:picLocks noChangeAspect="1"/>
          </p:cNvPicPr>
          <p:nvPr/>
        </p:nvPicPr>
        <p:blipFill rotWithShape="1">
          <a:blip r:embed="rId3">
            <a:extLst>
              <a:ext uri="{28A0092B-C50C-407E-A947-70E740481C1C}">
                <a14:useLocalDpi xmlns:a14="http://schemas.microsoft.com/office/drawing/2010/main" val="0"/>
              </a:ext>
            </a:extLst>
          </a:blip>
          <a:srcRect l="1002" r="2383" b="530"/>
          <a:stretch/>
        </p:blipFill>
        <p:spPr>
          <a:xfrm>
            <a:off x="-1" y="1841769"/>
            <a:ext cx="6502537" cy="3320771"/>
          </a:xfrm>
          <a:prstGeom prst="rect">
            <a:avLst/>
          </a:prstGeom>
        </p:spPr>
      </p:pic>
      <p:pic>
        <p:nvPicPr>
          <p:cNvPr id="12" name="Picture 11" descr="A picture containing scatter chart&#10;&#10;Description automatically generated">
            <a:extLst>
              <a:ext uri="{FF2B5EF4-FFF2-40B4-BE49-F238E27FC236}">
                <a16:creationId xmlns:a16="http://schemas.microsoft.com/office/drawing/2014/main" id="{D754EB20-1D76-450F-942D-7D4A896FDDB8}"/>
              </a:ext>
            </a:extLst>
          </p:cNvPr>
          <p:cNvPicPr>
            <a:picLocks noChangeAspect="1"/>
          </p:cNvPicPr>
          <p:nvPr/>
        </p:nvPicPr>
        <p:blipFill rotWithShape="1">
          <a:blip r:embed="rId4">
            <a:extLst>
              <a:ext uri="{28A0092B-C50C-407E-A947-70E740481C1C}">
                <a14:useLocalDpi xmlns:a14="http://schemas.microsoft.com/office/drawing/2010/main" val="0"/>
              </a:ext>
            </a:extLst>
          </a:blip>
          <a:srcRect l="2206"/>
          <a:stretch/>
        </p:blipFill>
        <p:spPr>
          <a:xfrm>
            <a:off x="5479417" y="3537231"/>
            <a:ext cx="6712583" cy="3320770"/>
          </a:xfrm>
          <a:prstGeom prst="rect">
            <a:avLst/>
          </a:prstGeom>
        </p:spPr>
      </p:pic>
    </p:spTree>
    <p:extLst>
      <p:ext uri="{BB962C8B-B14F-4D97-AF65-F5344CB8AC3E}">
        <p14:creationId xmlns:p14="http://schemas.microsoft.com/office/powerpoint/2010/main" val="1026382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760</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vt:lpstr>
      <vt:lpstr>Office Theme</vt:lpstr>
      <vt:lpstr>Pros and Cons Analysis:  Chatbot Building Tools  </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lpstr>Building from scratch Vs. Chatbot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 and Cons Analysis:  Chatbot Building Tools</dc:title>
  <dc:creator>Veena Nair</dc:creator>
  <cp:lastModifiedBy>Veena Nair</cp:lastModifiedBy>
  <cp:revision>34</cp:revision>
  <dcterms:created xsi:type="dcterms:W3CDTF">2021-04-22T01:45:58Z</dcterms:created>
  <dcterms:modified xsi:type="dcterms:W3CDTF">2021-04-22T07:58:40Z</dcterms:modified>
</cp:coreProperties>
</file>