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wmf" ContentType="image/x-wmf"/>
  <Override PartName="/ppt/media/image11.wmf" ContentType="image/x-wmf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.wmf" ContentType="image/x-wmf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24382412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7205040" y="3209040"/>
            <a:ext cx="9971280" cy="7954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7205040" y="3209040"/>
            <a:ext cx="997128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380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7205040" y="3209040"/>
            <a:ext cx="9971280" cy="79549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7205040" y="3209040"/>
            <a:ext cx="997128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380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7205040" y="3209040"/>
            <a:ext cx="9971280" cy="795492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7205040" y="3209040"/>
            <a:ext cx="997128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380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7205040" y="3209040"/>
            <a:ext cx="9971280" cy="795492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7205040" y="3209040"/>
            <a:ext cx="997128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380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380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7205040" y="3209040"/>
            <a:ext cx="9971280" cy="795492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7205040" y="3209040"/>
            <a:ext cx="997128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wmf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Изображение 3" descr=""/>
          <p:cNvPicPr/>
          <p:nvPr/>
        </p:nvPicPr>
        <p:blipFill>
          <a:blip r:embed="rId2"/>
          <a:stretch/>
        </p:blipFill>
        <p:spPr>
          <a:xfrm>
            <a:off x="8894880" y="5636880"/>
            <a:ext cx="6587280" cy="25228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44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Изображение 6" descr=""/>
          <p:cNvPicPr/>
          <p:nvPr/>
        </p:nvPicPr>
        <p:blipFill>
          <a:blip r:embed="rId2"/>
          <a:stretch/>
        </p:blipFill>
        <p:spPr>
          <a:xfrm>
            <a:off x="3065760" y="1963080"/>
            <a:ext cx="2287080" cy="8748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Изображение 6" descr=""/>
          <p:cNvPicPr/>
          <p:nvPr/>
        </p:nvPicPr>
        <p:blipFill>
          <a:blip r:embed="rId2"/>
          <a:stretch/>
        </p:blipFill>
        <p:spPr>
          <a:xfrm>
            <a:off x="3065760" y="1963080"/>
            <a:ext cx="2287080" cy="874800"/>
          </a:xfrm>
          <a:prstGeom prst="rect">
            <a:avLst/>
          </a:prstGeom>
          <a:ln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review.opencontrail.org/#/c/47922/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587600" y="547200"/>
            <a:ext cx="2123028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Тёмное прошлое vs светлое настоящее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587600" y="12624840"/>
            <a:ext cx="175629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"/>
          <p:cNvSpPr/>
          <p:nvPr/>
        </p:nvSpPr>
        <p:spPr>
          <a:xfrm>
            <a:off x="21718440" y="12621240"/>
            <a:ext cx="10911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2160720" y="3600000"/>
            <a:ext cx="9213480" cy="867240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13032000" y="3600000"/>
            <a:ext cx="9214200" cy="867312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/>
        </p:blipFill>
        <p:spPr>
          <a:xfrm>
            <a:off x="13048920" y="3600000"/>
            <a:ext cx="9197280" cy="865728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1578240" y="2520000"/>
            <a:ext cx="10651320" cy="9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Pyflame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12315600" y="2656440"/>
            <a:ext cx="10651320" cy="9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Py-spy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587600" y="547200"/>
            <a:ext cx="2123028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(Не)сложная реальность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587600" y="12624840"/>
            <a:ext cx="175629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3"/>
          <p:cNvSpPr/>
          <p:nvPr/>
        </p:nvSpPr>
        <p:spPr>
          <a:xfrm>
            <a:off x="21718440" y="12621240"/>
            <a:ext cx="10911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4"/>
          <p:cNvSpPr/>
          <p:nvPr/>
        </p:nvSpPr>
        <p:spPr>
          <a:xfrm>
            <a:off x="1587600" y="3429720"/>
            <a:ext cx="21222360" cy="88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Вводные: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contrail-api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2.7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REST-API на gevent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Нагрузочное тестирование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cpu 100%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13093560" y="3816000"/>
            <a:ext cx="9009360" cy="432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" descr=""/>
          <p:cNvPicPr/>
          <p:nvPr/>
        </p:nvPicPr>
        <p:blipFill>
          <a:blip r:embed="rId1"/>
          <a:srcRect l="0" t="0" r="0" b="51495"/>
          <a:stretch/>
        </p:blipFill>
        <p:spPr>
          <a:xfrm>
            <a:off x="2232000" y="2134080"/>
            <a:ext cx="19689120" cy="10105920"/>
          </a:xfrm>
          <a:prstGeom prst="rect">
            <a:avLst/>
          </a:prstGeom>
          <a:ln>
            <a:noFill/>
          </a:ln>
        </p:spPr>
      </p:pic>
      <p:sp>
        <p:nvSpPr>
          <p:cNvPr id="231" name="CustomShape 1"/>
          <p:cNvSpPr/>
          <p:nvPr/>
        </p:nvSpPr>
        <p:spPr>
          <a:xfrm>
            <a:off x="1587600" y="547200"/>
            <a:ext cx="2123028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Flame-граф до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587600" y="12624840"/>
            <a:ext cx="175629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"/>
          <p:cNvSpPr/>
          <p:nvPr/>
        </p:nvSpPr>
        <p:spPr>
          <a:xfrm>
            <a:off x="21718440" y="12621240"/>
            <a:ext cx="10911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587600" y="12624840"/>
            <a:ext cx="175629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21718440" y="12621240"/>
            <a:ext cx="10911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"/>
          <p:cNvSpPr/>
          <p:nvPr/>
        </p:nvSpPr>
        <p:spPr>
          <a:xfrm>
            <a:off x="1587600" y="547200"/>
            <a:ext cx="2123028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vnc_cassandra.py до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1591560" y="2232000"/>
            <a:ext cx="21218400" cy="100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00" bIns="0"/>
          <a:p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class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ru-RU" sz="3200" spc="-1" strike="noStrike">
                <a:solidFill>
                  <a:srgbClr val="bb00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ObjectCacheManager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object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#...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ru-RU" sz="3200" spc="-1" strike="noStrike">
                <a:solidFill>
                  <a:srgbClr val="0066b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read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self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obj_uuids, req_fields, include_backrefs_children):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find which keys are a hit, find which hit keys are not stale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return hit entries and miss+stale uuids.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1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cached_uuid_set </a:t>
            </a:r>
            <a:r>
              <a:rPr b="1" lang="ru-RU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1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ru-RU" sz="36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</a:t>
            </a:r>
            <a:r>
              <a:rPr b="1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1" lang="ru-RU" sz="36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self</a:t>
            </a:r>
            <a:r>
              <a:rPr b="1" lang="ru-RU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1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_cache</a:t>
            </a:r>
            <a:r>
              <a:rPr b="1" lang="ru-RU" sz="3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1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keys())   </a:t>
            </a:r>
            <a:r>
              <a:rPr b="1" lang="ru-RU" sz="36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&lt;------ 1669 -------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request_uuid_set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(obj_uuids)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hit_uuid_set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(obj_uuids)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&amp;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cached_uuid_set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miss_uuid_set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(obj_uuids)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-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cached_uuid_set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#...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587600" y="12624840"/>
            <a:ext cx="175629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"/>
          <p:cNvSpPr/>
          <p:nvPr/>
        </p:nvSpPr>
        <p:spPr>
          <a:xfrm>
            <a:off x="21718440" y="12621240"/>
            <a:ext cx="10911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1587600" y="547200"/>
            <a:ext cx="2123028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vnc_cassandra.py после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591560" y="2232000"/>
            <a:ext cx="21218400" cy="100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00" bIns="0"/>
          <a:p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class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ru-RU" sz="3200" spc="-1" strike="noStrike">
                <a:solidFill>
                  <a:srgbClr val="bb00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ObjectCacheManager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object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#...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ru-RU" sz="3200" spc="-1" strike="noStrike">
                <a:solidFill>
                  <a:srgbClr val="0066b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read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self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obj_uuids, req_fields, include_backrefs_children):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find which keys are a hit, find which hit keys are not stale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return hit entries and miss+stale uuids.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#cached_uuid_set = set(self._cache.keys())   # &lt;------ 1669 -------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#request_uuid_set = set(obj_uuids)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#hit_uuid_set = set(obj_uuids) &amp; cached_uuid_set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#miss_uuid_set = set(obj_uuids) - cached_uuid_set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hit_uuids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[]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miss_uuids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[]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obj_uuid </a:t>
            </a: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obj_uuids: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obj_uuid </a:t>
            </a: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self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_cache: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hit_uuids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append(obj_uuid)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else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miss_uuids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append(obj_uuid)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#...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587600" y="547200"/>
            <a:ext cx="2123028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Flame-граф после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587600" y="12624840"/>
            <a:ext cx="175629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21718440" y="12621240"/>
            <a:ext cx="10911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2193840" y="3672000"/>
            <a:ext cx="20125800" cy="655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587600" y="547200"/>
            <a:ext cx="2123028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Результат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587600" y="12624840"/>
            <a:ext cx="175629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"/>
          <p:cNvSpPr/>
          <p:nvPr/>
        </p:nvSpPr>
        <p:spPr>
          <a:xfrm>
            <a:off x="21718440" y="12621240"/>
            <a:ext cx="10911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"/>
          <p:cNvSpPr/>
          <p:nvPr/>
        </p:nvSpPr>
        <p:spPr>
          <a:xfrm>
            <a:off x="1587600" y="2232000"/>
            <a:ext cx="21222360" cy="100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Ускорили в 2 раза!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 ab -n3000 http://10.100.12.171:8082/floating-ip/c0e90af8-f10c-4202-ad01-357b0e369442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Requests per second:    </a:t>
            </a:r>
            <a:r>
              <a:rPr b="1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146.96</a:t>
            </a: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[#/sec] (mean)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per request:       </a:t>
            </a:r>
            <a:r>
              <a:rPr b="1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6.805</a:t>
            </a: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[ms] (mean)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После: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 ab -n3000 http://10.100.12.171:8082/floating-ip/c0e90af8-f10c-4202-ad01-357b0e369442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Requests per second:    </a:t>
            </a:r>
            <a:r>
              <a:rPr b="1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271.36</a:t>
            </a: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[#/sec] (mean)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per request:       </a:t>
            </a:r>
            <a:r>
              <a:rPr b="1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3.685</a:t>
            </a: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[ms] (mean)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587600" y="547200"/>
            <a:ext cx="2123028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Upstream!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587600" y="12624840"/>
            <a:ext cx="175629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"/>
          <p:cNvSpPr/>
          <p:nvPr/>
        </p:nvSpPr>
        <p:spPr>
          <a:xfrm>
            <a:off x="21718440" y="12621240"/>
            <a:ext cx="10911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"/>
          <p:cNvSpPr/>
          <p:nvPr/>
        </p:nvSpPr>
        <p:spPr>
          <a:xfrm>
            <a:off x="1587600" y="2232000"/>
            <a:ext cx="2122236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ru-RU" sz="4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https://review.opencontrail.org/#/c/47922/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2962080" y="3240000"/>
            <a:ext cx="19284120" cy="914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587600" y="547200"/>
            <a:ext cx="2123028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Заключение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587600" y="12624840"/>
            <a:ext cx="175629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"/>
          <p:cNvSpPr/>
          <p:nvPr/>
        </p:nvSpPr>
        <p:spPr>
          <a:xfrm>
            <a:off x="21718440" y="12621240"/>
            <a:ext cx="10911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4"/>
          <p:cNvSpPr/>
          <p:nvPr/>
        </p:nvSpPr>
        <p:spPr>
          <a:xfrm>
            <a:off x="1587600" y="3429720"/>
            <a:ext cx="21222360" cy="88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Профилируйте больше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Оптимизируйте код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Коммитьте в open-source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Делайте мир лучше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044520" y="7496280"/>
            <a:ext cx="841572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Анкудинов Александр,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042000" y="8553600"/>
            <a:ext cx="8415720" cy="11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Разработчик Яндекс.Облака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042000" y="3477960"/>
            <a:ext cx="18305640" cy="36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162000" anchor="b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Спасибо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3041640" y="10044360"/>
            <a:ext cx="8416080" cy="73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0" bIns="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xelez@yandex-team.ru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3041640" y="10788840"/>
            <a:ext cx="841608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0" bIns="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@xelez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12566880" y="7496280"/>
            <a:ext cx="8781120" cy="8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7"/>
          <p:cNvSpPr/>
          <p:nvPr/>
        </p:nvSpPr>
        <p:spPr>
          <a:xfrm>
            <a:off x="12566880" y="8553600"/>
            <a:ext cx="8781120" cy="11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8"/>
          <p:cNvSpPr/>
          <p:nvPr/>
        </p:nvSpPr>
        <p:spPr>
          <a:xfrm>
            <a:off x="12568680" y="10044360"/>
            <a:ext cx="8778960" cy="73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9"/>
          <p:cNvSpPr/>
          <p:nvPr/>
        </p:nvSpPr>
        <p:spPr>
          <a:xfrm>
            <a:off x="12568680" y="10788840"/>
            <a:ext cx="877896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8" name="Рисунок 16" descr=""/>
          <p:cNvPicPr/>
          <p:nvPr/>
        </p:nvPicPr>
        <p:blipFill>
          <a:blip r:embed="rId1"/>
          <a:stretch/>
        </p:blipFill>
        <p:spPr>
          <a:xfrm>
            <a:off x="2475360" y="10092240"/>
            <a:ext cx="430200" cy="430560"/>
          </a:xfrm>
          <a:prstGeom prst="rect">
            <a:avLst/>
          </a:prstGeom>
          <a:ln>
            <a:noFill/>
          </a:ln>
        </p:spPr>
      </p:pic>
      <p:pic>
        <p:nvPicPr>
          <p:cNvPr id="269" name="Рисунок 17" descr=""/>
          <p:cNvPicPr/>
          <p:nvPr/>
        </p:nvPicPr>
        <p:blipFill>
          <a:blip r:embed="rId2"/>
          <a:stretch/>
        </p:blipFill>
        <p:spPr>
          <a:xfrm>
            <a:off x="2475360" y="10830600"/>
            <a:ext cx="430200" cy="430560"/>
          </a:xfrm>
          <a:prstGeom prst="rect">
            <a:avLst/>
          </a:prstGeom>
          <a:ln>
            <a:noFill/>
          </a:ln>
        </p:spPr>
      </p:pic>
      <p:pic>
        <p:nvPicPr>
          <p:cNvPr id="270" name="Рисунок 20" descr=""/>
          <p:cNvPicPr/>
          <p:nvPr/>
        </p:nvPicPr>
        <p:blipFill>
          <a:blip r:embed="rId3"/>
          <a:stretch/>
        </p:blipFill>
        <p:spPr>
          <a:xfrm>
            <a:off x="3042360" y="1862640"/>
            <a:ext cx="6660360" cy="99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042720" y="3831120"/>
            <a:ext cx="18305640" cy="54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6000" bIns="0" anchor="ctr"/>
          <a:p>
            <a:pPr>
              <a:lnSpc>
                <a:spcPct val="100000"/>
              </a:lnSpc>
            </a:pPr>
            <a:r>
              <a:rPr b="1" lang="ru-RU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Py-spy и с чем его едят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42000" y="10060920"/>
            <a:ext cx="18305640" cy="18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252000" anchor="b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Анкудинов Александр, разработчик Яндекс.Облака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Рисунок 5" descr=""/>
          <p:cNvPicPr/>
          <p:nvPr/>
        </p:nvPicPr>
        <p:blipFill>
          <a:blip r:embed="rId1"/>
          <a:stretch/>
        </p:blipFill>
        <p:spPr>
          <a:xfrm>
            <a:off x="3042000" y="1730160"/>
            <a:ext cx="9098640" cy="136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587600" y="547200"/>
            <a:ext cx="2123028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такое профилирование?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587600" y="12624840"/>
            <a:ext cx="175629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21718440" y="12621240"/>
            <a:ext cx="10911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1587600" y="2232000"/>
            <a:ext cx="21222360" cy="20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0000" indent="-717480">
              <a:lnSpc>
                <a:spcPct val="100000"/>
              </a:lnSpc>
              <a:buClr>
                <a:srgbClr val="ffcc00"/>
              </a:buClr>
              <a:buSzPct val="120000"/>
              <a:buFont typeface="Arial Unicode MS"/>
              <a:buChar char="▎"/>
            </a:pPr>
            <a:r>
              <a:rPr b="1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Профилирование — сбор метрик про то, как выполняется наша программа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2808000" y="4320000"/>
            <a:ext cx="19995480" cy="79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00" bIns="0"/>
          <a:p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</a:t>
            </a:r>
            <a:r>
              <a:rPr b="0" lang="ru-RU" sz="3200" spc="-1" strike="noStrike">
                <a:solidFill>
                  <a:srgbClr val="8080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ru-RU" sz="3200" spc="-1" strike="noStrike">
                <a:solidFill>
                  <a:srgbClr val="0066b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update_metalist</a:t>
            </a:r>
            <a:r>
              <a:rPr b="0" lang="ru-RU" sz="3200" spc="-1" strike="noStrike">
                <a:solidFill>
                  <a:srgbClr val="8080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self</a:t>
            </a:r>
            <a:r>
              <a:rPr b="0" lang="ru-RU" sz="3200" spc="-1" strike="noStrike">
                <a:solidFill>
                  <a:srgbClr val="80803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metalist):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...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old_metalist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[]                           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0.1 %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 </a:t>
            </a: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metalist:                          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0.2 %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meta_name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name                      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0.1 %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meta_name </a:t>
            </a: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self_metas:             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0.1 %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old_metalist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append(self_metas[meta_name])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0.2 %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self_metas[meta_name][id2]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      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0.2 %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else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self_metas[meta_name]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{id2 : m}   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0.2 %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old_request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\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self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_build_request(self_imid, id2, old_metalist) </a:t>
            </a:r>
            <a:r>
              <a:rPr b="1" lang="ru-RU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98.1 %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request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!=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old_request:                  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0.5 %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requests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append(request)                     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0.3 %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1680840" y="3245760"/>
            <a:ext cx="1789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587600" y="12624840"/>
            <a:ext cx="175629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21718440" y="12621240"/>
            <a:ext cx="10911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1587600" y="547200"/>
            <a:ext cx="2123028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Инструментирование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591560" y="3104640"/>
            <a:ext cx="21218400" cy="91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00" bIns="0"/>
          <a:p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ru-RU" sz="3200" spc="-1" strike="noStrike">
                <a:solidFill>
                  <a:srgbClr val="0066b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func_a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start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time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.perf_counter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полезные действия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end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time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.perf_counter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stats['func_a']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add(end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-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start)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а ещё есть sys.setprofile()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587600" y="12624840"/>
            <a:ext cx="175629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"/>
          <p:cNvSpPr/>
          <p:nvPr/>
        </p:nvSpPr>
        <p:spPr>
          <a:xfrm>
            <a:off x="21718440" y="12621240"/>
            <a:ext cx="10911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1587600" y="547200"/>
            <a:ext cx="2123028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Сэмплирование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591560" y="2232000"/>
            <a:ext cx="21218400" cy="100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00" bIns="0"/>
          <a:p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class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ru-RU" sz="3200" spc="-1" strike="noStrike">
                <a:solidFill>
                  <a:srgbClr val="bb006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SamplingProfiler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(threading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Thread):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ru-RU" sz="3200" spc="-1" strike="noStrike">
                <a:solidFill>
                  <a:srgbClr val="0066b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run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self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self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result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Counter()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main_thread_ident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threading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main_thread()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ident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i </a:t>
            </a: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range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1" lang="ru-RU" sz="3200" spc="-1" strike="noStrike">
                <a:solidFill>
                  <a:srgbClr val="0000d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200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main_frame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sys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_current_frames()[main_thread_ident]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filename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main_frame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f_code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co_filename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lineno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main_frame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f_lineno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self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result[(filename, lineno)]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+=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ru-RU" sz="3200" spc="-1" strike="noStrike">
                <a:solidFill>
                  <a:srgbClr val="0000dd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sleep(</a:t>
            </a:r>
            <a:r>
              <a:rPr b="1" lang="ru-RU" sz="3200" spc="-1" strike="noStrike">
                <a:solidFill>
                  <a:srgbClr val="6600e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0.005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profile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SamplingProfiler()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profile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start()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code to profile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profile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join()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(profile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result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most_common())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587600" y="547200"/>
            <a:ext cx="2123028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лучше?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587600" y="12624840"/>
            <a:ext cx="175629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21718440" y="12621240"/>
            <a:ext cx="10911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"/>
          <p:cNvSpPr/>
          <p:nvPr/>
        </p:nvSpPr>
        <p:spPr>
          <a:xfrm>
            <a:off x="1587600" y="3429720"/>
            <a:ext cx="10651320" cy="88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Инструментирование: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Полное покрытие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Огромный оверхед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12243600" y="3456000"/>
            <a:ext cx="10651320" cy="88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Сэмплирование: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Маленький, контролируемый оверхед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Контролируемая точность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Недетерминированность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Маленькое покрытие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587600" y="547200"/>
            <a:ext cx="2123028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Py-spy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587600" y="12624840"/>
            <a:ext cx="175629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21718440" y="12621240"/>
            <a:ext cx="10911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1587600" y="3429720"/>
            <a:ext cx="21222360" cy="88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Ставится меньше чем за минуту: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pip install py-spy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cargo install py-spy</a:t>
            </a: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Сэмплирующий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Запускается в отдельном процессе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Написан на Rust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Почти без оверхеда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Можно использовать на проде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87600" y="12624840"/>
            <a:ext cx="175629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"/>
          <p:cNvSpPr/>
          <p:nvPr/>
        </p:nvSpPr>
        <p:spPr>
          <a:xfrm>
            <a:off x="21718440" y="12621240"/>
            <a:ext cx="10911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"/>
          <p:cNvSpPr/>
          <p:nvPr/>
        </p:nvSpPr>
        <p:spPr>
          <a:xfrm>
            <a:off x="1587600" y="547200"/>
            <a:ext cx="2123028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Простое демо: конкатенация строк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1591560" y="3104640"/>
            <a:ext cx="21218400" cy="91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00" bIns="0"/>
          <a:p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</a:t>
            </a:r>
            <a:r>
              <a:rPr b="1" lang="ru-RU" sz="3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ru-RU" sz="3200" spc="-1" strike="noStrike">
                <a:solidFill>
                  <a:srgbClr val="0e84b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io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ru-RU" sz="3200" spc="-1" strike="noStrike">
                <a:solidFill>
                  <a:srgbClr val="0066b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func1_simple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(n):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''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i </a:t>
            </a: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range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(n):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 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+=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(i)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return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ru-RU" sz="3200" spc="-1" strike="noStrike">
                <a:solidFill>
                  <a:srgbClr val="0066b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func2_stringio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(n):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with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io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StringIO()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i </a:t>
            </a: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range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(n):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write(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(i))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return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getvalue()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1" lang="ru-RU" sz="3200" spc="-1" strike="noStrike">
                <a:solidFill>
                  <a:srgbClr val="0066b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func3_join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(n):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return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''</a:t>
            </a:r>
            <a:r>
              <a:rPr b="0" lang="ru-RU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join(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(i) </a:t>
            </a:r>
            <a:r>
              <a:rPr b="1" lang="ru-RU" sz="3200" spc="-1" strike="noStrike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i </a:t>
            </a: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range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(n))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587600" y="547200"/>
            <a:ext cx="21230280" cy="14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8000" bIns="0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Live-demo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587600" y="12624840"/>
            <a:ext cx="175629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21718440" y="12621240"/>
            <a:ext cx="10911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"/>
          <p:cNvSpPr/>
          <p:nvPr/>
        </p:nvSpPr>
        <p:spPr>
          <a:xfrm>
            <a:off x="1587600" y="3429720"/>
            <a:ext cx="21222360" cy="88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этом месте в живой версии презентации была демонстрация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py-spy и его возможностей: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Top-like интерфейс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Как узнать что делает питон в данный момент при помощи --dump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Сбор flame-графов при помощи --flame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20000" indent="-713520">
              <a:lnSpc>
                <a:spcPct val="100000"/>
              </a:lnSpc>
              <a:buClr>
                <a:srgbClr val="000000"/>
              </a:buClr>
              <a:buSzPct val="150000"/>
              <a:buFont typeface="Yandex Sans Text Light"/>
              <a:buChar char="›"/>
            </a:pPr>
            <a:r>
              <a:rPr b="0" lang="ru-RU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Почему --rate 1007 лучше --1000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79010</TotalTime>
  <Application>LibreOffice/5.1.6.2$Linux_X86_64 LibreOffice_project/10m0$Build-2</Application>
  <Company>Yandex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2014-09-09T08:22:07Z</dcterms:created>
  <dc:creator>presentation</dc:creator>
  <dc:description/>
  <dc:language>ru-RU</dc:language>
  <cp:lastModifiedBy/>
  <dcterms:modified xsi:type="dcterms:W3CDTF">2019-08-14T14:40:01Z</dcterms:modified>
  <cp:revision>1757</cp:revision>
  <dc:subject>show_YST</dc:subject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Yandex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anager">
    <vt:lpwstr>Maria Kutuzova</vt:lpwstr>
  </property>
  <property fmtid="{D5CDD505-2E9C-101B-9397-08002B2CF9AE}" pid="9" name="Notes">
    <vt:i4>0</vt:i4>
  </property>
  <property fmtid="{D5CDD505-2E9C-101B-9397-08002B2CF9AE}" pid="10" name="PresentationFormat">
    <vt:lpwstr>Произвольный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26</vt:i4>
  </property>
  <property fmtid="{D5CDD505-2E9C-101B-9397-08002B2CF9AE}" pid="14" name="category">
    <vt:lpwstr>presentation technology</vt:lpwstr>
  </property>
</Properties>
</file>