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12" d="100"/>
          <a:sy n="112" d="100"/>
        </p:scale>
        <p:origin x="432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7" Type="http://schemas.openxmlformats.org/officeDocument/2006/relationships/tableStyles" Target="tableStyles.xml" /><Relationship Id="rId4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5" Type="http://schemas.openxmlformats.org/officeDocument/2006/relationships/viewProps" Target="viewProps.xml" /><Relationship Id="rId4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D61D-AF52-4DA3-9BFD-3CF2A738F149}" type="datetime1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E75A-8FE6-43B5-82A5-7DDEC2328EAD}" type="datetime1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B0C0-0CAB-429E-B351-4BAE89FD1293}" type="datetime1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3"/>
            <a:ext cx="12192000" cy="92177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0415"/>
            <a:ext cx="11682101" cy="4835749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q"/>
              <a:defRPr sz="2800"/>
            </a:lvl1pPr>
            <a:lvl2pPr marL="742950" indent="-2857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  <a:defRPr sz="2400"/>
            </a:lvl2pPr>
            <a:lvl3pPr marL="1143000" indent="-228600">
              <a:buFont typeface="Courier New" panose="02070309020205020404" pitchFamily="49" charset="0"/>
              <a:buChar char="o"/>
              <a:defRPr sz="2000"/>
            </a:lvl3pPr>
            <a:lvl4pPr marL="1600200" indent="-228600">
              <a:buFont typeface="Arial" panose="020B0604020202020204" pitchFamily="34" charset="0"/>
              <a:buChar char="•"/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6742-4F6E-4285-80B8-FAE26BA43C37}" type="datetime1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9CE7-8A07-4E19-863D-C063A2AE02D8}" type="datetime1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EA52-437C-4115-B37B-C1B6E9BBD1C5}" type="datetime1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86C-E337-4F84-B560-8DCD27682AC1}" type="datetime1">
              <a:rPr lang="en-US" smtClean="0"/>
              <a:t>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9E8A-867D-48E6-9C07-39667A7DF669}" type="datetime1">
              <a:rPr lang="en-US" smtClean="0"/>
              <a:t>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B549B-46FB-4FF7-93CE-EC8EFBC8E9DE}" type="datetime1">
              <a:rPr lang="en-US" smtClean="0"/>
              <a:t>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D2D4-E7B4-4FB7-BF9C-4697ED519587}" type="datetime1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D98A-3411-4869-9448-A63451F87705}" type="datetime1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4F3A4-56AA-4C4F-9803-CE51E5D4D38E}" type="datetime1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statistics.html#statistics.mean" TargetMode="Externa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statistics.html#statistics.median" TargetMode="Externa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statistics.html#statistics.mode" TargetMode="Externa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scipy.org/doc/numpy-1.15.0/reference/generated/numpy.random.normal.html" TargetMode="External" /><Relationship Id="rId3" Type="http://schemas.openxmlformats.org/officeDocument/2006/relationships/hyperlink" Target="https://docs.scipy.org/doc/numpy-1.15.0/reference/generated/numpy.random.lognormal.html" TargetMode="Externa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as.pydata.org/pandas-docs/stable/reference/api/pandas.DataFrame.html" TargetMode="Externa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statistics.html" TargetMode="External" /><Relationship Id="rId3" Type="http://schemas.openxmlformats.org/officeDocument/2006/relationships/hyperlink" Target="https://docs.scipy.org/doc/numpy-1.15.1/index.html" TargetMode="External" /><Relationship Id="rId4" Type="http://schemas.openxmlformats.org/officeDocument/2006/relationships/hyperlink" Target="https://seaborn.pydata.org/index.html" TargetMode="External" /><Relationship Id="rId5" Type="http://schemas.openxmlformats.org/officeDocument/2006/relationships/hyperlink" Target="https://matplotlib.org/" TargetMode="External" /><Relationship Id="rId6" Type="http://schemas.openxmlformats.org/officeDocument/2006/relationships/hyperlink" Target="http://www.statsmodels.org/stable/index.html" TargetMode="External" /><Relationship Id="rId7" Type="http://schemas.openxmlformats.org/officeDocument/2006/relationships/hyperlink" Target="https://docs.scipy.org/doc/scipy/reference/index.html" TargetMode="External" /><Relationship Id="rId8" Type="http://schemas.openxmlformats.org/officeDocument/2006/relationships/hyperlink" Target="https://pandas.pydata.org/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olab.research.google.com/github/Auburngrads/colab_projects/blob/master/dasc500_descriptive.ipynb" TargetMode="External" /><Relationship Id="rId3" Type="http://schemas.openxmlformats.org/officeDocument/2006/relationships/hyperlink" Target="https://colab.research.google.com/notebooks/welcome.ipynb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Applications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08</a:t>
            </a:r>
            <a:r>
              <a:rPr/>
              <a:t> </a:t>
            </a:r>
            <a:r>
              <a:rPr/>
              <a:t>January</a:t>
            </a:r>
            <a:r>
              <a:rPr/>
              <a:t> </a:t>
            </a:r>
            <a:r>
              <a:rPr/>
              <a:t>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3"/>
            <a:ext cx="12192000" cy="921773"/>
          </a:xfrm>
        </p:spPr>
        <p:txBody>
          <a:bodyPr/>
          <a:lstStyle/>
          <a:p>
            <a:pPr lvl="0" marL="0" indent="0">
              <a:buNone/>
            </a:pPr>
            <a:r>
              <a:rPr/>
              <a:t>Measures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Central</a:t>
            </a:r>
            <a:r>
              <a:rPr/>
              <a:t> </a:t>
            </a:r>
            <a:r>
              <a:rPr/>
              <a:t>Tendency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 b="1"/>
              <a:t>mean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The </a:t>
                </a:r>
                <a:r>
                  <a:rPr sz="1800">
                    <a:hlinkClick r:id="rId2"/>
                    <a:latin typeface="Courier"/>
                  </a:rPr>
                  <a:t>mean()</a:t>
                </a:r>
                <a:r>
                  <a:rPr/>
                  <a:t> function from the statistics library returns the arithmetic average of a set of numeric values stored in a data object</a:t>
                </a:r>
              </a:p>
              <a:p>
                <a:pPr lvl="1"/>
                <a:r>
                  <a:rPr/>
                  <a:t>For the set of values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the mean is calculated as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bar>
                        <m:barPr>
                          <m:pos m:val="top"/>
                        </m:barPr>
                        <m:e>
                          <m:r>
                            <m:t>x</m:t>
                          </m:r>
                        </m:e>
                      </m:ba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0"/>
                              <m:supHide m:val="0"/>
                            </m:naryPr>
                            <m:sub>
                              <m:r>
                                <m:t>i</m:t>
                              </m:r>
                              <m:r>
                                <m:t>=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t>N</m:t>
                              </m:r>
                            </m:sup>
                            <m:e>
                              <m:sSub>
                                <m:e>
                                  <m:r>
                                    <m:t>x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m:t>N</m:t>
                          </m:r>
                        </m:den>
                      </m:f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r>
                            <m:t>+</m:t>
                          </m:r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2</m:t>
                              </m:r>
                            </m:sub>
                          </m:sSub>
                          <m:r>
                            <m:t>+</m:t>
                          </m:r>
                          <m:r>
                            <m:t>⋯</m:t>
                          </m:r>
                          <m:r>
                            <m:t>+</m:t>
                          </m:r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N</m:t>
                              </m:r>
                            </m:sub>
                          </m:sSub>
                        </m:num>
                        <m:den>
                          <m:r>
                            <m:t>N</m:t>
                          </m:r>
                        </m:den>
                      </m:f>
                      <m:r>
                        <m:t>.</m:t>
                      </m:r>
                    </m:oMath>
                  </m:oMathPara>
                </a14:m>
              </a:p>
              <a:p>
                <a:pPr lvl="1"/>
                <a:r>
                  <a:rPr/>
                  <a:t>The sample mean gives an unbiased estimate of the true population mean</a:t>
                </a:r>
              </a:p>
              <a:p>
                <a:pPr lvl="2"/>
                <a:r>
                  <a:rPr/>
                  <a:t>When taken on average over all the possible samples, </a:t>
                </a:r>
                <a:r>
                  <a:rPr sz="1800">
                    <a:latin typeface="Courier"/>
                  </a:rPr>
                  <a:t>mean()</a:t>
                </a:r>
                <a:r>
                  <a:rPr/>
                  <a:t> converges on the true mean of the entire population</a:t>
                </a:r>
              </a:p>
              <a:p>
                <a:pPr lvl="2"/>
                <a:r>
                  <a:rPr/>
                  <a:t>If the data are the entire population rather than a sample, then </a:t>
                </a:r>
                <a:r>
                  <a:rPr sz="1800">
                    <a:latin typeface="Courier"/>
                  </a:rPr>
                  <a:t>mean(data)</a:t>
                </a:r>
                <a:r>
                  <a:rPr/>
                  <a:t> is equivalent to calculating the true population mean </a:t>
                </a:r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3"/>
            <a:ext cx="12192000" cy="921773"/>
          </a:xfrm>
        </p:spPr>
        <p:txBody>
          <a:bodyPr/>
          <a:lstStyle/>
          <a:p>
            <a:pPr lvl="0" marL="0" indent="0">
              <a:buNone/>
            </a:pPr>
            <a:r>
              <a:rPr/>
              <a:t>Measures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Central</a:t>
            </a:r>
            <a:r>
              <a:rPr/>
              <a:t> </a:t>
            </a:r>
            <a:r>
              <a:rPr/>
              <a:t>Tendency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 b="1"/>
              <a:t>mean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the most simple case, we can create an array of values and find the mean on these values by passing the array to the </a:t>
            </a:r>
            <a:r>
              <a:rPr sz="1800">
                <a:latin typeface="Courier"/>
              </a:rPr>
              <a:t>mean()</a:t>
            </a:r>
            <a:r>
              <a:rPr/>
              <a:t> function.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nums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[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7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9</a:t>
            </a:r>
            <a:r>
              <a:rPr sz="1800">
                <a:latin typeface="Courier"/>
              </a:rPr>
              <a:t>]</a:t>
            </a:r>
            <a:br/>
            <a:r>
              <a:rPr sz="1800">
                <a:latin typeface="Courier"/>
              </a:rPr>
              <a:t>st.mean(nums)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2.625</a:t>
            </a:r>
          </a:p>
          <a:p>
            <a:pPr lvl="1"/>
            <a:r>
              <a:rPr/>
              <a:t>Similarly, we can create a dictionary of value:key pairs and the </a:t>
            </a:r>
            <a:r>
              <a:rPr sz="1800">
                <a:latin typeface="Courier"/>
              </a:rPr>
              <a:t>mean()</a:t>
            </a:r>
            <a:r>
              <a:rPr/>
              <a:t> function will compute the mean of the values (assuming all of the the values are numeric).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Dict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{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"one"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"two"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"three"</a:t>
            </a:r>
            <a:r>
              <a:rPr sz="1800">
                <a:latin typeface="Courier"/>
              </a:rPr>
              <a:t>}</a:t>
            </a:r>
            <a:br/>
            <a:br/>
            <a:r>
              <a:rPr sz="1800">
                <a:latin typeface="Courier"/>
              </a:rPr>
              <a:t>Dict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{1: 'one', 2: 'two', 3: 'three'}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st.mean(Dict)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2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3"/>
            <a:ext cx="12192000" cy="921773"/>
          </a:xfrm>
        </p:spPr>
        <p:txBody>
          <a:bodyPr/>
          <a:lstStyle/>
          <a:p>
            <a:pPr lvl="0" marL="0" indent="0">
              <a:buNone/>
            </a:pPr>
            <a:r>
              <a:rPr/>
              <a:t>Measures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Central</a:t>
            </a:r>
            <a:r>
              <a:rPr/>
              <a:t> </a:t>
            </a:r>
            <a:r>
              <a:rPr/>
              <a:t>Tendency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 b="1"/>
              <a:t>median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The </a:t>
                </a:r>
                <a:r>
                  <a:rPr sz="1800">
                    <a:hlinkClick r:id="rId2"/>
                    <a:latin typeface="Courier"/>
                  </a:rPr>
                  <a:t>median()</a:t>
                </a:r>
                <a:r>
                  <a:rPr/>
                  <a:t> function from the statistics library returns the middle value of a set of numeric values stored in a data object</a:t>
                </a:r>
              </a:p>
              <a:p>
                <a:pPr lvl="1"/>
                <a:r>
                  <a:rPr/>
                  <a:t>For the set of values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t>=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the median is calculated as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m</m:t>
                      </m:r>
                      <m:r>
                        <m:rPr>
                          <m:sty m:val="p"/>
                        </m:rPr>
                        <m:t>e</m:t>
                      </m:r>
                      <m:r>
                        <m:rPr>
                          <m:sty m:val="p"/>
                        </m:rPr>
                        <m:t>d</m:t>
                      </m:r>
                      <m:r>
                        <m:rPr>
                          <m:sty m:val="p"/>
                        </m:rPr>
                        <m:t>i</m:t>
                      </m:r>
                      <m:r>
                        <m:rPr>
                          <m:sty m:val="p"/>
                        </m:rPr>
                        <m:t>a</m:t>
                      </m:r>
                      <m:r>
                        <m:rPr>
                          <m:sty m:val="p"/>
                        </m:rPr>
                        <m:t>n</m:t>
                      </m:r>
                      <m:r>
                        <m:t>(</m:t>
                      </m:r>
                      <m:r>
                        <m:t>X</m:t>
                      </m:r>
                      <m:r>
                        <m:t>)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⌊</m:t>
                              </m:r>
                              <m:r>
                                <m:t>(</m:t>
                              </m:r>
                              <m:r>
                                <m:t>N</m:t>
                              </m:r>
                              <m:r>
                                <m:t>+</m:t>
                              </m:r>
                              <m:r>
                                <m:t>1</m:t>
                              </m:r>
                              <m:r>
                                <m:t>)</m:t>
                              </m:r>
                              <m:r>
                                <m:t>÷</m:t>
                              </m:r>
                              <m:r>
                                <m:t>2</m:t>
                              </m:r>
                              <m:r>
                                <m:t>⌋</m:t>
                              </m:r>
                            </m:sub>
                          </m:sSub>
                          <m:r>
                            <m:t>+</m:t>
                          </m:r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⌈</m:t>
                              </m:r>
                              <m:r>
                                <m:t>(</m:t>
                              </m:r>
                              <m:r>
                                <m:t>N</m:t>
                              </m:r>
                              <m:r>
                                <m:t>+</m:t>
                              </m:r>
                              <m:r>
                                <m:t>1</m:t>
                              </m:r>
                              <m:r>
                                <m:t>)</m:t>
                              </m:r>
                              <m:r>
                                <m:t>÷</m:t>
                              </m:r>
                              <m:r>
                                <m:t>2</m:t>
                              </m:r>
                              <m:r>
                                <m:t>⌉</m:t>
                              </m:r>
                            </m:sub>
                          </m:sSub>
                        </m:num>
                        <m:den>
                          <m:r>
                            <m:t>2</m:t>
                          </m:r>
                        </m:den>
                      </m:f>
                    </m:oMath>
                  </m:oMathPara>
                </a14:m>
              </a:p>
              <a:p>
                <a:pPr lvl="1"/>
                <a:r>
                  <a:rPr/>
                  <a:t>where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is an ordered list of numbers,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denotes the length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, and </a:t>
                </a:r>
                <a14:m>
                  <m:oMath xmlns:m="http://schemas.openxmlformats.org/officeDocument/2006/math">
                    <m:r>
                      <m:t>⌊</m:t>
                    </m:r>
                    <m:r>
                      <m:t>.</m:t>
                    </m:r>
                    <m:r>
                      <m:t>⌋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⌈</m:t>
                    </m:r>
                    <m:r>
                      <m:t>.</m:t>
                    </m:r>
                    <m:r>
                      <m:t>⌉</m:t>
                    </m:r>
                  </m:oMath>
                </a14:m>
                <a:r>
                  <a:rPr/>
                  <a:t> represent the floor and ceiling functions, respectively.</a:t>
                </a:r>
              </a:p>
              <a:p>
                <a:pPr lvl="1"/>
                <a:r>
                  <a:rPr/>
                  <a:t>The median is a preferred measure of central location skewed distributions and data sets, in a later slide we show how the median summarizes differently from the mean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3"/>
            <a:ext cx="12192000" cy="921773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 b="1"/>
              <a:t>median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As was shown when introducing the mean, we can compute the median of an array of values by passing the array to the </a:t>
            </a:r>
            <a:r>
              <a:rPr sz="1800">
                <a:latin typeface="Courier"/>
              </a:rPr>
              <a:t>median()</a:t>
            </a:r>
            <a:r>
              <a:rPr/>
              <a:t> function.</a:t>
            </a:r>
          </a:p>
          <a:p>
            <a:pPr lvl="1"/>
            <a:r>
              <a:rPr/>
              <a:t>Note that because the array contains an even number of elements the median is computed as mean of the two number in the middle - in this case 2 and 3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nums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[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7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9</a:t>
            </a:r>
            <a:r>
              <a:rPr sz="1800">
                <a:latin typeface="Courier"/>
              </a:rPr>
              <a:t>]</a:t>
            </a:r>
            <a:br/>
            <a:r>
              <a:rPr sz="1800">
                <a:latin typeface="Courier"/>
              </a:rPr>
              <a:t>st.median(nums)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2.5</a:t>
            </a:r>
          </a:p>
          <a:p>
            <a:pPr lvl="1"/>
            <a:r>
              <a:rPr/>
              <a:t>Similarly, the </a:t>
            </a:r>
            <a:r>
              <a:rPr sz="1800">
                <a:latin typeface="Courier"/>
              </a:rPr>
              <a:t>median()</a:t>
            </a:r>
            <a:r>
              <a:rPr/>
              <a:t> function will compute the median of the values in a dictionary containing value:key pairs (assuming all of the the values are numeric)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Dict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{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"one"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"two"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"three"</a:t>
            </a:r>
            <a:r>
              <a:rPr sz="1800">
                <a:latin typeface="Courier"/>
              </a:rPr>
              <a:t>}</a:t>
            </a:r>
            <a:br/>
            <a:br/>
            <a:r>
              <a:rPr sz="1800">
                <a:latin typeface="Courier"/>
              </a:rPr>
              <a:t>st.median(Dict)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2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3"/>
            <a:ext cx="12192000" cy="921773"/>
          </a:xfrm>
        </p:spPr>
        <p:txBody>
          <a:bodyPr/>
          <a:lstStyle/>
          <a:p>
            <a:pPr lvl="0" marL="0" indent="0">
              <a:buNone/>
            </a:pPr>
            <a:r>
              <a:rPr/>
              <a:t>Measures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Central</a:t>
            </a:r>
            <a:r>
              <a:rPr/>
              <a:t> </a:t>
            </a:r>
            <a:r>
              <a:rPr/>
              <a:t>Tendency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 b="1"/>
              <a:t>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</a:t>
            </a:r>
            <a:r>
              <a:rPr sz="1800">
                <a:hlinkClick r:id="rId2"/>
                <a:latin typeface="Courier"/>
              </a:rPr>
              <a:t>mode()</a:t>
            </a:r>
            <a:r>
              <a:rPr/>
              <a:t> function from the statistics library returns the value that is most probable or occurs most often in a set of numeric values stored in a data object</a:t>
            </a:r>
          </a:p>
          <a:p>
            <a:pPr lvl="1"/>
            <a:r>
              <a:rPr/>
              <a:t>Note that in the array defined below there is not unique mode as each value occurs once - this results in the function throwing a </a:t>
            </a:r>
            <a:r>
              <a:rPr sz="1800">
                <a:latin typeface="Courier"/>
              </a:rPr>
              <a:t>StatisticsError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nums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[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7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9</a:t>
            </a:r>
            <a:r>
              <a:rPr sz="1800">
                <a:latin typeface="Courier"/>
              </a:rPr>
              <a:t>]</a:t>
            </a:r>
            <a:br/>
            <a:r>
              <a:rPr sz="1800">
                <a:latin typeface="Courier"/>
              </a:rPr>
              <a:t>st.mode(nums)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## StatisticsError: no unique mode; found 8 equally common values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Detailed traceback: 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  File "&lt;string&gt;", line 1, in &lt;module&gt;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  File "C:\Users\Aubur\Anaconda3\lib\statistics.py", line 506, in mode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    'no unique mode; found %d equally common values' % len(table)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3"/>
            <a:ext cx="12192000" cy="921773"/>
          </a:xfrm>
        </p:spPr>
        <p:txBody>
          <a:bodyPr/>
          <a:lstStyle/>
          <a:p>
            <a:pPr lvl="0" marL="0" indent="0">
              <a:buNone/>
            </a:pPr>
            <a:r>
              <a:rPr/>
              <a:t>Measures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variation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 b="1"/>
              <a:t>range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The range of a data set shows the span of the data</a:t>
                </a:r>
              </a:p>
              <a:p>
                <a:pPr lvl="1"/>
                <a:r>
                  <a:rPr/>
                  <a:t>For a sample of observations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t>=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the range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may be found from a simple computation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range(X)</m:t>
                      </m:r>
                      <m:r>
                        <m:t>=</m:t>
                      </m:r>
                      <m:r>
                        <m:rPr>
                          <m:nor/>
                          <m:sty m:val="p"/>
                        </m:rPr>
                        <m:t>max</m:t>
                      </m:r>
                      <m:r>
                        <m:t>(</m:t>
                      </m:r>
                      <m:r>
                        <m:t>X</m:t>
                      </m:r>
                      <m:r>
                        <m:t>)</m:t>
                      </m:r>
                      <m:r>
                        <m:t>−</m:t>
                      </m:r>
                      <m:r>
                        <m:rPr>
                          <m:nor/>
                          <m:sty m:val="p"/>
                        </m:rPr>
                        <m:t>min</m:t>
                      </m:r>
                      <m:r>
                        <m:t>(</m:t>
                      </m:r>
                      <m:r>
                        <m:t>X</m:t>
                      </m:r>
                      <m:r>
                        <m:t>)</m:t>
                      </m:r>
                    </m:oMath>
                  </m:oMathPara>
                </a14:m>
              </a:p>
              <a:p>
                <a:pPr lvl="1"/>
                <a:r>
                  <a:rPr/>
                  <a:t>Note - the value of the range statistic is determined by only two observations from any data set - and is easily influenced by the presence of outliers</a:t>
                </a:r>
              </a:p>
              <a:p>
                <a:pPr lvl="1"/>
                <a:r>
                  <a:rPr/>
                  <a:t>In Python the range statistic may be computed using the intrinsic functions </a:t>
                </a:r>
                <a:r>
                  <a:rPr sz="1800">
                    <a:latin typeface="Courier"/>
                  </a:rPr>
                  <a:t>max()</a:t>
                </a:r>
                <a:r>
                  <a:rPr/>
                  <a:t> and </a:t>
                </a:r>
                <a:r>
                  <a:rPr sz="1800">
                    <a:latin typeface="Courier"/>
                  </a:rPr>
                  <a:t>min()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max(nums) 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 min(nums)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## 13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3"/>
            <a:ext cx="12192000" cy="921773"/>
          </a:xfrm>
        </p:spPr>
        <p:txBody>
          <a:bodyPr/>
          <a:lstStyle/>
          <a:p>
            <a:pPr lvl="0" marL="0" indent="0">
              <a:buNone/>
            </a:pPr>
            <a:r>
              <a:rPr/>
              <a:t>Measures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variation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 b="1"/>
              <a:t>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The variance of a data set measures how far the values are spread out from their average value (or mean)</a:t>
                </a:r>
              </a:p>
              <a:p>
                <a:pPr lvl="1"/>
                <a:r>
                  <a:rPr/>
                  <a:t>For a sample of observations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t>=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the unbiased sample variance, denoted as </a:t>
                </a:r>
                <a14:m>
                  <m:oMath xmlns:m="http://schemas.openxmlformats.org/officeDocument/2006/math">
                    <m:sSup>
                      <m:e>
                        <m:r>
                          <m:t>s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is computed as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s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>
                            <m:t>N</m:t>
                          </m:r>
                          <m:r>
                            <m:t>−</m:t>
                          </m:r>
                          <m:r>
                            <m:t>1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i</m:t>
                          </m:r>
                          <m: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p>
                            <m:e>
                              <m:d>
                                <m:dPr>
                                  <m:begChr m:val="("/>
                                  <m:endChr m:val=")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x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</m:sub>
                                  </m:sSub>
                                  <m:r>
                                    <m:t>−</m:t>
                                  </m:r>
                                  <m:bar>
                                    <m:barPr>
                                      <m:pos m:val="top"/>
                                    </m:barPr>
                                    <m:e>
                                      <m:r>
                                        <m:t>x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</a:p>
              <a:p>
                <a:pPr lvl="1"/>
                <a:r>
                  <a:rPr/>
                  <a:t>If the data are the entire population the the population variance, denoted as </a:t>
                </a:r>
                <a14:m>
                  <m:oMath xmlns:m="http://schemas.openxmlformats.org/officeDocument/2006/math"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or </a:t>
                </a: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Var</m:t>
                    </m:r>
                    <m:r>
                      <m:t>[</m:t>
                    </m:r>
                    <m:r>
                      <m:t>X</m:t>
                    </m:r>
                    <m:r>
                      <m:t>]</m:t>
                    </m:r>
                  </m:oMath>
                </a14:m>
                <a:r>
                  <a:rPr/>
                  <a:t> is computed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σ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t>=</m:t>
                      </m:r>
                      <m:r>
                        <m:rPr>
                          <m:nor/>
                          <m:sty m:val="p"/>
                        </m:rPr>
                        <m:t>Var</m:t>
                      </m:r>
                      <m:r>
                        <m:t>(</m:t>
                      </m:r>
                      <m:r>
                        <m:t>X</m:t>
                      </m:r>
                      <m:r>
                        <m:t>)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>
                            <m:t>N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i</m:t>
                          </m:r>
                          <m: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r>
                            <m:t>(</m:t>
                          </m:r>
                        </m:e>
                      </m:nary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−</m:t>
                      </m:r>
                      <m:r>
                        <m:t>μ</m:t>
                      </m:r>
                      <m:sSup>
                        <m:e>
                          <m:r>
                            <m:t>)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3"/>
            <a:ext cx="12192000" cy="921773"/>
          </a:xfrm>
        </p:spPr>
        <p:txBody>
          <a:bodyPr/>
          <a:lstStyle/>
          <a:p>
            <a:pPr lvl="0" marL="0" indent="0">
              <a:buNone/>
            </a:pPr>
            <a:r>
              <a:rPr/>
              <a:t>Measures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variation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 b="1"/>
              <a:t>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Python the variance of an array of numeric values can be computed using the variance function from the statistics library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st.variance(nums)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19.125</a:t>
            </a:r>
          </a:p>
          <a:p>
            <a:pPr lvl="1"/>
            <a:r>
              <a:rPr/>
              <a:t>The variance function can also be used to compute the variance of the values contained within a Dictionary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st.variance(Dict)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1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3"/>
            <a:ext cx="12192000" cy="921773"/>
          </a:xfrm>
        </p:spPr>
        <p:txBody>
          <a:bodyPr/>
          <a:lstStyle/>
          <a:p>
            <a:pPr lvl="0" marL="0" indent="0">
              <a:buNone/>
            </a:pPr>
            <a:r>
              <a:rPr/>
              <a:t>Measures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variation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 b="1"/>
              <a:t>standard</a:t>
            </a:r>
            <a:r>
              <a:rPr b="1"/>
              <a:t> </a:t>
            </a:r>
            <a:r>
              <a:rPr b="1"/>
              <a:t>deviation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The standard deviation of a data set, like the variance, is measure of how far the values are spread out relative to the mean</a:t>
                </a:r>
              </a:p>
              <a:p>
                <a:pPr lvl="1"/>
                <a:r>
                  <a:rPr/>
                  <a:t>A useful property of the standard deviation is that, unlike the variance, it is expressed in the same units as the data</a:t>
                </a:r>
              </a:p>
              <a:p>
                <a:pPr lvl="1"/>
                <a:r>
                  <a:rPr/>
                  <a:t>If the data are a sample the sample standard deviation, denoted by </a:t>
                </a:r>
                <a14:m>
                  <m:oMath xmlns:m="http://schemas.openxmlformats.org/officeDocument/2006/math">
                    <m:r>
                      <m:t>s</m:t>
                    </m:r>
                  </m:oMath>
                </a14:m>
                <a:r>
                  <a:rPr/>
                  <a:t> is the square root of the sample variance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t>=</m:t>
                      </m:r>
                      <m:rad>
                        <m:radPr>
                          <m:degHide m:val="1"/>
                        </m:radPr>
                        <m:deg/>
                        <m:e>
                          <m:sSup>
                            <m:e>
                              <m:r>
                                <m:t>s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e>
                      </m:rad>
                      <m:r>
                        <m:t>=</m:t>
                      </m:r>
                      <m:rad>
                        <m:radPr>
                          <m:degHide m:val="1"/>
                        </m:radPr>
                        <m:deg/>
                        <m:e>
                          <m:f>
                            <m:fPr>
                              <m:type m:val="bar"/>
                            </m:fPr>
                            <m:num>
                              <m:r>
                                <m:t>1</m:t>
                              </m:r>
                            </m:num>
                            <m:den>
                              <m:r>
                                <m:t>N</m:t>
                              </m:r>
                              <m:r>
                                <m:t>−</m:t>
                              </m:r>
                              <m:r>
                                <m:t>1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subHide m:val="0"/>
                              <m:supHide m:val="0"/>
                            </m:naryPr>
                            <m:sub>
                              <m:r>
                                <m:t>i</m:t>
                              </m:r>
                              <m:r>
                                <m:t>=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t>N</m:t>
                              </m:r>
                            </m:sup>
                            <m:e>
                              <m:sSup>
                                <m:e>
                                  <m:d>
                                    <m:dPr>
                                      <m:begChr m:val="("/>
                                      <m:endChr m:val=")"/>
                                      <m:grow/>
                                    </m:dPr>
                                    <m:e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</m:barPr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</a:p>
              <a:p>
                <a:pPr lvl="1"/>
                <a:r>
                  <a:rPr/>
                  <a:t>If the data are the population the standard deviation, denoted by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/>
                  <a:t> is the square root of the variance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σ</m:t>
                      </m:r>
                      <m:r>
                        <m:t>=</m:t>
                      </m:r>
                      <m:rad>
                        <m:radPr>
                          <m:degHide m:val="1"/>
                        </m:radPr>
                        <m:deg/>
                        <m:e>
                          <m:sSup>
                            <m:e>
                              <m:r>
                                <m:t>σ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e>
                      </m:rad>
                      <m:r>
                        <m:t>=</m:t>
                      </m:r>
                      <m:rad>
                        <m:radPr>
                          <m:degHide m:val="1"/>
                        </m:radPr>
                        <m:deg/>
                        <m:e>
                          <m:r>
                            <m:rPr>
                              <m:nor/>
                              <m:sty m:val="p"/>
                            </m:rPr>
                            <m:t>Var</m:t>
                          </m:r>
                          <m:r>
                            <m:t>(</m:t>
                          </m:r>
                          <m:r>
                            <m:t>X</m:t>
                          </m:r>
                          <m:r>
                            <m:t>)</m:t>
                          </m:r>
                        </m:e>
                      </m:rad>
                      <m:r>
                        <m:t>=</m:t>
                      </m:r>
                      <m:rad>
                        <m:radPr>
                          <m:degHide m:val="1"/>
                        </m:radPr>
                        <m:deg/>
                        <m:e>
                          <m:f>
                            <m:fPr>
                              <m:type m:val="bar"/>
                            </m:fPr>
                            <m:num>
                              <m:r>
                                <m:t>1</m:t>
                              </m:r>
                            </m:num>
                            <m:den>
                              <m:r>
                                <m:t>N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subHide m:val="0"/>
                              <m:supHide m:val="0"/>
                            </m:naryPr>
                            <m:sub>
                              <m:r>
                                <m:t>i</m:t>
                              </m:r>
                              <m:r>
                                <m:t>=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t>N</m:t>
                              </m:r>
                            </m:sup>
                            <m:e>
                              <m:r>
                                <m:t>(</m:t>
                              </m:r>
                            </m:e>
                          </m:nary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t>−</m:t>
                          </m:r>
                          <m:r>
                            <m:t>μ</m:t>
                          </m:r>
                          <m:sSup>
                            <m:e>
                              <m:r>
                                <m:t>)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3"/>
            <a:ext cx="12192000" cy="921773"/>
          </a:xfrm>
        </p:spPr>
        <p:txBody>
          <a:bodyPr/>
          <a:lstStyle/>
          <a:p>
            <a:pPr lvl="0" marL="0" indent="0">
              <a:buNone/>
            </a:pPr>
            <a:r>
              <a:rPr/>
              <a:t>Measures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variability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 b="1"/>
              <a:t>standard</a:t>
            </a:r>
            <a:r>
              <a:rPr b="1"/>
              <a:t> </a:t>
            </a:r>
            <a:r>
              <a:rPr b="1"/>
              <a:t>deviation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Python the standard deviation of an array of numeric values can be computed using the </a:t>
            </a:r>
            <a:r>
              <a:rPr sz="1800">
                <a:latin typeface="Courier"/>
              </a:rPr>
              <a:t>stdev</a:t>
            </a:r>
            <a:r>
              <a:rPr/>
              <a:t> function from the statistics library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st.stdev(nums)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4.373213921133975</a:t>
            </a:r>
          </a:p>
          <a:p>
            <a:pPr lvl="1"/>
            <a:r>
              <a:rPr/>
              <a:t>The </a:t>
            </a:r>
            <a:r>
              <a:rPr sz="1800">
                <a:latin typeface="Courier"/>
              </a:rPr>
              <a:t>stdev</a:t>
            </a:r>
            <a:r>
              <a:rPr/>
              <a:t> function can also be used to compute the standard deviation of the values contained within a Dictionary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st.stdev(Dict)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1.0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3"/>
            <a:ext cx="12192000" cy="921773"/>
          </a:xfrm>
        </p:spPr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Distinguishing between </a:t>
            </a:r>
            <a:r>
              <a:rPr b="1"/>
              <a:t>S</a:t>
            </a:r>
            <a:r>
              <a:rPr/>
              <a:t>tatistics and </a:t>
            </a:r>
            <a:r>
              <a:rPr b="1"/>
              <a:t>s</a:t>
            </a:r>
            <a:r>
              <a:rPr/>
              <a:t>tatistics</a:t>
            </a:r>
          </a:p>
          <a:p>
            <a:pPr lvl="1"/>
            <a:r>
              <a:rPr/>
              <a:t>Descriptive Statistics vs. Inferential Statistics</a:t>
            </a:r>
          </a:p>
          <a:p>
            <a:pPr lvl="1"/>
            <a:r>
              <a:rPr/>
              <a:t>Descriptive Statistics</a:t>
            </a:r>
          </a:p>
          <a:p>
            <a:pPr lvl="2"/>
            <a:r>
              <a:rPr/>
              <a:t>Measures of central tendency</a:t>
            </a:r>
          </a:p>
          <a:p>
            <a:pPr lvl="2"/>
            <a:r>
              <a:rPr/>
              <a:t>Measures of variation</a:t>
            </a:r>
          </a:p>
          <a:p>
            <a:pPr lvl="1"/>
            <a:r>
              <a:rPr/>
              <a:t>Generating numeric and visual data summaries using numpy, pandas, and seaborn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3"/>
            <a:ext cx="12192000" cy="921773"/>
          </a:xfrm>
        </p:spPr>
        <p:txBody>
          <a:bodyPr/>
          <a:lstStyle/>
          <a:p>
            <a:pPr lvl="0" marL="0" indent="0">
              <a:buNone/>
            </a:pPr>
            <a:r>
              <a:rPr/>
              <a:t>Generating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summaries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the next slides we show various ways to summarize data</a:t>
            </a:r>
          </a:p>
          <a:p>
            <a:pPr lvl="1"/>
            <a:r>
              <a:rPr/>
              <a:t>Visual summaries</a:t>
            </a:r>
          </a:p>
          <a:p>
            <a:pPr lvl="2"/>
            <a:r>
              <a:rPr/>
              <a:t>Histograms</a:t>
            </a:r>
          </a:p>
          <a:p>
            <a:pPr lvl="2"/>
            <a:r>
              <a:rPr/>
              <a:t>Boxplots</a:t>
            </a:r>
          </a:p>
          <a:p>
            <a:pPr lvl="2"/>
            <a:r>
              <a:rPr/>
              <a:t>Scatterplots</a:t>
            </a:r>
          </a:p>
          <a:p>
            <a:pPr lvl="1"/>
            <a:r>
              <a:rPr/>
              <a:t>Numeric summaries</a:t>
            </a:r>
          </a:p>
          <a:p>
            <a:pPr lvl="2"/>
            <a:r>
              <a:rPr/>
              <a:t>z-score</a:t>
            </a:r>
          </a:p>
          <a:p>
            <a:pPr lvl="2"/>
            <a:r>
              <a:rPr/>
              <a:t>covariance</a:t>
            </a:r>
          </a:p>
          <a:p>
            <a:pPr lvl="2"/>
            <a:r>
              <a:rPr/>
              <a:t>correlation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3"/>
            <a:ext cx="12192000" cy="921773"/>
          </a:xfrm>
        </p:spPr>
        <p:txBody>
          <a:bodyPr/>
          <a:lstStyle/>
          <a:p>
            <a:pPr lvl="0" marL="0" indent="0">
              <a:buNone/>
            </a:pPr>
            <a:r>
              <a:rPr/>
              <a:t>Generating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summaries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To implement these summaries I create two numpy arrays containing pseudorandom observations generated from two different distributions</a:t>
                </a:r>
              </a:p>
              <a:p>
                <a:pPr lvl="1"/>
                <a:r>
                  <a:rPr/>
                  <a:t>For the first array I use numpy’s </a:t>
                </a:r>
                <a:r>
                  <a:rPr sz="1800">
                    <a:latin typeface="Courier"/>
                  </a:rPr>
                  <a:t>random.normal()</a:t>
                </a:r>
                <a:r>
                  <a:rPr/>
                  <a:t> function </a:t>
                </a:r>
                <a:r>
                  <a:rPr b="1">
                    <a:hlinkClick r:id="rId2"/>
                  </a:rPr>
                  <a:t>link</a:t>
                </a:r>
                <a:r>
                  <a:rPr/>
                  <a:t> to generate 4000 observations from a standard normal distribution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t>O</m:t>
                    </m:r>
                    <m:r>
                      <m:t>R</m:t>
                    </m:r>
                    <m:r>
                      <m:t>(</m:t>
                    </m:r>
                    <m:r>
                      <m:t>0</m:t>
                    </m:r>
                    <m:r>
                      <m:t>,</m:t>
                    </m:r>
                    <m:r>
                      <m:t>1</m:t>
                    </m:r>
                    <m:r>
                      <m:t>)</m:t>
                    </m:r>
                  </m:oMath>
                </a14:m>
              </a:p>
              <a:p>
                <a:pPr lvl="1"/>
                <a:r>
                  <a:rPr/>
                  <a:t>For the second array I use numpy’s </a:t>
                </a:r>
                <a:r>
                  <a:rPr sz="1800">
                    <a:latin typeface="Courier"/>
                  </a:rPr>
                  <a:t>random.lognormal()</a:t>
                </a:r>
                <a:r>
                  <a:rPr/>
                  <a:t> function </a:t>
                </a:r>
                <a:r>
                  <a:rPr b="1">
                    <a:hlinkClick r:id="rId3"/>
                  </a:rPr>
                  <a:t>link</a:t>
                </a:r>
                <a:r>
                  <a:rPr/>
                  <a:t> to generate 4000 observations from a lognormal distribution </a:t>
                </a:r>
                <a14:m>
                  <m:oMath xmlns:m="http://schemas.openxmlformats.org/officeDocument/2006/math">
                    <m:r>
                      <m:t>L</m:t>
                    </m:r>
                    <m:r>
                      <m:t>O</m:t>
                    </m:r>
                    <m:r>
                      <m:t>G</m:t>
                    </m:r>
                    <m:r>
                      <m:t>N</m:t>
                    </m:r>
                    <m:r>
                      <m:t>O</m:t>
                    </m:r>
                    <m:r>
                      <m:t>R</m:t>
                    </m:r>
                    <m:r>
                      <m:t>(</m:t>
                    </m:r>
                    <m:r>
                      <m:t>1</m:t>
                    </m:r>
                    <m:r>
                      <m:t>,</m:t>
                    </m:r>
                    <m:r>
                      <m:t>0.75</m:t>
                    </m:r>
                    <m:r>
                      <m:t>)</m:t>
                    </m:r>
                  </m:oMath>
                </a14:m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N_obs 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4000</a:t>
                </a:r>
                <a:br/>
                <a:br/>
                <a:r>
                  <a:rPr sz="1800">
                    <a:latin typeface="Courier"/>
                  </a:rPr>
                  <a:t>normal 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 sz="1800">
                    <a:latin typeface="Courier"/>
                  </a:rPr>
                  <a:t> np.random.normal(loc 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 sz="1800">
                    <a:latin typeface="Courier"/>
                  </a:rPr>
                  <a:t>, scale 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10000</a:t>
                </a:r>
                <a:r>
                  <a:rPr sz="1800">
                    <a:latin typeface="Courier"/>
                  </a:rPr>
                  <a:t>, size 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 sz="1800">
                    <a:latin typeface="Courier"/>
                  </a:rPr>
                  <a:t> N_obs)</a:t>
                </a:r>
                <a:br/>
                <a:br/>
                <a:r>
                  <a:rPr sz="1800">
                    <a:latin typeface="Courier"/>
                  </a:rPr>
                  <a:t>lognormal 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 sz="1800">
                    <a:latin typeface="Courier"/>
                  </a:rPr>
                  <a:t> np.random.lognormal(mean 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10</a:t>
                </a:r>
                <a:r>
                  <a:rPr sz="1800">
                    <a:latin typeface="Courier"/>
                  </a:rPr>
                  <a:t>, sigma 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.75</a:t>
                </a:r>
                <a:r>
                  <a:rPr sz="1800">
                    <a:latin typeface="Courier"/>
                  </a:rPr>
                  <a:t>, size 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 sz="1800">
                    <a:latin typeface="Courier"/>
                  </a:rPr>
                  <a:t> N_obs)</a:t>
                </a:r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3"/>
            <a:ext cx="12192000" cy="921773"/>
          </a:xfrm>
        </p:spPr>
        <p:txBody>
          <a:bodyPr/>
          <a:lstStyle/>
          <a:p>
            <a:pPr lvl="0" marL="0" indent="0">
              <a:buNone/>
            </a:pPr>
            <a:r>
              <a:rPr/>
              <a:t>Generating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summaries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Next, I create a dictionary with two keys </a:t>
            </a:r>
            <a:r>
              <a:rPr sz="1800">
                <a:latin typeface="Courier"/>
              </a:rPr>
              <a:t>'normal'</a:t>
            </a:r>
            <a:r>
              <a:rPr/>
              <a:t> and </a:t>
            </a:r>
            <a:r>
              <a:rPr sz="1800">
                <a:latin typeface="Courier"/>
              </a:rPr>
              <a:t>'lognormal'</a:t>
            </a:r>
            <a:r>
              <a:rPr/>
              <a:t> and assign the corresponding numpy arrays to these keys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d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{</a:t>
            </a:r>
            <a:r>
              <a:rPr sz="1800">
                <a:solidFill>
                  <a:srgbClr val="4070A0"/>
                </a:solidFill>
                <a:latin typeface="Courier"/>
              </a:rPr>
              <a:t>'normal'</a:t>
            </a:r>
            <a:r>
              <a:rPr sz="1800">
                <a:latin typeface="Courier"/>
              </a:rPr>
              <a:t>: normal, </a:t>
            </a:r>
            <a:r>
              <a:rPr sz="1800">
                <a:solidFill>
                  <a:srgbClr val="4070A0"/>
                </a:solidFill>
                <a:latin typeface="Courier"/>
              </a:rPr>
              <a:t>'lognormal'</a:t>
            </a:r>
            <a:r>
              <a:rPr sz="1800">
                <a:latin typeface="Courier"/>
              </a:rPr>
              <a:t>: lognormal}</a:t>
            </a:r>
            <a:br/>
            <a:r>
              <a:rPr sz="1800">
                <a:latin typeface="Courier"/>
              </a:rPr>
              <a:t>d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{'normal': array([  1314.0900122 ,    195.34383563,  25135.95705104, ...,
##        -17298.6486693 ,   6813.87149383, -16375.90889681]), 'lognormal': array([28551.28177716, 55348.79027248, 44183.99946235, ...,
##        12221.28225576,  7869.89264355, 37439.5384024 ])}</a:t>
            </a:r>
          </a:p>
          <a:p>
            <a:pPr lvl="1"/>
            <a:r>
              <a:rPr/>
              <a:t>Then I use the </a:t>
            </a:r>
            <a:r>
              <a:rPr sz="1800">
                <a:latin typeface="Courier"/>
              </a:rPr>
              <a:t>DataFrame()</a:t>
            </a:r>
            <a:r>
              <a:rPr/>
              <a:t> function </a:t>
            </a:r>
            <a:r>
              <a:rPr b="1">
                <a:hlinkClick r:id="rId2"/>
              </a:rPr>
              <a:t>link</a:t>
            </a:r>
            <a:r>
              <a:rPr/>
              <a:t> from pandas to transform the dictionary into a data frame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pd.DataFrame(data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d)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3"/>
            <a:ext cx="12192000" cy="921773"/>
          </a:xfrm>
        </p:spPr>
        <p:txBody>
          <a:bodyPr/>
          <a:lstStyle/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 sz="1800">
                <a:latin typeface="Courier"/>
              </a:rPr>
              <a:t>.head()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df.head(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normal     lognormal
## 0   1314.090012  28551.281777
## 1    195.343836  55348.790272
## 2  25135.957051  44183.999462
## 3   3255.216938   6384.297271
## 4   -784.807298   5051.660669
## 5   6142.461554  63948.783707
## 6  -7715.000079  20129.411928
## 7  -2857.794677  45008.321252
## 8   3644.349437  32198.066925
## 9  12682.566722  34493.857155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3"/>
            <a:ext cx="12192000" cy="921773"/>
          </a:xfrm>
        </p:spPr>
        <p:txBody>
          <a:bodyPr/>
          <a:lstStyle/>
          <a:p>
            <a:pPr lvl="0" marL="0" indent="0">
              <a:buNone/>
            </a:pPr>
            <a:r>
              <a:rPr/>
              <a:t>Histogram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This code creates a histogram for the normal data showing that mean and median are nearly the same for symmetrically distributed data (i.e. have low skewness values)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Settings</a:t>
            </a:r>
            <a:br/>
            <a:r>
              <a:rPr sz="1800">
                <a:latin typeface="Courier"/>
              </a:rPr>
              <a:t>sb.set_style(</a:t>
            </a:r>
            <a:r>
              <a:rPr sz="1800">
                <a:solidFill>
                  <a:srgbClr val="4070A0"/>
                </a:solidFill>
                <a:latin typeface="Courier"/>
              </a:rPr>
              <a:t>"whitegrid"</a:t>
            </a:r>
            <a:r>
              <a:rPr sz="1800">
                <a:latin typeface="Courier"/>
              </a:rPr>
              <a:t>)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histogram</a:t>
            </a:r>
            <a:br/>
            <a:r>
              <a:rPr sz="1800">
                <a:latin typeface="Courier"/>
              </a:rPr>
              <a:t>plot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sb.distplot(df[</a:t>
            </a:r>
            <a:r>
              <a:rPr sz="1800">
                <a:solidFill>
                  <a:srgbClr val="4070A0"/>
                </a:solidFill>
                <a:latin typeface="Courier"/>
              </a:rPr>
              <a:t>'normal'</a:t>
            </a:r>
            <a:r>
              <a:rPr sz="1800">
                <a:latin typeface="Courier"/>
              </a:rPr>
              <a:t>], </a:t>
            </a:r>
            <a:br/>
            <a:r>
              <a:rPr sz="1800">
                <a:latin typeface="Courier"/>
              </a:rPr>
              <a:t>                   kde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19177C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bins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int(N_obs 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axlabel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"x NOR(0,1)"</a:t>
            </a:r>
            <a:r>
              <a:rPr sz="1800">
                <a:latin typeface="Courier"/>
              </a:rPr>
              <a:t>)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add vertical line showing the location of the mean, median </a:t>
            </a:r>
            <a:br/>
            <a:r>
              <a:rPr sz="1800">
                <a:latin typeface="Courier"/>
              </a:rPr>
              <a:t>plot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plt.axvline(df[</a:t>
            </a:r>
            <a:r>
              <a:rPr sz="1800">
                <a:solidFill>
                  <a:srgbClr val="4070A0"/>
                </a:solidFill>
                <a:latin typeface="Courier"/>
              </a:rPr>
              <a:t>'normal'</a:t>
            </a:r>
            <a:r>
              <a:rPr sz="1800">
                <a:latin typeface="Courier"/>
              </a:rPr>
              <a:t>].mean(),  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color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'red'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plot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plt.axvline(df[</a:t>
            </a:r>
            <a:r>
              <a:rPr sz="1800">
                <a:solidFill>
                  <a:srgbClr val="4070A0"/>
                </a:solidFill>
                <a:latin typeface="Courier"/>
              </a:rPr>
              <a:t>'normal'</a:t>
            </a:r>
            <a:r>
              <a:rPr sz="1800">
                <a:latin typeface="Courier"/>
              </a:rPr>
              <a:t>].median(),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color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'orange'</a:t>
            </a:r>
            <a:r>
              <a:rPr sz="1800">
                <a:latin typeface="Courier"/>
              </a:rPr>
              <a:t>)</a:t>
            </a:r>
            <a:br/>
            <a:br/>
            <a:r>
              <a:rPr sz="1800">
                <a:latin typeface="Courier"/>
              </a:rPr>
              <a:t>plt.show(plot)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scriptive_stats_files/figure-pptx/unnamed-chunk-1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800" y="1282700"/>
            <a:ext cx="10795000" cy="431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0" y="5600700"/>
            <a:ext cx="116713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Histogram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pseudorandom</a:t>
            </a:r>
            <a:r>
              <a:rPr/>
              <a:t> </a:t>
            </a:r>
            <a:r>
              <a:rPr/>
              <a:t>observations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distribution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3"/>
            <a:ext cx="12192000" cy="921773"/>
          </a:xfrm>
        </p:spPr>
        <p:txBody>
          <a:bodyPr/>
          <a:lstStyle/>
          <a:p>
            <a:pPr lvl="0" marL="0" indent="0">
              <a:buNone/>
            </a:pPr>
            <a:r>
              <a:rPr/>
              <a:t>Histogram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lognormal</a:t>
            </a:r>
            <a:r>
              <a:rPr/>
              <a:t> </a:t>
            </a:r>
            <a:r>
              <a:rPr/>
              <a:t>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This code creates a histogram for the lognormal data and shows how the mean and median separate when the data are not symmetrically distributed (i.e. have larger skewness values)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Create histogram</a:t>
            </a:r>
            <a:br/>
            <a:r>
              <a:rPr sz="1800">
                <a:latin typeface="Courier"/>
              </a:rPr>
              <a:t>plot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sb.distplot(df[</a:t>
            </a:r>
            <a:r>
              <a:rPr sz="1800">
                <a:solidFill>
                  <a:srgbClr val="4070A0"/>
                </a:solidFill>
                <a:latin typeface="Courier"/>
              </a:rPr>
              <a:t>'lognormal'</a:t>
            </a:r>
            <a:r>
              <a:rPr sz="1800">
                <a:latin typeface="Courier"/>
              </a:rPr>
              <a:t>], </a:t>
            </a:r>
            <a:br/>
            <a:r>
              <a:rPr sz="1800">
                <a:latin typeface="Courier"/>
              </a:rPr>
              <a:t>                   kde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19177C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bins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int(N_obs 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axlabel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"x LOGNOR(10,0.75)"</a:t>
            </a:r>
            <a:r>
              <a:rPr sz="1800">
                <a:latin typeface="Courier"/>
              </a:rPr>
              <a:t>)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add vertical line showing the location of the mean, median </a:t>
            </a:r>
            <a:br/>
            <a:r>
              <a:rPr sz="1800">
                <a:latin typeface="Courier"/>
              </a:rPr>
              <a:t>plot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plt.axvline(df[</a:t>
            </a:r>
            <a:r>
              <a:rPr sz="1800">
                <a:solidFill>
                  <a:srgbClr val="4070A0"/>
                </a:solidFill>
                <a:latin typeface="Courier"/>
              </a:rPr>
              <a:t>'lognormal'</a:t>
            </a:r>
            <a:r>
              <a:rPr sz="1800">
                <a:latin typeface="Courier"/>
              </a:rPr>
              <a:t>].mean(),  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color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'red'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plot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plt.axvline(df[</a:t>
            </a:r>
            <a:r>
              <a:rPr sz="1800">
                <a:solidFill>
                  <a:srgbClr val="4070A0"/>
                </a:solidFill>
                <a:latin typeface="Courier"/>
              </a:rPr>
              <a:t>'lognormal'</a:t>
            </a:r>
            <a:r>
              <a:rPr sz="1800">
                <a:latin typeface="Courier"/>
              </a:rPr>
              <a:t>].median(),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color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'orange'</a:t>
            </a:r>
            <a:r>
              <a:rPr sz="1800">
                <a:latin typeface="Courier"/>
              </a:rPr>
              <a:t>)</a:t>
            </a:r>
            <a:br/>
            <a:br/>
            <a:r>
              <a:rPr sz="1800">
                <a:latin typeface="Courier"/>
              </a:rPr>
              <a:t>plt.show(plot)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scriptive_stats_files/figure-pptx/lognorma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800" y="1282700"/>
            <a:ext cx="10795000" cy="431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0" y="5600700"/>
            <a:ext cx="116713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Histogram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pseudorandom</a:t>
            </a:r>
            <a:r>
              <a:rPr/>
              <a:t> </a:t>
            </a:r>
            <a:r>
              <a:rPr/>
              <a:t>observations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distribution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3"/>
            <a:ext cx="12192000" cy="921773"/>
          </a:xfrm>
        </p:spPr>
        <p:txBody>
          <a:bodyPr/>
          <a:lstStyle/>
          <a:p>
            <a:pPr lvl="0" marL="0" indent="0">
              <a:buNone/>
            </a:pPr>
            <a:r>
              <a:rPr/>
              <a:t>Box</a:t>
            </a:r>
            <a:r>
              <a:rPr/>
              <a:t> </a:t>
            </a:r>
            <a:r>
              <a:rPr/>
              <a:t>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box plot (or box-and-whisker plot) shows the distribution of quantitative data in a way that facilitates comparisons between variables or across levels of a categorical variable.</a:t>
            </a:r>
          </a:p>
          <a:p>
            <a:pPr lvl="1"/>
            <a:r>
              <a:rPr/>
              <a:t>The box shows the quartiles of the dataset while the whiskers extend to show the rest of the distribution, except for points that are determined to be “outliers” using a method that is a function of the inter-quartile range.</a:t>
            </a:r>
          </a:p>
          <a:p>
            <a:pPr lvl="1"/>
            <a:r>
              <a:rPr/>
              <a:t>The code below generates a seaborn boxplot displaying both columns of the DataFrame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plot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sb.boxplot(data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df)</a:t>
            </a:r>
            <a:br/>
            <a:br/>
            <a:r>
              <a:rPr sz="1800">
                <a:latin typeface="Courier"/>
              </a:rPr>
              <a:t>plt.show(plot)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scriptive_stats_files/figure-pptx/unnamed-chunk-1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800" y="1282700"/>
            <a:ext cx="10795000" cy="431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0" y="5600700"/>
            <a:ext cx="116713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Boxplot</a:t>
            </a:r>
            <a:r>
              <a:rPr/>
              <a:t> </a:t>
            </a:r>
            <a:r>
              <a:rPr/>
              <a:t>comparing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lognormal</a:t>
            </a:r>
            <a:r>
              <a:rPr/>
              <a:t> </a:t>
            </a:r>
            <a:r>
              <a:rPr/>
              <a:t>data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3"/>
            <a:ext cx="12192000" cy="921773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Statistics is a sub-field of applied mathematics and is concerned with analyzing data</a:t>
            </a:r>
          </a:p>
          <a:p>
            <a:pPr lvl="1"/>
            <a:r>
              <a:rPr/>
              <a:t>More specifically, statistics involves the following tasks</a:t>
            </a:r>
          </a:p>
          <a:p>
            <a:pPr lvl="2"/>
            <a:r>
              <a:rPr/>
              <a:t>Collecting Data</a:t>
            </a:r>
          </a:p>
          <a:p>
            <a:pPr lvl="2"/>
            <a:r>
              <a:rPr/>
              <a:t>Organizing Data</a:t>
            </a:r>
          </a:p>
          <a:p>
            <a:pPr lvl="2"/>
            <a:r>
              <a:rPr/>
              <a:t>Displaying and Presenting Data</a:t>
            </a:r>
          </a:p>
          <a:p>
            <a:pPr lvl="2"/>
            <a:r>
              <a:rPr/>
              <a:t>Interpreting Data</a:t>
            </a:r>
          </a:p>
          <a:p>
            <a:pPr lvl="1"/>
            <a:r>
              <a:rPr/>
              <a:t>Statistical methods are used to make </a:t>
            </a:r>
            <a:r>
              <a:rPr b="1"/>
              <a:t>descriptions</a:t>
            </a:r>
            <a:r>
              <a:rPr/>
              <a:t> and/or </a:t>
            </a:r>
            <a:r>
              <a:rPr b="1"/>
              <a:t>inferences</a:t>
            </a:r>
            <a:r>
              <a:rPr/>
              <a:t> about some population</a:t>
            </a:r>
          </a:p>
          <a:p>
            <a:pPr lvl="1"/>
            <a:r>
              <a:rPr/>
              <a:t>It’s not surprising then that statistical methods used in data analyses are often sub-divided into two classes</a:t>
            </a:r>
          </a:p>
          <a:p>
            <a:pPr lvl="2"/>
            <a:r>
              <a:rPr/>
              <a:t>Descriptive statistical methods</a:t>
            </a:r>
          </a:p>
          <a:p>
            <a:pPr lvl="2"/>
            <a:r>
              <a:rPr/>
              <a:t>Inferential statistical methods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3"/>
            <a:ext cx="12192000" cy="921773"/>
          </a:xfrm>
        </p:spPr>
        <p:txBody>
          <a:bodyPr/>
          <a:lstStyle/>
          <a:p>
            <a:pPr lvl="0" marL="0" indent="0">
              <a:buNone/>
            </a:pPr>
            <a:r>
              <a:rPr/>
              <a:t>Jointplots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joint plot combines a histogram with scatter plot</a:t>
            </a:r>
          </a:p>
          <a:p>
            <a:pPr lvl="1"/>
            <a:r>
              <a:rPr/>
              <a:t>Scatter plots are useful for visualizing the relationship between variables</a:t>
            </a:r>
          </a:p>
          <a:p>
            <a:pPr lvl="1"/>
            <a:r>
              <a:rPr/>
              <a:t>The scatter chart created by the code below shows no evidence of a linear relationship between the normally distributed observations and the lognormally distributed observations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sb.jointplot(</a:t>
            </a:r>
            <a:r>
              <a:rPr sz="1800">
                <a:solidFill>
                  <a:srgbClr val="4070A0"/>
                </a:solidFill>
                <a:latin typeface="Courier"/>
              </a:rPr>
              <a:t>"normal"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"lognormal"</a:t>
            </a:r>
            <a:r>
              <a:rPr sz="1800">
                <a:latin typeface="Courier"/>
              </a:rPr>
              <a:t>, data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df)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&lt;seaborn.axisgrid.JointGrid object at 0x0000000036292A48&gt;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plt.show()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scriptive_stats_files/figure-pptx/unnamed-chunk-1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83000" y="1282700"/>
            <a:ext cx="4318000" cy="431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0" y="5600700"/>
            <a:ext cx="116713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Jointplot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lognormal</a:t>
            </a:r>
            <a:r>
              <a:rPr/>
              <a:t> </a:t>
            </a:r>
            <a:r>
              <a:rPr/>
              <a:t>observations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3"/>
            <a:ext cx="12192000" cy="921773"/>
          </a:xfrm>
        </p:spPr>
        <p:txBody>
          <a:bodyPr/>
          <a:lstStyle/>
          <a:p>
            <a:pPr lvl="0" marL="0" indent="0">
              <a:buNone/>
            </a:pPr>
            <a:r>
              <a:rPr/>
              <a:t>Jointplots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But, what if we modified the code to produce a jointplot of the lognormal with itself?</a:t>
            </a:r>
          </a:p>
          <a:p>
            <a:pPr lvl="1"/>
            <a:r>
              <a:rPr/>
              <a:t>Do so gives the expected result, the plot shows that the lognormal data has a perfect linear relationship with itself</a:t>
            </a:r>
          </a:p>
          <a:p>
            <a:pPr lvl="1"/>
            <a:r>
              <a:rPr/>
              <a:t>Can we express this numerically?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plot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sb.jointplot(</a:t>
            </a:r>
            <a:r>
              <a:rPr sz="1800">
                <a:solidFill>
                  <a:srgbClr val="4070A0"/>
                </a:solidFill>
                <a:latin typeface="Courier"/>
              </a:rPr>
              <a:t>"lognormal"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"lognormal"</a:t>
            </a:r>
            <a:r>
              <a:rPr sz="1800">
                <a:latin typeface="Courier"/>
              </a:rPr>
              <a:t>, data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df)</a:t>
            </a:r>
            <a:br/>
            <a:br/>
            <a:r>
              <a:rPr sz="1800">
                <a:latin typeface="Courier"/>
              </a:rPr>
              <a:t>plt.show(plot)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scriptive_stats_files/figure-pptx/unnamed-chunk-1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83000" y="1282700"/>
            <a:ext cx="4318000" cy="431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0" y="5600700"/>
            <a:ext cx="116713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Jointplot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lognormal</a:t>
            </a:r>
            <a:r>
              <a:rPr/>
              <a:t> </a:t>
            </a:r>
            <a:r>
              <a:rPr/>
              <a:t>observations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itself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3"/>
            <a:ext cx="12192000" cy="921773"/>
          </a:xfrm>
        </p:spPr>
        <p:txBody>
          <a:bodyPr/>
          <a:lstStyle/>
          <a:p>
            <a:pPr lvl="0" marL="0" indent="0">
              <a:buNone/>
            </a:pPr>
            <a:r>
              <a:rPr/>
              <a:t>Z-Score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The z-score (aka the standard score)</a:t>
                </a:r>
              </a:p>
              <a:p>
                <a:pPr lvl="2"/>
                <a:r>
                  <a:rPr/>
                  <a:t>A measure computed for each value in a data set</a:t>
                </a:r>
              </a:p>
              <a:p>
                <a:pPr lvl="2"/>
                <a:r>
                  <a:rPr/>
                  <a:t>Returns the number of standard deviations below or above the mean</a:t>
                </a:r>
              </a:p>
              <a:p>
                <a:pPr lvl="2"/>
                <a:r>
                  <a:rPr/>
                  <a:t>Usually assumes that the data are normally distributed</a:t>
                </a:r>
              </a:p>
              <a:p>
                <a:pPr lvl="1"/>
                <a:r>
                  <a:rPr/>
                  <a:t>The Z-score for a sample is computed as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z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t>−</m:t>
                          </m:r>
                          <m:bar>
                            <m:barPr>
                              <m:pos m:val="top"/>
                            </m:barPr>
                            <m:e>
                              <m:r>
                                <m:t>x</m:t>
                              </m:r>
                            </m:e>
                          </m:bar>
                        </m:num>
                        <m:den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x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a:p>
            </p:txBody>
          </p:sp>
        </mc:Choice>
      </mc:AlternateContent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3"/>
            <a:ext cx="12192000" cy="921773"/>
          </a:xfrm>
        </p:spPr>
        <p:txBody>
          <a:bodyPr/>
          <a:lstStyle/>
          <a:p>
            <a:pPr lvl="0" marL="0" indent="0">
              <a:buNone/>
            </a:pPr>
            <a:r>
              <a:rPr/>
              <a:t>Z-Score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If you’re comparing multiple samples that may contain a different number of elements, the Z-score for each sample is computed as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z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t>−</m:t>
                          </m:r>
                          <m:bar>
                            <m:barPr>
                              <m:pos m:val="top"/>
                            </m:barPr>
                            <m:e>
                              <m:r>
                                <m:t>x</m:t>
                              </m:r>
                            </m:e>
                          </m:bar>
                        </m:num>
                        <m:den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x</m:t>
                              </m:r>
                            </m:sub>
                          </m:sSub>
                          <m:r>
                            <m:t>/</m:t>
                          </m:r>
                          <m:rad>
                            <m:radPr>
                              <m:degHide m:val="1"/>
                            </m:radPr>
                            <m:deg/>
                            <m:e>
                              <m:r>
                                <m:t>n</m:t>
                              </m:r>
                            </m:e>
                          </m:rad>
                        </m:den>
                      </m:f>
                    </m:oMath>
                  </m:oMathPara>
                </a14:m>
              </a:p>
              <a:p>
                <a:pPr lvl="1"/>
                <a:r>
                  <a:rPr/>
                  <a:t>Where the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term is used to account for potentially different sample sizes</a:t>
                </a:r>
              </a:p>
            </p:txBody>
          </p:sp>
        </mc:Choice>
      </mc:AlternateContent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3"/>
            <a:ext cx="12192000" cy="921773"/>
          </a:xfrm>
        </p:spPr>
        <p:txBody>
          <a:bodyPr/>
          <a:lstStyle/>
          <a:p>
            <a:pPr lvl="0" marL="0" indent="0">
              <a:buNone/>
            </a:pPr>
            <a:r>
              <a:rPr/>
              <a:t>z-score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Python we can compute the z-score for the normally distributed data using the </a:t>
            </a:r>
            <a:r>
              <a:rPr sz="1800">
                <a:latin typeface="Courier"/>
              </a:rPr>
              <a:t>zscore()</a:t>
            </a:r>
            <a:r>
              <a:rPr/>
              <a:t> function from scipy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z1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sp.stats.zscore(df[</a:t>
            </a:r>
            <a:r>
              <a:rPr sz="1800">
                <a:solidFill>
                  <a:srgbClr val="4070A0"/>
                </a:solidFill>
                <a:latin typeface="Courier"/>
              </a:rPr>
              <a:t>'normal'</a:t>
            </a:r>
            <a:r>
              <a:rPr sz="1800">
                <a:latin typeface="Courier"/>
              </a:rPr>
              <a:t>])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Print first 10 elements in z1</a:t>
            </a:r>
            <a:br/>
            <a:br/>
            <a:r>
              <a:rPr sz="1800">
                <a:latin typeface="Courier"/>
              </a:rPr>
              <a:t>z1[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9</a:t>
            </a:r>
            <a:r>
              <a:rPr sz="1800">
                <a:latin typeface="Courier"/>
              </a:rPr>
              <a:t>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array([ 0.10782604, -0.00644843,  2.54111351,  0.30610268, -0.10656608,
##         0.60102063, -0.81445146, -0.31831163,  0.34585066])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3"/>
            <a:ext cx="12192000" cy="921773"/>
          </a:xfrm>
        </p:spPr>
        <p:txBody>
          <a:bodyPr/>
          <a:lstStyle/>
          <a:p>
            <a:pPr lvl="0" marL="0" indent="0">
              <a:buNone/>
            </a:pPr>
            <a:r>
              <a:rPr/>
              <a:t>z-score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Or we can compute it using </a:t>
            </a:r>
            <a:r>
              <a:rPr sz="1800">
                <a:latin typeface="Courier"/>
              </a:rPr>
              <a:t>pandas</a:t>
            </a:r>
            <a:r>
              <a:rPr/>
              <a:t> functions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(df[</a:t>
            </a:r>
            <a:r>
              <a:rPr sz="1800">
                <a:solidFill>
                  <a:srgbClr val="4070A0"/>
                </a:solidFill>
                <a:latin typeface="Courier"/>
              </a:rPr>
              <a:t>'normal'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 df[</a:t>
            </a:r>
            <a:r>
              <a:rPr sz="1800">
                <a:solidFill>
                  <a:srgbClr val="4070A0"/>
                </a:solidFill>
                <a:latin typeface="Courier"/>
              </a:rPr>
              <a:t>'normal'</a:t>
            </a:r>
            <a:r>
              <a:rPr sz="1800">
                <a:latin typeface="Courier"/>
              </a:rPr>
              <a:t>].mean()) 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latin typeface="Courier"/>
              </a:rPr>
              <a:t> df[</a:t>
            </a:r>
            <a:r>
              <a:rPr sz="1800">
                <a:solidFill>
                  <a:srgbClr val="4070A0"/>
                </a:solidFill>
                <a:latin typeface="Courier"/>
              </a:rPr>
              <a:t>'normal'</a:t>
            </a:r>
            <a:r>
              <a:rPr sz="1800">
                <a:latin typeface="Courier"/>
              </a:rPr>
              <a:t>].std()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0       0.107813
## 1      -0.006448
## 2       2.540796
## 3       0.306064
## 4      -0.106553
##           ...   
## 3995    1.730497
## 3996   -1.282631
## 3997   -1.793150
## 3998    0.669518
## 3999   -1.698909
## Name: normal, Length: 4000, dtype: float64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3"/>
            <a:ext cx="12192000" cy="921773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b="1"/>
                  <a:t>Covariance</a:t>
                </a:r>
                <a:r>
                  <a:rPr/>
                  <a:t> is a descriptive statistic used to measure the linear association between two variables</a:t>
                </a:r>
              </a:p>
              <a:p>
                <a:pPr lvl="1"/>
                <a:r>
                  <a:rPr/>
                  <a:t>The sample covariance between variables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 is computed as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S</m:t>
                          </m:r>
                        </m:e>
                        <m:sub>
                          <m:r>
                            <m:t>X</m:t>
                          </m:r>
                          <m:r>
                            <m:t>Y</m:t>
                          </m:r>
                        </m:sub>
                      </m:sSub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0"/>
                              <m:supHide m:val="0"/>
                            </m:naryPr>
                            <m:sub>
                              <m:r>
                                <m:t>i</m:t>
                              </m:r>
                              <m:r>
                                <m:t>=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t>N</m:t>
                              </m:r>
                            </m:sup>
                            <m:e>
                              <m:r>
                                <m:t>(</m:t>
                              </m:r>
                            </m:e>
                          </m:nary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t>−</m:t>
                          </m:r>
                          <m:bar>
                            <m:barPr>
                              <m:pos m:val="top"/>
                            </m:barPr>
                            <m:e>
                              <m:r>
                                <m:t>x</m:t>
                              </m:r>
                            </m:e>
                          </m:bar>
                          <m:r>
                            <m:t>)</m:t>
                          </m:r>
                          <m:r>
                            <m:t>(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t>−</m:t>
                          </m:r>
                          <m:bar>
                            <m:barPr>
                              <m:pos m:val="top"/>
                            </m:barPr>
                            <m:e>
                              <m:r>
                                <m:t>y</m:t>
                              </m:r>
                            </m:e>
                          </m:bar>
                          <m:r>
                            <m:t>)</m:t>
                          </m:r>
                        </m:num>
                        <m:den>
                          <m:r>
                            <m:t>N</m:t>
                          </m:r>
                          <m:r>
                            <m:t>−</m:t>
                          </m:r>
                          <m:r>
                            <m:t>1</m:t>
                          </m:r>
                        </m:den>
                      </m:f>
                    </m:oMath>
                  </m:oMathPara>
                </a14:m>
              </a:p>
              <a:p>
                <a:pPr lvl="1"/>
                <a:r>
                  <a:rPr/>
                  <a:t>The population covariance is computed as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σ</m:t>
                          </m:r>
                        </m:e>
                        <m:sub>
                          <m:r>
                            <m:t>X</m:t>
                          </m:r>
                          <m:r>
                            <m:t>Y</m:t>
                          </m:r>
                        </m:sub>
                      </m:sSub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0"/>
                              <m:supHide m:val="0"/>
                            </m:naryPr>
                            <m:sub>
                              <m:r>
                                <m:t>i</m:t>
                              </m:r>
                              <m:r>
                                <m:t>=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t>N</m:t>
                              </m:r>
                            </m:sup>
                            <m:e>
                              <m:r>
                                <m:t>(</m:t>
                              </m:r>
                            </m:e>
                          </m:nary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t>−</m:t>
                          </m:r>
                          <m:sSub>
                            <m:e>
                              <m:r>
                                <m:t>μ</m:t>
                              </m:r>
                            </m:e>
                            <m:sub>
                              <m:r>
                                <m:t>x</m:t>
                              </m:r>
                            </m:sub>
                          </m:sSub>
                          <m:r>
                            <m:t>)</m:t>
                          </m:r>
                          <m:r>
                            <m:t>(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t>−</m:t>
                          </m:r>
                          <m:sSub>
                            <m:e>
                              <m:r>
                                <m:t>μ</m:t>
                              </m:r>
                            </m:e>
                            <m:sub>
                              <m:r>
                                <m:t>y</m:t>
                              </m:r>
                            </m:sub>
                          </m:sSub>
                          <m:r>
                            <m:t>)</m:t>
                          </m:r>
                        </m:num>
                        <m:den>
                          <m:r>
                            <m:t>N</m:t>
                          </m:r>
                          <m:r>
                            <m:t>−</m:t>
                          </m:r>
                          <m:r>
                            <m:t>1</m:t>
                          </m:r>
                        </m:den>
                      </m:f>
                    </m:oMath>
                  </m:oMathPara>
                </a14:m>
              </a:p>
            </p:txBody>
          </p:sp>
        </mc:Choice>
      </mc:AlternateContent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3"/>
            <a:ext cx="12192000" cy="921773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To compute the covariances for the DataFrame </a:t>
            </a:r>
            <a:r>
              <a:rPr sz="1800">
                <a:latin typeface="Courier"/>
              </a:rPr>
              <a:t>df</a:t>
            </a:r>
            <a:r>
              <a:rPr/>
              <a:t> we created earlier we can use the </a:t>
            </a:r>
            <a:r>
              <a:rPr sz="1800">
                <a:latin typeface="Courier"/>
              </a:rPr>
              <a:t>cov()</a:t>
            </a:r>
            <a:r>
              <a:rPr/>
              <a:t> function from the pandas library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cov1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df.cov()</a:t>
            </a:r>
            <a:br/>
            <a:r>
              <a:rPr sz="1800">
                <a:latin typeface="Courier"/>
              </a:rPr>
              <a:t>cov1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        normal     lognormal
## normal     9.586793e+07  4.206186e+06
## lognormal  4.206186e+06  6.203347e+08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3"/>
            <a:ext cx="12192000" cy="921773"/>
          </a:xfrm>
        </p:spPr>
        <p:txBody>
          <a:bodyPr/>
          <a:lstStyle/>
          <a:p>
            <a:pPr lvl="0" marL="0" indent="0">
              <a:buNone/>
            </a:pPr>
            <a:r>
              <a:rPr/>
              <a:t>Distinguishing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 b="1"/>
              <a:t>S</a:t>
            </a:r>
            <a:r>
              <a:rPr/>
              <a:t>tatistics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 b="1"/>
              <a:t>s</a:t>
            </a:r>
            <a:r>
              <a:rPr/>
              <a:t>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Before moving forward we need to make a clear distinction between </a:t>
            </a:r>
            <a:r>
              <a:rPr b="1"/>
              <a:t>S</a:t>
            </a:r>
            <a:r>
              <a:rPr/>
              <a:t>tatistics (big S) and </a:t>
            </a:r>
            <a:r>
              <a:rPr b="1"/>
              <a:t>s</a:t>
            </a:r>
            <a:r>
              <a:rPr/>
              <a:t>tatistics (little s)</a:t>
            </a:r>
          </a:p>
          <a:p>
            <a:pPr lvl="2"/>
            <a:r>
              <a:rPr b="1"/>
              <a:t>S</a:t>
            </a:r>
            <a:r>
              <a:rPr/>
              <a:t>tatistics (big S) is a sub-field of applied mathematics and is concerned with analyzing data</a:t>
            </a:r>
          </a:p>
          <a:p>
            <a:pPr lvl="2"/>
            <a:r>
              <a:rPr b="1"/>
              <a:t>s</a:t>
            </a:r>
            <a:r>
              <a:rPr/>
              <a:t>tatistics (little s) are numerical quantities calculated from a data set that provide important features about the data</a:t>
            </a:r>
          </a:p>
          <a:p>
            <a:pPr lvl="1"/>
            <a:r>
              <a:rPr/>
              <a:t>In this presentation we define a number of descriptive </a:t>
            </a:r>
            <a:r>
              <a:rPr b="1"/>
              <a:t>s</a:t>
            </a:r>
            <a:r>
              <a:rPr/>
              <a:t>tatistics (little s)</a:t>
            </a:r>
          </a:p>
          <a:p>
            <a:pPr lvl="2"/>
            <a:r>
              <a:rPr/>
              <a:t>Explain what important features they provide to help us understand our data</a:t>
            </a:r>
          </a:p>
          <a:p>
            <a:pPr lvl="2"/>
            <a:r>
              <a:rPr/>
              <a:t>Show how they are calculated</a:t>
            </a:r>
          </a:p>
          <a:p>
            <a:pPr lvl="2"/>
            <a:r>
              <a:rPr/>
              <a:t>Demonstrate how to compute them using Python</a:t>
            </a:r>
          </a:p>
          <a:p>
            <a:pPr lvl="1"/>
            <a:r>
              <a:rPr/>
              <a:t>The big idea is that descriptive statistics allow us to reduce large data sets down to a few numerical measures - these measures give clues as to how to proceed in an analysis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3"/>
            <a:ext cx="12192000" cy="921773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Correlation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b="1"/>
                  <a:t>Correlation</a:t>
                </a:r>
                <a:r>
                  <a:rPr/>
                  <a:t> is a descriptive statistic used to measure the linear association between two variables</a:t>
                </a:r>
              </a:p>
              <a:p>
                <a:pPr lvl="1"/>
                <a:r>
                  <a:rPr/>
                  <a:t>The correlation (or correlation coefficient) is a measure defined between -1 and 1</a:t>
                </a:r>
              </a:p>
              <a:p>
                <a:pPr lvl="1"/>
                <a:r>
                  <a:rPr/>
                  <a:t>Is a dimensionless quantity that is not affected by the units of measurement for X and Y</a:t>
                </a:r>
              </a:p>
              <a:p>
                <a:pPr lvl="1"/>
                <a:r>
                  <a:rPr/>
                  <a:t>The sample correlation between variables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 is computed as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r</m:t>
                          </m:r>
                        </m:e>
                        <m:sub>
                          <m:sSub>
                            <m:e>
                              <m:r>
                                <m:t>​</m:t>
                              </m:r>
                            </m:e>
                            <m:sub>
                              <m:r>
                                <m:t>X</m:t>
                              </m:r>
                              <m:r>
                                <m:t>Y</m:t>
                              </m:r>
                            </m:sub>
                          </m:sSub>
                        </m:sub>
                      </m:sSub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sSub>
                                <m:e>
                                  <m:r>
                                    <m:t>​</m:t>
                                  </m:r>
                                </m:e>
                                <m:sub>
                                  <m:r>
                                    <m:t>X</m:t>
                                  </m:r>
                                  <m:r>
                                    <m:t>Y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sSub>
                                <m:e>
                                  <m:r>
                                    <m:t>​</m:t>
                                  </m:r>
                                </m:e>
                                <m:sub>
                                  <m:r>
                                    <m:t>X</m:t>
                                  </m:r>
                                </m:sub>
                              </m:sSub>
                            </m:sub>
                          </m:sSub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sSub>
                                <m:e>
                                  <m:r>
                                    <m:t>​</m:t>
                                  </m:r>
                                </m:e>
                                <m:sub>
                                  <m:r>
                                    <m:t>Y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</a:p>
            </p:txBody>
          </p:sp>
        </mc:Choice>
      </mc:AlternateContent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3"/>
            <a:ext cx="12192000" cy="921773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To compute the correlations for the DataFrame </a:t>
            </a:r>
            <a:r>
              <a:rPr sz="1800">
                <a:latin typeface="Courier"/>
              </a:rPr>
              <a:t>df</a:t>
            </a:r>
            <a:r>
              <a:rPr/>
              <a:t> we created earlier we can use the </a:t>
            </a:r>
            <a:r>
              <a:rPr sz="1800">
                <a:latin typeface="Courier"/>
              </a:rPr>
              <a:t>corr()</a:t>
            </a:r>
            <a:r>
              <a:rPr/>
              <a:t> function from the pandas library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df.corr()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    normal  lognormal
## normal     1.000000   0.017248
## lognormal  0.017248   1.000000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3"/>
            <a:ext cx="12192000" cy="921773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Covariance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Finally, what if we wanted to compute the covariance ourselves?</a:t>
            </a:r>
          </a:p>
          <a:p>
            <a:pPr lvl="1"/>
            <a:r>
              <a:rPr/>
              <a:t>The code below computes the covariance as well as the difference between this value and the value found from using the </a:t>
            </a:r>
            <a:r>
              <a:rPr sz="1800">
                <a:latin typeface="Courier"/>
              </a:rPr>
              <a:t>cov()</a:t>
            </a:r>
            <a:r>
              <a:rPr/>
              <a:t> function from pandas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X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df[</a:t>
            </a:r>
            <a:r>
              <a:rPr sz="1800">
                <a:solidFill>
                  <a:srgbClr val="4070A0"/>
                </a:solidFill>
                <a:latin typeface="Courier"/>
              </a:rPr>
              <a:t>'normal'</a:t>
            </a:r>
            <a:r>
              <a:rPr sz="1800">
                <a:latin typeface="Courier"/>
              </a:rPr>
              <a:t>]</a:t>
            </a:r>
            <a:br/>
            <a:r>
              <a:rPr sz="1800">
                <a:latin typeface="Courier"/>
              </a:rPr>
              <a:t>Y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df[</a:t>
            </a:r>
            <a:r>
              <a:rPr sz="1800">
                <a:solidFill>
                  <a:srgbClr val="4070A0"/>
                </a:solidFill>
                <a:latin typeface="Courier"/>
              </a:rPr>
              <a:t>'lognormal'</a:t>
            </a:r>
            <a:r>
              <a:rPr sz="1800">
                <a:latin typeface="Courier"/>
              </a:rPr>
              <a:t>]</a:t>
            </a:r>
            <a:br/>
            <a:r>
              <a:rPr sz="1800">
                <a:latin typeface="Courier"/>
              </a:rPr>
              <a:t>X_diff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X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 st.mean(X)</a:t>
            </a:r>
            <a:br/>
            <a:r>
              <a:rPr sz="1800">
                <a:latin typeface="Courier"/>
              </a:rPr>
              <a:t>Y_diff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Y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 st.mean(Y)</a:t>
            </a:r>
            <a:br/>
            <a:r>
              <a:rPr sz="1800">
                <a:latin typeface="Courier"/>
              </a:rPr>
              <a:t>prod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X_diff 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latin typeface="Courier"/>
              </a:rPr>
              <a:t> Y_diff</a:t>
            </a:r>
            <a:br/>
            <a:br/>
            <a:r>
              <a:rPr sz="1800">
                <a:latin typeface="Courier"/>
              </a:rPr>
              <a:t>cov2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sum(prod) 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latin typeface="Courier"/>
              </a:rPr>
              <a:t> (len(X)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</a:t>
            </a:r>
            <a:br/>
            <a:br/>
            <a:r>
              <a:rPr sz="1800">
                <a:latin typeface="Courier"/>
              </a:rPr>
              <a:t>cov1[</a:t>
            </a:r>
            <a:r>
              <a:rPr sz="1800">
                <a:solidFill>
                  <a:srgbClr val="4070A0"/>
                </a:solidFill>
                <a:latin typeface="Courier"/>
              </a:rPr>
              <a:t>'lognormal'</a:t>
            </a:r>
            <a:r>
              <a:rPr sz="1800">
                <a:latin typeface="Courier"/>
              </a:rPr>
              <a:t>][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 cov2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1.30385160446167e-08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3"/>
            <a:ext cx="12192000" cy="921773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Descriptive statistics are numerical measures that help analysts communicate the features of a data set by giving short summaries about the </a:t>
            </a:r>
            <a:r>
              <a:rPr b="1"/>
              <a:t>measures of central tendency</a:t>
            </a:r>
            <a:r>
              <a:rPr/>
              <a:t> or the </a:t>
            </a:r>
            <a:r>
              <a:rPr b="1"/>
              <a:t>measures of dispersion (variability)</a:t>
            </a:r>
          </a:p>
          <a:p>
            <a:pPr lvl="1"/>
            <a:r>
              <a:rPr/>
              <a:t>Measures of central tendency describe the location of the center of a distribution or a data set</a:t>
            </a:r>
          </a:p>
          <a:p>
            <a:pPr lvl="1"/>
            <a:r>
              <a:rPr/>
              <a:t>Some commonly used measures of central tendency are</a:t>
            </a:r>
          </a:p>
          <a:p>
            <a:pPr lvl="2"/>
            <a:r>
              <a:rPr/>
              <a:t>mean</a:t>
            </a:r>
          </a:p>
          <a:p>
            <a:pPr lvl="2"/>
            <a:r>
              <a:rPr/>
              <a:t>median</a:t>
            </a:r>
          </a:p>
          <a:p>
            <a:pPr lvl="2"/>
            <a:r>
              <a:rPr/>
              <a:t>mode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3"/>
            <a:ext cx="12192000" cy="921773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Measures of variability describe how spread-out the data are</a:t>
            </a:r>
          </a:p>
          <a:p>
            <a:pPr lvl="1"/>
            <a:r>
              <a:rPr/>
              <a:t>While measures of central tendency help locate the middle of a data set, they don’t provide information about how the data are arranged (aka distributed)</a:t>
            </a:r>
          </a:p>
          <a:p>
            <a:pPr lvl="1"/>
            <a:r>
              <a:rPr/>
              <a:t>Some commonly used measures of variability include:</a:t>
            </a:r>
          </a:p>
          <a:p>
            <a:pPr lvl="2"/>
            <a:r>
              <a:rPr/>
              <a:t>standard deviation</a:t>
            </a:r>
          </a:p>
          <a:p>
            <a:pPr lvl="2"/>
            <a:r>
              <a:rPr/>
              <a:t>variance</a:t>
            </a:r>
          </a:p>
          <a:p>
            <a:pPr lvl="2"/>
            <a:r>
              <a:rPr/>
              <a:t>minimum and maximum values</a:t>
            </a:r>
          </a:p>
          <a:p>
            <a:pPr lvl="2"/>
            <a:r>
              <a:rPr/>
              <a:t>range</a:t>
            </a:r>
          </a:p>
          <a:p>
            <a:pPr lvl="2"/>
            <a:r>
              <a:rPr/>
              <a:t>kurtosis</a:t>
            </a:r>
          </a:p>
          <a:p>
            <a:pPr lvl="2"/>
            <a:r>
              <a:rPr/>
              <a:t>skewness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3"/>
            <a:ext cx="12192000" cy="921773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vs. Inferential</a:t>
            </a:r>
            <a:r>
              <a:rPr/>
              <a:t> </a:t>
            </a:r>
            <a:r>
              <a:rPr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It’s rare that a data set contains observe from every member of a population</a:t>
            </a:r>
          </a:p>
          <a:p>
            <a:pPr lvl="2"/>
            <a:r>
              <a:rPr/>
              <a:t>Most analyses are conducted on a representative sample taken from the population</a:t>
            </a:r>
          </a:p>
          <a:p>
            <a:pPr lvl="2"/>
            <a:r>
              <a:rPr/>
              <a:t>Analysts make inferences about the population based on observations contained in the sample</a:t>
            </a:r>
          </a:p>
          <a:p>
            <a:pPr lvl="1"/>
            <a:r>
              <a:rPr/>
              <a:t>Inferential statistics are measures resulting from mathematical computations – help analysts </a:t>
            </a:r>
            <a:r>
              <a:rPr b="1"/>
              <a:t>infer</a:t>
            </a:r>
            <a:r>
              <a:rPr/>
              <a:t> trends about a population based upon the study of the sample</a:t>
            </a:r>
          </a:p>
          <a:p>
            <a:pPr lvl="1"/>
            <a:r>
              <a:rPr/>
              <a:t>Examples of inferential statistics</a:t>
            </a:r>
          </a:p>
          <a:p>
            <a:pPr lvl="2"/>
            <a:r>
              <a:rPr/>
              <a:t>Methods to compute </a:t>
            </a:r>
            <a:r>
              <a:rPr b="1"/>
              <a:t>Confidence intervals</a:t>
            </a:r>
            <a:r>
              <a:rPr/>
              <a:t> that “capture” a population parameter with a specified degree of confidence</a:t>
            </a:r>
          </a:p>
          <a:p>
            <a:pPr lvl="2"/>
            <a:r>
              <a:rPr/>
              <a:t>Methods to test claims about the population by analyzing a representative samples (</a:t>
            </a:r>
            <a:r>
              <a:rPr b="1"/>
              <a:t>hypothesis tests</a:t>
            </a:r>
            <a:r>
              <a:rPr/>
              <a:t>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3"/>
            <a:ext cx="12192000" cy="921773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the following slides we’ll cover several descriptive statistics and show how to compute them using Python</a:t>
            </a:r>
          </a:p>
          <a:p>
            <a:pPr lvl="1"/>
            <a:r>
              <a:rPr/>
              <a:t>To do this we’ll use the following Python libraries (clicking the links below will take you to the reference pages of each library)</a:t>
            </a:r>
          </a:p>
          <a:p>
            <a:pPr lvl="2"/>
            <a:r>
              <a:rPr b="1">
                <a:hlinkClick r:id="rId2"/>
              </a:rPr>
              <a:t>statistics</a:t>
            </a:r>
            <a:r>
              <a:rPr/>
              <a:t> - Functions for calculating mathematical statistics of numeric (Real-valued) data</a:t>
            </a:r>
          </a:p>
          <a:p>
            <a:pPr lvl="2"/>
            <a:r>
              <a:rPr b="1">
                <a:hlinkClick r:id="rId3"/>
              </a:rPr>
              <a:t>numpy</a:t>
            </a:r>
            <a:r>
              <a:rPr/>
              <a:t> - Create efficient multi-dimensional data objects for scientific computing</a:t>
            </a:r>
          </a:p>
          <a:p>
            <a:pPr lvl="2"/>
            <a:r>
              <a:rPr b="1">
                <a:hlinkClick r:id="rId4"/>
              </a:rPr>
              <a:t>seaborn</a:t>
            </a:r>
            <a:r>
              <a:rPr/>
              <a:t> - High-level interface for drawing attractive and informative statistical graphics</a:t>
            </a:r>
          </a:p>
          <a:p>
            <a:pPr lvl="2"/>
            <a:r>
              <a:rPr b="1">
                <a:hlinkClick r:id="rId5"/>
              </a:rPr>
              <a:t>matplotlib</a:t>
            </a:r>
            <a:r>
              <a:rPr/>
              <a:t> - Foundational 2D plotting library for Python</a:t>
            </a:r>
          </a:p>
          <a:p>
            <a:pPr lvl="2"/>
            <a:r>
              <a:rPr b="1">
                <a:hlinkClick r:id="rId6"/>
              </a:rPr>
              <a:t>statsmodels</a:t>
            </a:r>
            <a:r>
              <a:rPr/>
              <a:t> - Implement statistical models, statistical tests, and statistical data exploration</a:t>
            </a:r>
          </a:p>
          <a:p>
            <a:pPr lvl="2"/>
            <a:r>
              <a:rPr b="1">
                <a:hlinkClick r:id="rId7"/>
              </a:rPr>
              <a:t>scipy</a:t>
            </a:r>
            <a:r>
              <a:rPr/>
              <a:t> - Foundational software for mathematics, science, and engineering</a:t>
            </a:r>
          </a:p>
          <a:p>
            <a:pPr lvl="2"/>
            <a:r>
              <a:rPr b="1">
                <a:hlinkClick r:id="rId8"/>
              </a:rPr>
              <a:t>pandas</a:t>
            </a:r>
            <a:r>
              <a:rPr/>
              <a:t> - High-performance, easy-to-use data structures and analysis tools for Python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3"/>
            <a:ext cx="12192000" cy="921773"/>
          </a:xfrm>
        </p:spPr>
        <p:txBody>
          <a:bodyPr/>
          <a:lstStyle/>
          <a:p>
            <a:pPr lvl="0" marL="0" indent="0">
              <a:buNone/>
            </a:pPr>
            <a:r>
              <a:rPr/>
              <a:t>Importing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First, we need to import the libraries into our workspace to make them available</a:t>
            </a:r>
          </a:p>
          <a:p>
            <a:pPr lvl="1"/>
            <a:r>
              <a:rPr/>
              <a:t>If you have Python installed on your machine you can copy/paste the code below</a:t>
            </a:r>
          </a:p>
          <a:p>
            <a:pPr lvl="1"/>
            <a:r>
              <a:rPr/>
              <a:t>Note that Python allow us to denote a library using a shorthand notation which I’ll use in subsequent slides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statistics as st</a:t>
            </a:r>
            <a:br/>
            <a:r>
              <a:rPr sz="1800">
                <a:latin typeface="Courier"/>
              </a:rPr>
              <a:t>import numpy as np</a:t>
            </a:r>
            <a:br/>
            <a:r>
              <a:rPr sz="1800">
                <a:latin typeface="Courier"/>
              </a:rPr>
              <a:t>import seaborn as sb</a:t>
            </a:r>
            <a:br/>
            <a:r>
              <a:rPr sz="1800">
                <a:latin typeface="Courier"/>
              </a:rPr>
              <a:t>import matplotlib.pyplot as plt</a:t>
            </a:r>
            <a:br/>
            <a:r>
              <a:rPr sz="1800">
                <a:latin typeface="Courier"/>
              </a:rPr>
              <a:t>import pandas as pd</a:t>
            </a:r>
            <a:br/>
            <a:r>
              <a:rPr sz="1800">
                <a:latin typeface="Courier"/>
              </a:rPr>
              <a:t>import scipy as sp</a:t>
            </a:r>
          </a:p>
          <a:p>
            <a:pPr lvl="1"/>
            <a:r>
              <a:rPr/>
              <a:t>If you don’t have Python installed click </a:t>
            </a:r>
            <a:r>
              <a:rPr b="1">
                <a:hlinkClick r:id="rId2"/>
              </a:rPr>
              <a:t>this link</a:t>
            </a:r>
            <a:r>
              <a:rPr/>
              <a:t> to interact with Python using Google Colaboratory – Go </a:t>
            </a:r>
            <a:r>
              <a:rPr b="1">
                <a:hlinkClick r:id="rId3"/>
              </a:rPr>
              <a:t>here</a:t>
            </a:r>
            <a:r>
              <a:rPr/>
              <a:t> to learn more about Google Coloaboratory,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103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Courier New</vt:lpstr>
      <vt:lpstr>Wingdings</vt:lpstr>
      <vt:lpstr>Office Theme</vt:lpstr>
      <vt:lpstr>Introduction to Statistics with Python</vt:lpstr>
      <vt:lpstr>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Descriptive Statistics with Applications in Python</dc:title>
  <dc:creator/>
  <cp:keywords/>
  <dcterms:created xsi:type="dcterms:W3CDTF">2020-01-08T16:15:36Z</dcterms:created>
  <dcterms:modified xsi:type="dcterms:W3CDTF">2020-01-08T16:15:36Z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08 January 2020</vt:lpwstr>
  </property>
  <property fmtid="{D5CDD505-2E9C-101B-9397-08002B2CF9AE}" pid="3" name="output">
    <vt:lpwstr/>
  </property>
</Properties>
</file>