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94711" autoAdjust="0"/>
  </p:normalViewPr>
  <p:slideViewPr>
    <p:cSldViewPr snapToGrid="0" snapToObjects="1">
      <p:cViewPr varScale="1">
        <p:scale>
          <a:sx n="112" d="100"/>
          <a:sy n="112" d="100"/>
        </p:scale>
        <p:origin x="432" y="114"/>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22" Type="http://schemas.openxmlformats.org/officeDocument/2006/relationships/tableStyles" Target="tableStyles.xml" /><Relationship Id="rId21" Type="http://schemas.openxmlformats.org/officeDocument/2006/relationships/theme" Target="theme/theme1.xml" /><Relationship Id="rId1" Type="http://schemas.openxmlformats.org/officeDocument/2006/relationships/slideMaster" Target="slideMasters/slideMaster1.xml" /><Relationship Id="rId20" Type="http://schemas.openxmlformats.org/officeDocument/2006/relationships/viewProps" Target="viewProps.xml" /><Relationship Id="rId19"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B83D61D-AF52-4DA3-9BFD-3CF2A738F149}" type="datetime1">
              <a:rPr lang="en-US" smtClean="0"/>
              <a:t>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490E75A-8FE6-43B5-82A5-7DDEC2328EAD}" type="datetime1">
              <a:rPr lang="en-US" smtClean="0"/>
              <a:t>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9EFB0C0-0CAB-429E-B351-4BAE89FD1293}" type="datetime1">
              <a:rPr lang="en-US" smtClean="0"/>
              <a:t>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173"/>
            <a:ext cx="12192000" cy="921773"/>
          </a:xfrm>
        </p:spPr>
        <p:txBody>
          <a:bodyPr>
            <a:normAutofit/>
          </a:bodyPr>
          <a:lstStyle>
            <a:lvl1pPr>
              <a:defRPr sz="4000"/>
            </a:lvl1pPr>
          </a:lstStyle>
          <a:p>
            <a:r>
              <a:rPr lang="en-US" dirty="0"/>
              <a:t>Click to edit Master title style</a:t>
            </a:r>
          </a:p>
        </p:txBody>
      </p:sp>
      <p:sp>
        <p:nvSpPr>
          <p:cNvPr id="3" name="Content Placeholder 2"/>
          <p:cNvSpPr>
            <a:spLocks noGrp="1"/>
          </p:cNvSpPr>
          <p:nvPr>
            <p:ph idx="1"/>
          </p:nvPr>
        </p:nvSpPr>
        <p:spPr>
          <a:xfrm>
            <a:off x="0" y="1290415"/>
            <a:ext cx="11682101" cy="4835749"/>
          </a:xfrm>
        </p:spPr>
        <p:txBody>
          <a:bodyPr>
            <a:normAutofit/>
          </a:bodyPr>
          <a:lstStyle>
            <a:lvl1pPr marL="342900" indent="-342900">
              <a:buFont typeface="Wingdings" panose="05000000000000000000" pitchFamily="2" charset="2"/>
              <a:buChar char="q"/>
              <a:defRPr sz="2800"/>
            </a:lvl1pPr>
            <a:lvl2pPr marL="742950" indent="-285750">
              <a:spcBef>
                <a:spcPts val="1200"/>
              </a:spcBef>
              <a:spcAft>
                <a:spcPts val="1200"/>
              </a:spcAft>
              <a:buFont typeface="Wingdings" panose="05000000000000000000" pitchFamily="2" charset="2"/>
              <a:buChar char="§"/>
              <a:defRPr sz="2400"/>
            </a:lvl2pPr>
            <a:lvl3pPr marL="1143000" indent="-228600">
              <a:buFont typeface="Courier New" panose="02070309020205020404" pitchFamily="49" charset="0"/>
              <a:buChar char="o"/>
              <a:defRPr sz="2000"/>
            </a:lvl3pPr>
            <a:lvl4pPr marL="1600200" indent="-228600">
              <a:buFont typeface="Arial" panose="020B0604020202020204" pitchFamily="34" charset="0"/>
              <a:buChar cha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D9BC6742-4F6E-4285-80B8-FAE26BA43C37}" type="datetime1">
              <a:rPr lang="en-US" smtClean="0"/>
              <a:t>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1F99CE7-8A07-4E19-863D-C063A2AE02D8}" type="datetime1">
              <a:rPr lang="en-US" smtClean="0"/>
              <a:t>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56AEA52-437C-4115-B37B-C1B6E9BBD1C5}" type="datetime1">
              <a:rPr lang="en-US" smtClean="0"/>
              <a:t>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17FE86C-E337-4F84-B560-8DCD27682AC1}" type="datetime1">
              <a:rPr lang="en-US" smtClean="0"/>
              <a:t>1/7/2020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8009E8A-867D-48E6-9C07-39667A7DF669}" type="datetime1">
              <a:rPr lang="en-US" smtClean="0"/>
              <a:t>1/7/2020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0B549B-46FB-4FF7-93CE-EC8EFBC8E9DE}" type="datetime1">
              <a:rPr lang="en-US" smtClean="0"/>
              <a:t>1/7/2020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508D2D4-E7B4-4FB7-BF9C-4697ED519587}" type="datetime1">
              <a:rPr lang="en-US" smtClean="0"/>
              <a:t>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CCBD98A-3411-4869-9448-A63451F87705}" type="datetime1">
              <a:rPr lang="en-US" smtClean="0"/>
              <a:t>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F4F3A4-56AA-4C4F-9803-CE51E5D4D38E}" type="datetime1">
              <a:rPr lang="en-US" smtClean="0"/>
              <a:t>1/7/2020</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28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4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0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18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18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www-bcf.usc.edu/~gareth/ISL/Advertising.csv" TargetMode="External" /><Relationship Id="rId3" Type="http://schemas.openxmlformats.org/officeDocument/2006/relationships/hyperlink" Target="http://www-bcf.usc.edu/~gareth/ISL/index.html" TargetMode="Externa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pPr lvl="0" marL="0" indent="0">
              <a:buNone/>
            </a:pPr>
            <a:r>
              <a:rPr/>
              <a:t>Modeling</a:t>
            </a:r>
          </a:p>
        </p:txBody>
      </p:sp>
      <p:sp>
        <p:nvSpPr>
          <p:cNvPr id="3" name="Subtitle 2"/>
          <p:cNvSpPr>
            <a:spLocks noGrp="1"/>
          </p:cNvSpPr>
          <p:nvPr>
            <p:ph type="subTitle" idx="1"/>
          </p:nvPr>
        </p:nvSpPr>
        <p:spPr>
          <a:xfrm>
            <a:off x="1828800" y="3886200"/>
            <a:ext cx="8534400" cy="1752600"/>
          </a:xfrm>
        </p:spPr>
        <p:txBody>
          <a:bodyPr/>
          <a:lstStyle/>
          <a:p>
            <a:pPr lvl="0" marL="0" indent="0">
              <a:buNone/>
            </a:pPr>
            <a:br/>
            <a:br/>
          </a:p>
        </p:txBody>
      </p:sp>
      <p:sp>
        <p:nvSpPr>
          <p:cNvPr id="4" name="Date Placeholder 3"/>
          <p:cNvSpPr>
            <a:spLocks noGrp="1"/>
          </p:cNvSpPr>
          <p:nvPr>
            <p:ph type="dt" sz="half" idx="10"/>
          </p:nvPr>
        </p:nvSpPr>
        <p:spPr/>
        <p:txBody>
          <a:bodyPr/>
          <a:lstStyle/>
          <a:p>
            <a:pPr lvl="0" marL="0" indent="0">
              <a:buNone/>
            </a:pPr>
            <a:r>
              <a:rPr/>
              <a:t>13</a:t>
            </a:r>
            <a:r>
              <a:rPr/>
              <a:t> </a:t>
            </a:r>
            <a:r>
              <a:rPr/>
              <a:t>Jan</a:t>
            </a:r>
            <a:r>
              <a:rPr/>
              <a:t> </a:t>
            </a:r>
            <a:r>
              <a:rPr/>
              <a:t>2020</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173"/>
            <a:ext cx="12192000" cy="921773"/>
          </a:xfrm>
        </p:spPr>
        <p:txBody>
          <a:bodyPr/>
          <a:lstStyle/>
          <a:p>
            <a:pPr lvl="0" marL="0" indent="0">
              <a:buNone/>
            </a:pPr>
            <a:r>
              <a:rPr/>
              <a:t>Overview</a:t>
            </a:r>
            <a:r>
              <a:rPr/>
              <a:t> </a:t>
            </a:r>
            <a:r>
              <a:rPr/>
              <a:t>of</a:t>
            </a:r>
            <a:r>
              <a:rPr/>
              <a:t> </a:t>
            </a:r>
            <a:r>
              <a:rPr/>
              <a:t>Linear</a:t>
            </a:r>
            <a:r>
              <a:rPr/>
              <a:t> </a:t>
            </a:r>
            <a:r>
              <a:rPr/>
              <a:t>Regression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1"/>
                <a:r>
                  <a:rPr/>
                  <a:t>This tutorial[^islr] serves as an introduction to linear regression.</a:t>
                </a:r>
              </a:p>
              <a:p>
                <a:pPr lvl="2">
                  <a:buAutoNum type="arabicPeriod"/>
                </a:pPr>
                <a:r>
                  <a:rPr/>
                  <a:t>Replication requirements: What you’ll need to reproduce the analysis in this tutorial</a:t>
                </a:r>
              </a:p>
              <a:p>
                <a:pPr lvl="2">
                  <a:buAutoNum type="arabicPeriod"/>
                </a:pPr>
                <a:r>
                  <a:rPr/>
                  <a:t>Preparing our data: Prepare our data for modeling</a:t>
                </a:r>
              </a:p>
              <a:p>
                <a:pPr lvl="2">
                  <a:buAutoNum type="arabicPeriod"/>
                </a:pPr>
                <a:r>
                  <a:rPr/>
                  <a:t>Simple linear regression: Predicting a quantitative response </a:t>
                </a:r>
                <a14:m>
                  <m:oMath xmlns:m="http://schemas.openxmlformats.org/officeDocument/2006/math">
                    <m:r>
                      <m:t>Y</m:t>
                    </m:r>
                  </m:oMath>
                </a14:m>
                <a:r>
                  <a:rPr/>
                  <a:t> with a single predictor variable </a:t>
                </a:r>
                <a14:m>
                  <m:oMath xmlns:m="http://schemas.openxmlformats.org/officeDocument/2006/math">
                    <m:r>
                      <m:t>X</m:t>
                    </m:r>
                  </m:oMath>
                </a14:m>
              </a:p>
              <a:p>
                <a:pPr lvl="2">
                  <a:buAutoNum type="arabicPeriod"/>
                </a:pPr>
                <a:r>
                  <a:rPr/>
                  <a:t>Multiple linear regression: Predicting a quantitative response </a:t>
                </a:r>
                <a14:m>
                  <m:oMath xmlns:m="http://schemas.openxmlformats.org/officeDocument/2006/math">
                    <m:r>
                      <m:t>Y</m:t>
                    </m:r>
                  </m:oMath>
                </a14:m>
                <a:r>
                  <a:rPr/>
                  <a:t> with multiple predictor variables </a:t>
                </a:r>
                <a14:m>
                  <m:oMath xmlns:m="http://schemas.openxmlformats.org/officeDocument/2006/math">
                    <m:sSub>
                      <m:e>
                        <m:r>
                          <m:t>X</m:t>
                        </m:r>
                      </m:e>
                      <m:sub>
                        <m:r>
                          <m:t>1</m:t>
                        </m:r>
                      </m:sub>
                    </m:sSub>
                    <m:r>
                      <m:t>,</m:t>
                    </m:r>
                    <m:sSub>
                      <m:e>
                        <m:r>
                          <m:t>X</m:t>
                        </m:r>
                      </m:e>
                      <m:sub>
                        <m:r>
                          <m:t>2</m:t>
                        </m:r>
                      </m:sub>
                    </m:sSub>
                    <m:r>
                      <m:t>,</m:t>
                    </m:r>
                    <m:r>
                      <m:t>…</m:t>
                    </m:r>
                    <m:r>
                      <m:t>,</m:t>
                    </m:r>
                    <m:sSub>
                      <m:e>
                        <m:r>
                          <m:t>X</m:t>
                        </m:r>
                      </m:e>
                      <m:sub>
                        <m:r>
                          <m:t>p</m:t>
                        </m:r>
                      </m:sub>
                    </m:sSub>
                  </m:oMath>
                </a14:m>
              </a:p>
              <a:p>
                <a:pPr lvl="2">
                  <a:buAutoNum type="arabicPeriod"/>
                </a:pPr>
                <a:r>
                  <a:rPr/>
                  <a:t>Incorporating interactions: Removing the additive assumption</a:t>
                </a:r>
              </a:p>
              <a:p>
                <a:pPr lvl="2">
                  <a:buAutoNum type="arabicPeriod"/>
                </a:pPr>
                <a:r>
                  <a:rPr/>
                  <a:t>Additional considerations: A few other considerations to know about</a:t>
                </a:r>
              </a:p>
            </p:txBody>
          </p:sp>
        </mc:Choice>
      </mc:AlternateContent>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173"/>
            <a:ext cx="12192000" cy="921773"/>
          </a:xfrm>
        </p:spPr>
        <p:txBody>
          <a:bodyPr/>
          <a:lstStyle/>
          <a:p>
            <a:pPr lvl="0" marL="0" indent="0">
              <a:buNone/>
            </a:pPr>
            <a:r>
              <a:rPr/>
              <a:t>Replication</a:t>
            </a:r>
            <a:r>
              <a:rPr/>
              <a:t> </a:t>
            </a:r>
            <a:r>
              <a:rPr/>
              <a:t>Requirements</a:t>
            </a:r>
          </a:p>
        </p:txBody>
      </p:sp>
      <p:sp>
        <p:nvSpPr>
          <p:cNvPr id="3" name="Content Placeholder 2"/>
          <p:cNvSpPr>
            <a:spLocks noGrp="1"/>
          </p:cNvSpPr>
          <p:nvPr>
            <p:ph idx="1"/>
          </p:nvPr>
        </p:nvSpPr>
        <p:spPr/>
        <p:txBody>
          <a:bodyPr/>
          <a:lstStyle/>
          <a:p>
            <a:pPr lvl="1"/>
            <a:r>
              <a:rPr/>
              <a:t>This lecture leverages this </a:t>
            </a:r>
            <a:r>
              <a:rPr>
                <a:hlinkClick r:id="rId2"/>
              </a:rPr>
              <a:t>advertising data</a:t>
            </a:r>
            <a:r>
              <a:rPr/>
              <a:t> provided by the authors of </a:t>
            </a:r>
            <a:r>
              <a:rPr>
                <a:hlinkClick r:id="rId3"/>
              </a:rPr>
              <a:t>An Introduction to Statistical Learning</a:t>
            </a:r>
          </a:p>
          <a:p>
            <a:pPr lvl="1"/>
            <a:r>
              <a:rPr/>
              <a:t>The data set contains four columns</a:t>
            </a:r>
          </a:p>
          <a:p>
            <a:pPr lvl="2"/>
            <a:r>
              <a:rPr/>
              <a:t>Money spent on </a:t>
            </a:r>
            <a:r>
              <a:rPr sz="1800">
                <a:latin typeface="Courier"/>
              </a:rPr>
              <a:t>TV</a:t>
            </a:r>
            <a:r>
              <a:rPr/>
              <a:t> advertising across 200 markets (in thousands of dollars)</a:t>
            </a:r>
          </a:p>
          <a:p>
            <a:pPr lvl="2"/>
            <a:r>
              <a:rPr/>
              <a:t>Money spent on </a:t>
            </a:r>
            <a:r>
              <a:rPr sz="1800">
                <a:latin typeface="Courier"/>
              </a:rPr>
              <a:t>Radio</a:t>
            </a:r>
            <a:r>
              <a:rPr/>
              <a:t> advertising across 200 markets (in thousands of dollars)</a:t>
            </a:r>
          </a:p>
          <a:p>
            <a:pPr lvl="2"/>
            <a:r>
              <a:rPr/>
              <a:t>Money spent on </a:t>
            </a:r>
            <a:r>
              <a:rPr sz="1800">
                <a:latin typeface="Courier"/>
              </a:rPr>
              <a:t>Newspaper</a:t>
            </a:r>
            <a:r>
              <a:rPr/>
              <a:t> advertising across 200 markets (in thousands of dollars)</a:t>
            </a:r>
          </a:p>
          <a:p>
            <a:pPr lvl="2"/>
            <a:r>
              <a:rPr/>
              <a:t>Money made in </a:t>
            </a:r>
            <a:r>
              <a:rPr sz="1800">
                <a:latin typeface="Courier"/>
              </a:rPr>
              <a:t>Sales</a:t>
            </a:r>
            <a:r>
              <a:rPr/>
              <a:t> across 200 markets</a:t>
            </a:r>
          </a:p>
          <a:p>
            <a:pPr lvl="1"/>
            <a:r>
              <a:rPr/>
              <a:t>The question to be addressed by analyzing this data set</a:t>
            </a:r>
          </a:p>
          <a:p>
            <a:pPr lvl="2"/>
            <a:r>
              <a:rPr/>
              <a:t>Is there are relationship between </a:t>
            </a:r>
            <a:r>
              <a:rPr sz="1800">
                <a:latin typeface="Courier"/>
              </a:rPr>
              <a:t>Sales</a:t>
            </a:r>
            <a:r>
              <a:rPr/>
              <a:t> and the way that advertising dollars are spent</a:t>
            </a:r>
          </a:p>
          <a:p>
            <a:pPr lvl="2"/>
            <a:r>
              <a:rPr/>
              <a:t>What type of advertising provides the greatest impact on </a:t>
            </a:r>
            <a:r>
              <a:rPr sz="1800">
                <a:latin typeface="Courier"/>
              </a:rPr>
              <a:t>Sales</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173"/>
            <a:ext cx="12192000" cy="921773"/>
          </a:xfrm>
        </p:spPr>
        <p:txBody>
          <a:bodyPr/>
          <a:lstStyle/>
          <a:p>
            <a:pPr lvl="0" marL="0" indent="0">
              <a:buNone/>
            </a:pPr>
            <a:r>
              <a:rPr/>
              <a:t>Replication</a:t>
            </a:r>
            <a:r>
              <a:rPr/>
              <a:t> </a:t>
            </a:r>
            <a:r>
              <a:rPr/>
              <a:t>Requirements</a:t>
            </a:r>
          </a:p>
        </p:txBody>
      </p:sp>
      <p:sp>
        <p:nvSpPr>
          <p:cNvPr id="3" name="Content Placeholder 2"/>
          <p:cNvSpPr>
            <a:spLocks noGrp="1"/>
          </p:cNvSpPr>
          <p:nvPr>
            <p:ph idx="1"/>
          </p:nvPr>
        </p:nvSpPr>
        <p:spPr/>
        <p:txBody>
          <a:bodyPr/>
          <a:lstStyle/>
          <a:p>
            <a:pPr lvl="1"/>
            <a:r>
              <a:rPr/>
              <a:t>First, import the Python libraries we’ll need</a:t>
            </a:r>
          </a:p>
          <a:p>
            <a:pPr lvl="0" marL="1270000" indent="0">
              <a:buNone/>
            </a:pPr>
            <a:r>
              <a:rPr sz="1800">
                <a:latin typeface="Courier"/>
              </a:rPr>
              <a:t>import random</a:t>
            </a:r>
            <a:br/>
            <a:r>
              <a:rPr sz="1800">
                <a:latin typeface="Courier"/>
              </a:rPr>
              <a:t>import numpy as np</a:t>
            </a:r>
            <a:br/>
            <a:r>
              <a:rPr sz="1800">
                <a:latin typeface="Courier"/>
              </a:rPr>
              <a:t>import pandas as pd</a:t>
            </a:r>
            <a:br/>
            <a:r>
              <a:rPr sz="1800">
                <a:latin typeface="Courier"/>
              </a:rPr>
              <a:t>import seaborn as sb</a:t>
            </a:r>
            <a:br/>
            <a:r>
              <a:rPr sz="1800">
                <a:latin typeface="Courier"/>
              </a:rPr>
              <a:t>import matplotlib.pyplot as plt</a:t>
            </a:r>
            <a:br/>
            <a:r>
              <a:rPr sz="1800">
                <a:latin typeface="Courier"/>
              </a:rPr>
              <a:t>import scipy as sp</a:t>
            </a:r>
            <a:br/>
            <a:r>
              <a:rPr sz="1800">
                <a:latin typeface="Courier"/>
              </a:rPr>
              <a:t>import statsmodels as sm</a:t>
            </a:r>
          </a:p>
          <a:p>
            <a:pPr lvl="1"/>
            <a:r>
              <a:rPr/>
              <a:t>Then, pull in the data from the CSV file and store it as a </a:t>
            </a:r>
            <a:r>
              <a:rPr sz="1800">
                <a:latin typeface="Courier"/>
              </a:rPr>
              <a:t>pandas</a:t>
            </a:r>
            <a:r>
              <a:rPr/>
              <a:t> DataFrame using </a:t>
            </a:r>
            <a:r>
              <a:rPr sz="1800">
                <a:latin typeface="Courier"/>
              </a:rPr>
              <a:t>read_csv()</a:t>
            </a:r>
          </a:p>
          <a:p>
            <a:pPr lvl="0" marL="1270000" indent="0">
              <a:buNone/>
            </a:pPr>
            <a:r>
              <a:rPr sz="1800">
                <a:latin typeface="Courier"/>
              </a:rPr>
              <a:t>data_url </a:t>
            </a:r>
            <a:r>
              <a:rPr sz="1800">
                <a:solidFill>
                  <a:srgbClr val="666666"/>
                </a:solidFill>
                <a:latin typeface="Courier"/>
              </a:rPr>
              <a:t>=</a:t>
            </a:r>
            <a:r>
              <a:rPr sz="1800">
                <a:latin typeface="Courier"/>
              </a:rPr>
              <a:t> </a:t>
            </a:r>
            <a:r>
              <a:rPr sz="1800">
                <a:solidFill>
                  <a:srgbClr val="666666"/>
                </a:solidFill>
                <a:latin typeface="Courier"/>
              </a:rPr>
              <a:t>\</a:t>
            </a:r>
            <a:br/>
            <a:r>
              <a:rPr sz="1800">
                <a:latin typeface="Courier"/>
              </a:rPr>
              <a:t>  </a:t>
            </a:r>
            <a:r>
              <a:rPr sz="1800" i="1">
                <a:solidFill>
                  <a:srgbClr val="60A0B0"/>
                </a:solidFill>
                <a:latin typeface="Courier"/>
              </a:rPr>
              <a:t>"http://faculty.marshall.usc.edu/gareth-james/ISL/Advertising.csv"</a:t>
            </a:r>
            <a:br/>
            <a:br/>
            <a:r>
              <a:rPr sz="1800">
                <a:latin typeface="Courier"/>
              </a:rPr>
              <a:t>df </a:t>
            </a:r>
            <a:r>
              <a:rPr sz="1800">
                <a:solidFill>
                  <a:srgbClr val="666666"/>
                </a:solidFill>
                <a:latin typeface="Courier"/>
              </a:rPr>
              <a:t>=</a:t>
            </a:r>
            <a:r>
              <a:rPr sz="1800">
                <a:latin typeface="Courier"/>
              </a:rPr>
              <a:t> pd.read_csv(data_url)</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173"/>
            <a:ext cx="12192000" cy="921773"/>
          </a:xfrm>
        </p:spPr>
        <p:txBody>
          <a:bodyPr/>
          <a:lstStyle/>
          <a:p>
            <a:pPr lvl="0" marL="0" indent="0">
              <a:buNone/>
            </a:pPr>
            <a:r>
              <a:rPr/>
              <a:t>Replication</a:t>
            </a:r>
            <a:r>
              <a:rPr/>
              <a:t> </a:t>
            </a:r>
            <a:r>
              <a:rPr/>
              <a:t>Requirements</a:t>
            </a:r>
          </a:p>
        </p:txBody>
      </p:sp>
      <p:sp>
        <p:nvSpPr>
          <p:cNvPr id="3" name="Content Placeholder 2"/>
          <p:cNvSpPr>
            <a:spLocks noGrp="1"/>
          </p:cNvSpPr>
          <p:nvPr>
            <p:ph idx="1"/>
          </p:nvPr>
        </p:nvSpPr>
        <p:spPr/>
        <p:txBody>
          <a:bodyPr/>
          <a:lstStyle/>
          <a:p>
            <a:pPr lvl="1"/>
            <a:r>
              <a:rPr/>
              <a:t>Note this results in an un-needed column containing the row numbers</a:t>
            </a:r>
          </a:p>
          <a:p>
            <a:pPr lvl="0" marL="1270000" indent="0">
              <a:buNone/>
            </a:pPr>
            <a:r>
              <a:rPr sz="1800">
                <a:latin typeface="Courier"/>
              </a:rPr>
              <a:t>df.head()</a:t>
            </a:r>
          </a:p>
          <a:p>
            <a:pPr lvl="0" marL="1270000" indent="0">
              <a:buNone/>
            </a:pPr>
            <a:r>
              <a:rPr sz="1800">
                <a:latin typeface="Courier"/>
              </a:rPr>
              <a:t>##    Unnamed: 0     TV  radio  newspaper  sales
## 0           1  230.1   37.8       69.2   22.1
## 1           2   44.5   39.3       45.1   10.4
## 2           3   17.2   45.9       69.3    9.3
## 3           4  151.5   41.3       58.5   18.5
## 4           5  180.8   10.8       58.4   12.9</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173"/>
            <a:ext cx="12192000" cy="921773"/>
          </a:xfrm>
        </p:spPr>
        <p:txBody>
          <a:bodyPr/>
          <a:lstStyle/>
          <a:p>
            <a:pPr lvl="0" marL="0" indent="0">
              <a:buNone/>
            </a:pPr>
            <a:r>
              <a:rPr/>
              <a:t>Replication</a:t>
            </a:r>
            <a:r>
              <a:rPr/>
              <a:t> </a:t>
            </a:r>
            <a:r>
              <a:rPr/>
              <a:t>Requirements</a:t>
            </a:r>
          </a:p>
        </p:txBody>
      </p:sp>
      <p:sp>
        <p:nvSpPr>
          <p:cNvPr id="3" name="Content Placeholder 2"/>
          <p:cNvSpPr>
            <a:spLocks noGrp="1"/>
          </p:cNvSpPr>
          <p:nvPr>
            <p:ph idx="1"/>
          </p:nvPr>
        </p:nvSpPr>
        <p:spPr/>
        <p:txBody>
          <a:bodyPr/>
          <a:lstStyle/>
          <a:p>
            <a:pPr lvl="1"/>
            <a:r>
              <a:rPr/>
              <a:t>Instead, use the </a:t>
            </a:r>
            <a:r>
              <a:rPr sz="1800">
                <a:latin typeface="Courier"/>
              </a:rPr>
              <a:t>usecols</a:t>
            </a:r>
            <a:r>
              <a:rPr/>
              <a:t> argument to select which columns we want to extract</a:t>
            </a:r>
          </a:p>
          <a:p>
            <a:pPr lvl="1"/>
            <a:r>
              <a:rPr/>
              <a:t>Note that we supply these column names as a list using </a:t>
            </a:r>
            <a:r>
              <a:rPr sz="1800">
                <a:latin typeface="Courier"/>
              </a:rPr>
              <a:t>{ }</a:t>
            </a:r>
          </a:p>
          <a:p>
            <a:pPr lvl="0" marL="1270000" indent="0">
              <a:buNone/>
            </a:pPr>
            <a:r>
              <a:rPr sz="1800">
                <a:latin typeface="Courier"/>
              </a:rPr>
              <a:t>df2 </a:t>
            </a:r>
            <a:r>
              <a:rPr sz="1800">
                <a:solidFill>
                  <a:srgbClr val="666666"/>
                </a:solidFill>
                <a:latin typeface="Courier"/>
              </a:rPr>
              <a:t>=</a:t>
            </a:r>
            <a:r>
              <a:rPr sz="1800">
                <a:latin typeface="Courier"/>
              </a:rPr>
              <a:t> pd.read_csv(data_url,</a:t>
            </a:r>
            <a:br/>
            <a:r>
              <a:rPr sz="1800">
                <a:latin typeface="Courier"/>
              </a:rPr>
              <a:t>                  usecols </a:t>
            </a:r>
            <a:r>
              <a:rPr sz="1800">
                <a:solidFill>
                  <a:srgbClr val="666666"/>
                </a:solidFill>
                <a:latin typeface="Courier"/>
              </a:rPr>
              <a:t>=</a:t>
            </a:r>
            <a:r>
              <a:rPr sz="1800">
                <a:latin typeface="Courier"/>
              </a:rPr>
              <a:t> {</a:t>
            </a:r>
            <a:r>
              <a:rPr sz="1800">
                <a:solidFill>
                  <a:srgbClr val="4070A0"/>
                </a:solidFill>
                <a:latin typeface="Courier"/>
              </a:rPr>
              <a:t>'TV'</a:t>
            </a:r>
            <a:r>
              <a:rPr sz="1800">
                <a:latin typeface="Courier"/>
              </a:rPr>
              <a:t>,</a:t>
            </a:r>
            <a:r>
              <a:rPr sz="1800">
                <a:solidFill>
                  <a:srgbClr val="4070A0"/>
                </a:solidFill>
                <a:latin typeface="Courier"/>
              </a:rPr>
              <a:t>'newspaper'</a:t>
            </a:r>
            <a:r>
              <a:rPr sz="1800">
                <a:latin typeface="Courier"/>
              </a:rPr>
              <a:t>,</a:t>
            </a:r>
            <a:r>
              <a:rPr sz="1800">
                <a:solidFill>
                  <a:srgbClr val="4070A0"/>
                </a:solidFill>
                <a:latin typeface="Courier"/>
              </a:rPr>
              <a:t>'radio'</a:t>
            </a:r>
            <a:r>
              <a:rPr sz="1800">
                <a:latin typeface="Courier"/>
              </a:rPr>
              <a:t>,</a:t>
            </a:r>
            <a:r>
              <a:rPr sz="1800">
                <a:solidFill>
                  <a:srgbClr val="4070A0"/>
                </a:solidFill>
                <a:latin typeface="Courier"/>
              </a:rPr>
              <a:t>'sales'</a:t>
            </a:r>
            <a:r>
              <a:rPr sz="1800">
                <a:latin typeface="Courier"/>
              </a:rPr>
              <a:t>})</a:t>
            </a:r>
            <a:br/>
            <a:br/>
            <a:r>
              <a:rPr sz="1800">
                <a:latin typeface="Courier"/>
              </a:rPr>
              <a:t>df2.head()</a:t>
            </a:r>
          </a:p>
          <a:p>
            <a:pPr lvl="0" marL="1270000" indent="0">
              <a:buNone/>
            </a:pPr>
            <a:r>
              <a:rPr sz="1800">
                <a:latin typeface="Courier"/>
              </a:rPr>
              <a:t>##       TV  radio  newspaper  sales
## 0  230.1   37.8       69.2   22.1
## 1   44.5   39.3       45.1   10.4
## 2   17.2   45.9       69.3    9.3
## 3  151.5   41.3       58.5   18.5
## 4  180.8   10.8       58.4   12.9</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173"/>
            <a:ext cx="12192000" cy="921773"/>
          </a:xfrm>
        </p:spPr>
        <p:txBody>
          <a:bodyPr/>
          <a:lstStyle/>
          <a:p>
            <a:pPr lvl="0" marL="0" indent="0">
              <a:buNone/>
            </a:pPr>
            <a:r>
              <a:rPr/>
              <a:t>Preparing</a:t>
            </a:r>
            <a:r>
              <a:rPr/>
              <a:t> </a:t>
            </a:r>
            <a:r>
              <a:rPr/>
              <a:t>Our</a:t>
            </a:r>
            <a:r>
              <a:rPr/>
              <a:t> </a:t>
            </a:r>
            <a:r>
              <a:rPr/>
              <a:t>Data</a:t>
            </a:r>
          </a:p>
        </p:txBody>
      </p:sp>
      <p:sp>
        <p:nvSpPr>
          <p:cNvPr id="3" name="Content Placeholder 2"/>
          <p:cNvSpPr>
            <a:spLocks noGrp="1"/>
          </p:cNvSpPr>
          <p:nvPr>
            <p:ph idx="1"/>
          </p:nvPr>
        </p:nvSpPr>
        <p:spPr/>
        <p:txBody>
          <a:bodyPr/>
          <a:lstStyle/>
          <a:p>
            <a:pPr lvl="1"/>
            <a:r>
              <a:rPr/>
              <a:t>Initial discovery of relationships is usually done with a training set while a test set is used for evaluating whether the discovered relationships hold.</a:t>
            </a:r>
          </a:p>
          <a:p>
            <a:pPr lvl="1"/>
            <a:r>
              <a:rPr/>
              <a:t>More formally, a training set is a set of data used to discover potentially predictive relationships.</a:t>
            </a:r>
          </a:p>
          <a:p>
            <a:pPr lvl="1"/>
            <a:r>
              <a:rPr/>
              <a:t>A test set is a set of data used to assess the strength and utility of a predictive relationship.</a:t>
            </a:r>
          </a:p>
          <a:p>
            <a:pPr lvl="1"/>
            <a:r>
              <a:rPr/>
              <a:t>In a later tutorial we will cover more sophisticated ways for training, validating, and testing predictive models</a:t>
            </a:r>
          </a:p>
          <a:p>
            <a:pPr lvl="1"/>
            <a:r>
              <a:rPr/>
              <a:t>For the time being we’ll use a conventional 60% / 40% split where we training our model on 60% of the data and then test the model performance on 40% of the data that is withheld</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173"/>
            <a:ext cx="12192000" cy="921773"/>
          </a:xfrm>
        </p:spPr>
        <p:txBody>
          <a:bodyPr/>
          <a:lstStyle/>
          <a:p>
            <a:pPr lvl="0" marL="0" indent="0">
              <a:buNone/>
            </a:pPr>
            <a:r>
              <a:rPr/>
              <a:t>Preparing</a:t>
            </a:r>
            <a:r>
              <a:rPr/>
              <a:t> </a:t>
            </a:r>
            <a:r>
              <a:rPr/>
              <a:t>Our</a:t>
            </a:r>
            <a:r>
              <a:rPr/>
              <a:t> </a:t>
            </a:r>
            <a:r>
              <a:rPr/>
              <a:t>Data</a:t>
            </a:r>
          </a:p>
        </p:txBody>
      </p:sp>
      <p:sp>
        <p:nvSpPr>
          <p:cNvPr id="3" name="Content Placeholder 2"/>
          <p:cNvSpPr>
            <a:spLocks noGrp="1"/>
          </p:cNvSpPr>
          <p:nvPr>
            <p:ph idx="1"/>
          </p:nvPr>
        </p:nvSpPr>
        <p:spPr/>
        <p:txBody>
          <a:bodyPr/>
          <a:lstStyle/>
          <a:p>
            <a:pPr lvl="0" marL="1270000" indent="0">
              <a:buNone/>
            </a:pPr>
            <a:r>
              <a:rPr sz="1800">
                <a:latin typeface="Courier"/>
              </a:rPr>
              <a:t>rows </a:t>
            </a:r>
            <a:r>
              <a:rPr sz="1800">
                <a:solidFill>
                  <a:srgbClr val="666666"/>
                </a:solidFill>
                <a:latin typeface="Courier"/>
              </a:rPr>
              <a:t>=</a:t>
            </a:r>
            <a:r>
              <a:rPr sz="1800">
                <a:latin typeface="Courier"/>
              </a:rPr>
              <a:t> range(df2.shape[</a:t>
            </a:r>
            <a:r>
              <a:rPr sz="1800">
                <a:solidFill>
                  <a:srgbClr val="40A070"/>
                </a:solidFill>
                <a:latin typeface="Courier"/>
              </a:rPr>
              <a:t>0</a:t>
            </a:r>
            <a:r>
              <a:rPr sz="1800">
                <a:latin typeface="Courier"/>
              </a:rPr>
              <a:t>])</a:t>
            </a:r>
            <a:br/>
            <a:br/>
            <a:r>
              <a:rPr sz="1800">
                <a:latin typeface="Courier"/>
              </a:rPr>
              <a:t>train_rows </a:t>
            </a:r>
            <a:r>
              <a:rPr sz="1800">
                <a:solidFill>
                  <a:srgbClr val="666666"/>
                </a:solidFill>
                <a:latin typeface="Courier"/>
              </a:rPr>
              <a:t>=</a:t>
            </a:r>
            <a:r>
              <a:rPr sz="1800">
                <a:latin typeface="Courier"/>
              </a:rPr>
              <a:t> random.sample(rows, </a:t>
            </a:r>
            <a:br/>
            <a:r>
              <a:rPr sz="1800">
                <a:latin typeface="Courier"/>
              </a:rPr>
              <a:t>                           int(</a:t>
            </a:r>
            <a:r>
              <a:rPr sz="1800">
                <a:solidFill>
                  <a:srgbClr val="40A070"/>
                </a:solidFill>
                <a:latin typeface="Courier"/>
              </a:rPr>
              <a:t>0.6</a:t>
            </a:r>
            <a:r>
              <a:rPr sz="1800">
                <a:latin typeface="Courier"/>
              </a:rPr>
              <a:t> </a:t>
            </a:r>
            <a:r>
              <a:rPr sz="1800">
                <a:solidFill>
                  <a:srgbClr val="666666"/>
                </a:solidFill>
                <a:latin typeface="Courier"/>
              </a:rPr>
              <a:t>*</a:t>
            </a:r>
            <a:r>
              <a:rPr sz="1800">
                <a:latin typeface="Courier"/>
              </a:rPr>
              <a:t> len(rows)))</a:t>
            </a:r>
            <a:br/>
            <a:br/>
            <a:r>
              <a:rPr sz="1800">
                <a:latin typeface="Courier"/>
              </a:rPr>
              <a:t>test_rows </a:t>
            </a:r>
            <a:r>
              <a:rPr sz="1800">
                <a:solidFill>
                  <a:srgbClr val="666666"/>
                </a:solidFill>
                <a:latin typeface="Courier"/>
              </a:rPr>
              <a:t>=</a:t>
            </a:r>
            <a:r>
              <a:rPr sz="1800">
                <a:latin typeface="Courier"/>
              </a:rPr>
              <a:t> list(set(rows) </a:t>
            </a:r>
            <a:r>
              <a:rPr sz="1800">
                <a:solidFill>
                  <a:srgbClr val="666666"/>
                </a:solidFill>
                <a:latin typeface="Courier"/>
              </a:rPr>
              <a:t>-</a:t>
            </a:r>
            <a:r>
              <a:rPr sz="1800">
                <a:latin typeface="Courier"/>
              </a:rPr>
              <a:t> set(train_rows))</a:t>
            </a:r>
            <a:br/>
            <a:br/>
            <a:r>
              <a:rPr sz="1800">
                <a:latin typeface="Courier"/>
              </a:rPr>
              <a:t>train_data, test_data  </a:t>
            </a:r>
            <a:r>
              <a:rPr sz="1800">
                <a:solidFill>
                  <a:srgbClr val="666666"/>
                </a:solidFill>
                <a:latin typeface="Courier"/>
              </a:rPr>
              <a:t>=</a:t>
            </a:r>
            <a:r>
              <a:rPr sz="1800">
                <a:latin typeface="Courier"/>
              </a:rPr>
              <a:t> df2.iloc[train_rows], df2.iloc[test_rows]</a:t>
            </a:r>
            <a:br/>
            <a:br/>
            <a:r>
              <a:rPr sz="1800">
                <a:latin typeface="Courier"/>
              </a:rPr>
              <a:t>train_data.shape</a:t>
            </a:r>
          </a:p>
          <a:p>
            <a:pPr lvl="0" marL="1270000" indent="0">
              <a:buNone/>
            </a:pPr>
            <a:r>
              <a:rPr sz="1800">
                <a:latin typeface="Courier"/>
              </a:rPr>
              <a:t>## (120, 4)</a:t>
            </a:r>
          </a:p>
          <a:p>
            <a:pPr lvl="0" marL="1270000" indent="0">
              <a:buNone/>
            </a:pPr>
            <a:r>
              <a:rPr sz="1800">
                <a:latin typeface="Courier"/>
              </a:rPr>
              <a:t>test_data.shape</a:t>
            </a:r>
          </a:p>
          <a:p>
            <a:pPr lvl="0" marL="1270000" indent="0">
              <a:buNone/>
            </a:pPr>
            <a:r>
              <a:rPr sz="1800">
                <a:latin typeface="Courier"/>
              </a:rPr>
              <a:t>## (80, 4)</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173"/>
            <a:ext cx="12192000" cy="921773"/>
          </a:xfrm>
        </p:spPr>
        <p:txBody>
          <a:bodyPr/>
          <a:lstStyle/>
          <a:p>
            <a:pPr lvl="0" marL="0" indent="0">
              <a:buNone/>
            </a:pPr>
            <a:r>
              <a:rPr/>
              <a:t>Simple</a:t>
            </a:r>
            <a:r>
              <a:rPr/>
              <a:t> </a:t>
            </a:r>
            <a:r>
              <a:rPr/>
              <a:t>Linear</a:t>
            </a:r>
            <a:r>
              <a:rPr/>
              <a:t> </a:t>
            </a:r>
            <a:r>
              <a:rPr/>
              <a:t>Regression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1"/>
                <a:r>
                  <a:rPr/>
                  <a:t>Simple linear regression is a straightforward approach for predicting a quantitative response </a:t>
                </a:r>
                <a14:m>
                  <m:oMath xmlns:m="http://schemas.openxmlformats.org/officeDocument/2006/math">
                    <m:r>
                      <m:t>Y</m:t>
                    </m:r>
                  </m:oMath>
                </a14:m>
                <a:r>
                  <a:rPr/>
                  <a:t> on the basis of a single predictor variable </a:t>
                </a:r>
                <a14:m>
                  <m:oMath xmlns:m="http://schemas.openxmlformats.org/officeDocument/2006/math">
                    <m:r>
                      <m:t>X</m:t>
                    </m:r>
                  </m:oMath>
                </a14:m>
                <a:r>
                  <a:rPr/>
                  <a:t>.</a:t>
                </a:r>
              </a:p>
              <a:p>
                <a:pPr lvl="1"/>
                <a:r>
                  <a:rPr/>
                  <a:t>Assumes there is an approximately a linear relationship between </a:t>
                </a:r>
                <a14:m>
                  <m:oMath xmlns:m="http://schemas.openxmlformats.org/officeDocument/2006/math">
                    <m:r>
                      <m:t>X</m:t>
                    </m:r>
                  </m:oMath>
                </a14:m>
                <a:r>
                  <a:rPr/>
                  <a:t> and </a:t>
                </a:r>
                <a14:m>
                  <m:oMath xmlns:m="http://schemas.openxmlformats.org/officeDocument/2006/math">
                    <m:r>
                      <m:t>Y</m:t>
                    </m:r>
                  </m:oMath>
                </a14:m>
              </a:p>
              <a:p>
                <a:pPr lvl="1"/>
                <a:r>
                  <a:rPr/>
                  <a:t>Using the advertising data, suppose we wish to model the relationship between the TV budget and sales. We can write this as:</a:t>
                </a:r>
              </a:p>
              <a:p>
                <a:pPr lvl="0" marL="0" indent="0">
                  <a:buNone/>
                </a:pPr>
                <a14:m>
                  <m:oMathPara xmlns:m="http://schemas.openxmlformats.org/officeDocument/2006/math">
                    <m:oMathParaPr>
                      <m:jc m:val="center"/>
                    </m:oMathParaPr>
                    <m:oMath>
                      <m:r>
                        <m:t>Y</m:t>
                      </m:r>
                      <m:r>
                        <m:t>=</m:t>
                      </m:r>
                      <m:sSub>
                        <m:e>
                          <m:r>
                            <m:t>β</m:t>
                          </m:r>
                        </m:e>
                        <m:sub>
                          <m:r>
                            <m:t>0</m:t>
                          </m:r>
                        </m:sub>
                      </m:sSub>
                      <m:r>
                        <m:t>+</m:t>
                      </m:r>
                      <m:sSub>
                        <m:e>
                          <m:r>
                            <m:t>β</m:t>
                          </m:r>
                        </m:e>
                        <m:sub>
                          <m:r>
                            <m:t>1</m:t>
                          </m:r>
                        </m:sub>
                      </m:sSub>
                      <m:r>
                        <m:t>X</m:t>
                      </m:r>
                      <m:r>
                        <m:t>+</m:t>
                      </m:r>
                      <m:r>
                        <m:t>ϵ</m:t>
                      </m:r>
                    </m:oMath>
                  </m:oMathPara>
                </a14:m>
              </a:p>
              <a:p>
                <a:pPr lvl="1"/>
                <a:r>
                  <a:rPr/>
                  <a:t>where:</a:t>
                </a:r>
              </a:p>
              <a:p>
                <a:pPr lvl="2"/>
                <a14:m>
                  <m:oMath xmlns:m="http://schemas.openxmlformats.org/officeDocument/2006/math">
                    <m:r>
                      <m:t>Y</m:t>
                    </m:r>
                  </m:oMath>
                </a14:m>
                <a:r>
                  <a:rPr/>
                  <a:t> represents </a:t>
                </a:r>
                <a:r>
                  <a:rPr i="1"/>
                  <a:t>sales</a:t>
                </a:r>
              </a:p>
              <a:p>
                <a:pPr lvl="2"/>
                <a14:m>
                  <m:oMath xmlns:m="http://schemas.openxmlformats.org/officeDocument/2006/math">
                    <m:r>
                      <m:t>X</m:t>
                    </m:r>
                  </m:oMath>
                </a14:m>
                <a:r>
                  <a:rPr/>
                  <a:t> represents </a:t>
                </a:r>
                <a:r>
                  <a:rPr i="1"/>
                  <a:t>TV advertising budget</a:t>
                </a:r>
              </a:p>
              <a:p>
                <a:pPr lvl="2"/>
                <a14:m>
                  <m:oMath xmlns:m="http://schemas.openxmlformats.org/officeDocument/2006/math">
                    <m:sSub>
                      <m:e>
                        <m:r>
                          <m:t>β</m:t>
                        </m:r>
                      </m:e>
                      <m:sub>
                        <m:r>
                          <m:t>0</m:t>
                        </m:r>
                      </m:sub>
                    </m:sSub>
                  </m:oMath>
                </a14:m>
                <a:r>
                  <a:rPr/>
                  <a:t> is the intercept</a:t>
                </a:r>
              </a:p>
              <a:p>
                <a:pPr lvl="2"/>
                <a14:m>
                  <m:oMath xmlns:m="http://schemas.openxmlformats.org/officeDocument/2006/math">
                    <m:sSub>
                      <m:e>
                        <m:r>
                          <m:t>β</m:t>
                        </m:r>
                      </m:e>
                      <m:sub>
                        <m:r>
                          <m:t>1</m:t>
                        </m:r>
                      </m:sub>
                    </m:sSub>
                  </m:oMath>
                </a14:m>
                <a:r>
                  <a:rPr/>
                  <a:t> is the coefficient (slope term) representing the linear relationship</a:t>
                </a:r>
              </a:p>
              <a:p>
                <a:pPr lvl="2"/>
                <a14:m>
                  <m:oMath xmlns:m="http://schemas.openxmlformats.org/officeDocument/2006/math">
                    <m:r>
                      <m:t>ϵ</m:t>
                    </m:r>
                  </m:oMath>
                </a14:m>
                <a:r>
                  <a:rPr/>
                  <a:t> is a mean-zero random error term</a:t>
                </a:r>
              </a:p>
            </p:txBody>
          </p:sp>
        </mc:Choice>
      </mc:AlternateContent>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173"/>
            <a:ext cx="12192000" cy="921773"/>
          </a:xfrm>
        </p:spPr>
        <p:txBody>
          <a:bodyPr/>
          <a:lstStyle/>
          <a:p>
            <a:pPr lvl="0" marL="0" indent="0">
              <a:buNone/>
            </a:pPr>
            <a:r>
              <a:rPr/>
              <a:t>Applied</a:t>
            </a:r>
            <a:r>
              <a:rPr/>
              <a:t> </a:t>
            </a:r>
            <a:r>
              <a:rPr/>
              <a:t>Review</a:t>
            </a:r>
          </a:p>
        </p:txBody>
      </p:sp>
      <p:sp>
        <p:nvSpPr>
          <p:cNvPr id="3" name="Content Placeholder 2"/>
          <p:cNvSpPr>
            <a:spLocks noGrp="1"/>
          </p:cNvSpPr>
          <p:nvPr>
            <p:ph idx="1"/>
          </p:nvPr>
        </p:nvSpPr>
        <p:spPr/>
        <p:txBody>
          <a:bodyPr/>
          <a:lstStyle/>
          <a:p>
            <a:pPr lvl="0" marL="0" indent="0">
              <a:buNone/>
            </a:pPr>
            <a:r>
              <a:rPr sz="1800">
                <a:latin typeface="Courier"/>
              </a:rPr>
              <a:t>scikit-learn</a:t>
            </a:r>
            <a:r>
              <a:rPr/>
              <a:t> (abbreviated in Python as </a:t>
            </a:r>
            <a:r>
              <a:rPr sz="1800">
                <a:latin typeface="Courier"/>
              </a:rPr>
              <a:t>sklearn</a:t>
            </a:r>
            <a:r>
              <a:rPr/>
              <a:t>) is the general machine learning package in Python’s Data Science Ecosystem</a:t>
            </a:r>
          </a:p>
          <a:p>
            <a:pPr lvl="0" marL="0" indent="0">
              <a:buNone/>
            </a:pPr>
            <a:r>
              <a:rPr/>
              <a:t>Python has a lot of other statistics-oriented packages to meet various data science needs, including </a:t>
            </a:r>
            <a:r>
              <a:rPr sz="1800">
                <a:latin typeface="Courier"/>
              </a:rPr>
              <a:t>scipy</a:t>
            </a:r>
            <a:r>
              <a:rPr/>
              <a:t> and </a:t>
            </a:r>
            <a:r>
              <a:rPr sz="1800">
                <a:latin typeface="Courier"/>
              </a:rPr>
              <a:t>statsmodels</a:t>
            </a:r>
          </a:p>
          <a:p>
            <a:pPr lvl="0" marL="0" indent="0">
              <a:buNone/>
            </a:pPr>
            <a:r>
              <a:rPr/>
              <a:t>Machine Learning Overview</a:t>
            </a:r>
          </a:p>
          <a:p>
            <a:pPr lvl="0" marL="0" indent="0">
              <a:buNone/>
            </a:pPr>
            <a:r>
              <a:rPr/>
              <a:t>scikit-learn is a package for machine learning</a:t>
            </a:r>
          </a:p>
          <a:p>
            <a:pPr lvl="0" marL="0" indent="0">
              <a:buNone/>
            </a:pPr>
            <a:r>
              <a:rPr/>
              <a:t>You may hear this called modeling, predictive analytics, data mining, artificial intelligence, etc. But machine learning is a catch-all term for these things</a:t>
            </a:r>
          </a:p>
          <a:p>
            <a:pPr lvl="0" marL="0" indent="0">
              <a:buNone/>
            </a:pPr>
            <a:r>
              <a:rPr/>
              <a:t>Despite being broad, most machine learning methodologies and problems fit into two categories: supervised learning and unsupervised learning</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173"/>
            <a:ext cx="12192000" cy="921773"/>
          </a:xfrm>
        </p:spPr>
        <p:txBody>
          <a:bodyPr/>
          <a:lstStyle/>
          <a:p>
            <a:pPr lvl="0" marL="0" indent="0">
              <a:buNone/>
            </a:pPr>
            <a:r>
              <a:rPr/>
              <a:t>Supervised</a:t>
            </a:r>
            <a:r>
              <a:rPr/>
              <a:t> </a:t>
            </a:r>
            <a:r>
              <a:rPr/>
              <a:t>vs</a:t>
            </a:r>
            <a:r>
              <a:rPr/>
              <a:t> </a:t>
            </a:r>
            <a:r>
              <a:rPr/>
              <a:t>Unsupervised</a:t>
            </a:r>
            <a:r>
              <a:rPr/>
              <a:t> </a:t>
            </a:r>
            <a:r>
              <a:rPr/>
              <a:t>Learning</a:t>
            </a:r>
            <a:r>
              <a:rPr/>
              <a:t> </a:t>
            </a:r>
            <a:r>
              <a:rPr/>
              <a:t>Algorithms</a:t>
            </a:r>
          </a:p>
        </p:txBody>
      </p:sp>
      <p:sp>
        <p:nvSpPr>
          <p:cNvPr id="3" name="Content Placeholder 2"/>
          <p:cNvSpPr>
            <a:spLocks noGrp="1"/>
          </p:cNvSpPr>
          <p:nvPr>
            <p:ph idx="1"/>
          </p:nvPr>
        </p:nvSpPr>
        <p:spPr/>
        <p:txBody>
          <a:bodyPr/>
          <a:lstStyle/>
          <a:p>
            <a:pPr lvl="1"/>
            <a:r>
              <a:rPr/>
              <a:t>Supervised learning algorithms</a:t>
            </a:r>
          </a:p>
          <a:p>
            <a:pPr lvl="2"/>
            <a:r>
              <a:rPr/>
              <a:t>Pertain to data that includes both outputs (responses) </a:t>
            </a:r>
            <a:r>
              <a:rPr b="1"/>
              <a:t>AND</a:t>
            </a:r>
            <a:r>
              <a:rPr/>
              <a:t> inputs (features/factors/predictors)</a:t>
            </a:r>
          </a:p>
          <a:p>
            <a:pPr lvl="2"/>
            <a:r>
              <a:rPr/>
              <a:t>Describe the relationship between the input(s) and the output(s)</a:t>
            </a:r>
          </a:p>
          <a:p>
            <a:pPr lvl="2"/>
            <a:r>
              <a:rPr/>
              <a:t>Can be used predict new output(s) given new inputs(s)</a:t>
            </a:r>
          </a:p>
          <a:p>
            <a:pPr lvl="2"/>
            <a:r>
              <a:rPr b="1" i="1"/>
              <a:t>Basic idea</a:t>
            </a:r>
            <a:r>
              <a:rPr/>
              <a:t>: We features that can be used to distinguish the entities (people/products/systems) that contribute observations in our data set</a:t>
            </a:r>
          </a:p>
          <a:p>
            <a:pPr lvl="1"/>
            <a:r>
              <a:rPr/>
              <a:t>Unsupervised learning algorithms</a:t>
            </a:r>
          </a:p>
          <a:p>
            <a:pPr lvl="2"/>
            <a:r>
              <a:rPr/>
              <a:t>Pertain to data that includes </a:t>
            </a:r>
            <a:r>
              <a:rPr b="1"/>
              <a:t>ONLY</a:t>
            </a:r>
            <a:r>
              <a:rPr/>
              <a:t> inputs (features)</a:t>
            </a:r>
          </a:p>
          <a:p>
            <a:pPr lvl="2"/>
            <a:r>
              <a:rPr/>
              <a:t>Partition (cluster) the data in a meaningful way</a:t>
            </a:r>
          </a:p>
          <a:p>
            <a:pPr lvl="2"/>
            <a:r>
              <a:rPr b="1" i="1"/>
              <a:t>Basic idea</a:t>
            </a:r>
            <a:r>
              <a:rPr/>
              <a:t>: We DO NOT HAVE outputs that can be used to build a model</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173"/>
            <a:ext cx="12192000" cy="921773"/>
          </a:xfrm>
        </p:spPr>
        <p:txBody>
          <a:bodyPr/>
          <a:lstStyle/>
          <a:p>
            <a:pPr lvl="0" marL="0" indent="0">
              <a:buNone/>
            </a:pPr>
            <a:r>
              <a:rPr/>
              <a:t>Supervised</a:t>
            </a:r>
            <a:r>
              <a:rPr/>
              <a:t> </a:t>
            </a:r>
            <a:r>
              <a:rPr/>
              <a:t>vs</a:t>
            </a:r>
            <a:r>
              <a:rPr/>
              <a:t> </a:t>
            </a:r>
            <a:r>
              <a:rPr/>
              <a:t>Unsupervised</a:t>
            </a:r>
            <a:r>
              <a:rPr/>
              <a:t> </a:t>
            </a:r>
            <a:r>
              <a:rPr/>
              <a:t>Learning</a:t>
            </a:r>
            <a:r>
              <a:rPr/>
              <a:t> </a:t>
            </a:r>
            <a:r>
              <a:rPr/>
              <a:t>Algorithms</a:t>
            </a:r>
          </a:p>
        </p:txBody>
      </p:sp>
      <p:sp>
        <p:nvSpPr>
          <p:cNvPr id="3" name="Content Placeholder 2"/>
          <p:cNvSpPr>
            <a:spLocks noGrp="1"/>
          </p:cNvSpPr>
          <p:nvPr>
            <p:ph idx="1"/>
          </p:nvPr>
        </p:nvSpPr>
        <p:spPr/>
        <p:txBody>
          <a:bodyPr/>
          <a:lstStyle/>
          <a:p>
            <a:pPr lvl="1"/>
            <a:r>
              <a:rPr/>
              <a:t>So, when would an unsupervised learning algorithm be used?</a:t>
            </a:r>
          </a:p>
          <a:p>
            <a:pPr lvl="2"/>
            <a:r>
              <a:rPr/>
              <a:t>Clustering allows you to automatically split the dataset into groups according to similarity. Often, however, cluster analysis overestimates the similarity between groups and doesn’t treat data points as individuals. For this reason, cluster analysis is a poor choice for applications like customer segmentation and targeting</a:t>
            </a:r>
          </a:p>
          <a:p>
            <a:pPr lvl="2"/>
            <a:r>
              <a:rPr/>
              <a:t>Anomaly detection can automatically discover unusual data points in your dataset. This is useful in pinpointing fraudulent transactions, discovering faulty pieces of hardware, or identifying an outlier caused by a human error during data entry.</a:t>
            </a:r>
          </a:p>
          <a:p>
            <a:pPr lvl="2"/>
            <a:r>
              <a:rPr/>
              <a:t>Association mining identifies sets of items that frequently occur together in your dataset. Retailers often use it for basket analysis, because it allows analysts to discover goods often purchased at the same time and develop more effective marketing and merchandising strategies.</a:t>
            </a:r>
          </a:p>
          <a:p>
            <a:pPr lvl="2"/>
            <a:r>
              <a:rPr/>
              <a:t>Latent variable models are commonly used for data preprocessing, such as reducing the number of features in a dataset or decomposing the dataset into multiple components.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173"/>
            <a:ext cx="12192000" cy="921773"/>
          </a:xfrm>
        </p:spPr>
        <p:txBody>
          <a:bodyPr/>
          <a:lstStyle/>
          <a:p>
            <a:pPr lvl="0" marL="0" indent="0">
              <a:buNone/>
            </a:pPr>
            <a:r>
              <a:rPr/>
              <a:t>Classes</a:t>
            </a:r>
            <a:r>
              <a:rPr/>
              <a:t> </a:t>
            </a:r>
            <a:r>
              <a:rPr/>
              <a:t>of</a:t>
            </a:r>
            <a:r>
              <a:rPr/>
              <a:t> </a:t>
            </a:r>
            <a:r>
              <a:rPr/>
              <a:t>Supervised</a:t>
            </a:r>
            <a:r>
              <a:rPr/>
              <a:t> </a:t>
            </a:r>
            <a:r>
              <a:rPr/>
              <a:t>Learning</a:t>
            </a:r>
            <a:r>
              <a:rPr/>
              <a:t> </a:t>
            </a:r>
            <a:r>
              <a:rPr/>
              <a:t>Algorithms</a:t>
            </a:r>
          </a:p>
        </p:txBody>
      </p:sp>
      <p:sp>
        <p:nvSpPr>
          <p:cNvPr id="3" name="Content Placeholder 2"/>
          <p:cNvSpPr>
            <a:spLocks noGrp="1"/>
          </p:cNvSpPr>
          <p:nvPr>
            <p:ph idx="1"/>
          </p:nvPr>
        </p:nvSpPr>
        <p:spPr/>
        <p:txBody>
          <a:bodyPr/>
          <a:lstStyle/>
          <a:p>
            <a:pPr lvl="1"/>
            <a:r>
              <a:rPr/>
              <a:t>Supervised learning algorithms can be further sub-divided into two main classes</a:t>
            </a:r>
          </a:p>
          <a:p>
            <a:pPr lvl="2"/>
            <a:r>
              <a:rPr/>
              <a:t>Regression algorithms: Used when the output/response variable is continuous</a:t>
            </a:r>
          </a:p>
          <a:p>
            <a:pPr lvl="3"/>
            <a:r>
              <a:rPr/>
              <a:t>Housing or stock prices</a:t>
            </a:r>
          </a:p>
          <a:p>
            <a:pPr lvl="3"/>
            <a:r>
              <a:rPr/>
              <a:t>Weather analysis</a:t>
            </a:r>
          </a:p>
          <a:p>
            <a:pPr lvl="3"/>
            <a:r>
              <a:rPr/>
              <a:t>Time series forecasting</a:t>
            </a:r>
          </a:p>
          <a:p>
            <a:pPr lvl="2"/>
            <a:r>
              <a:rPr/>
              <a:t>Classification algorithms: Used when the output/response variable is discrete or categorical</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173"/>
            <a:ext cx="12192000" cy="921773"/>
          </a:xfrm>
        </p:spPr>
        <p:txBody>
          <a:bodyPr/>
          <a:lstStyle/>
          <a:p>
            <a:pPr lvl="0" marL="0" indent="0">
              <a:buNone/>
            </a:pPr>
            <a:r>
              <a:rPr/>
              <a:t>Classes</a:t>
            </a:r>
            <a:r>
              <a:rPr/>
              <a:t> </a:t>
            </a:r>
            <a:r>
              <a:rPr/>
              <a:t>of</a:t>
            </a:r>
            <a:r>
              <a:rPr/>
              <a:t> </a:t>
            </a:r>
            <a:r>
              <a:rPr/>
              <a:t>Supervised</a:t>
            </a:r>
            <a:r>
              <a:rPr/>
              <a:t> </a:t>
            </a:r>
            <a:r>
              <a:rPr/>
              <a:t>Learning</a:t>
            </a:r>
            <a:r>
              <a:rPr/>
              <a:t> </a:t>
            </a:r>
            <a:r>
              <a:rPr/>
              <a:t>Algorithms:</a:t>
            </a:r>
            <a:r>
              <a:rPr/>
              <a:t> </a:t>
            </a:r>
            <a:r>
              <a:rPr/>
              <a:t>Regression</a:t>
            </a:r>
          </a:p>
        </p:txBody>
      </p:sp>
      <p:sp>
        <p:nvSpPr>
          <p:cNvPr id="3" name="Content Placeholder 2"/>
          <p:cNvSpPr>
            <a:spLocks noGrp="1"/>
          </p:cNvSpPr>
          <p:nvPr>
            <p:ph idx="1"/>
          </p:nvPr>
        </p:nvSpPr>
        <p:spPr/>
        <p:txBody>
          <a:bodyPr/>
          <a:lstStyle/>
          <a:p>
            <a:pPr lvl="1"/>
            <a:r>
              <a:rPr/>
              <a:t>The following algorithms can be used to model (describe) the relationship between inputs and outputs when the outputs are numeric and continuous</a:t>
            </a:r>
          </a:p>
          <a:p>
            <a:pPr lvl="2"/>
            <a:r>
              <a:rPr/>
              <a:t>Linear regression</a:t>
            </a:r>
          </a:p>
          <a:p>
            <a:pPr lvl="2"/>
            <a:r>
              <a:rPr/>
              <a:t>Polynomial regression</a:t>
            </a:r>
          </a:p>
          <a:p>
            <a:pPr lvl="2"/>
            <a:r>
              <a:rPr/>
              <a:t>Ridge regression</a:t>
            </a:r>
          </a:p>
          <a:p>
            <a:pPr lvl="2"/>
            <a:r>
              <a:rPr/>
              <a:t>Lasso regression</a:t>
            </a:r>
          </a:p>
          <a:p>
            <a:pPr lvl="2"/>
            <a:r>
              <a:rPr/>
              <a:t>ElasticNets</a:t>
            </a:r>
          </a:p>
          <a:p>
            <a:pPr lvl="2"/>
            <a:r>
              <a:rPr/>
              <a:t>Decision trees</a:t>
            </a:r>
          </a:p>
          <a:p>
            <a:pPr lvl="2"/>
            <a:r>
              <a:rPr/>
              <a:t>Random forests</a:t>
            </a:r>
          </a:p>
          <a:p>
            <a:pPr lvl="2"/>
            <a:r>
              <a:rPr/>
              <a:t>Gradient boosting methods</a:t>
            </a:r>
          </a:p>
          <a:p>
            <a:pPr lvl="2"/>
            <a:r>
              <a:rPr/>
              <a:t>Neural networks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173"/>
            <a:ext cx="12192000" cy="921773"/>
          </a:xfrm>
        </p:spPr>
        <p:txBody>
          <a:bodyPr/>
          <a:lstStyle/>
          <a:p>
            <a:pPr lvl="0" marL="0" indent="0">
              <a:buNone/>
            </a:pPr>
            <a:r>
              <a:rPr/>
              <a:t>Classes</a:t>
            </a:r>
            <a:r>
              <a:rPr/>
              <a:t> </a:t>
            </a:r>
            <a:r>
              <a:rPr/>
              <a:t>of</a:t>
            </a:r>
            <a:r>
              <a:rPr/>
              <a:t> </a:t>
            </a:r>
            <a:r>
              <a:rPr/>
              <a:t>Supervised</a:t>
            </a:r>
            <a:r>
              <a:rPr/>
              <a:t> </a:t>
            </a:r>
            <a:r>
              <a:rPr/>
              <a:t>Learning</a:t>
            </a:r>
            <a:r>
              <a:rPr/>
              <a:t> </a:t>
            </a:r>
            <a:r>
              <a:rPr/>
              <a:t>Algorithms</a:t>
            </a:r>
            <a:r>
              <a:rPr/>
              <a:t> </a:t>
            </a:r>
            <a:r>
              <a:rPr/>
              <a:t>-</a:t>
            </a:r>
            <a:r>
              <a:rPr/>
              <a:t> </a:t>
            </a:r>
            <a:r>
              <a:rPr/>
              <a:t>Classification</a:t>
            </a:r>
          </a:p>
        </p:txBody>
      </p:sp>
      <p:sp>
        <p:nvSpPr>
          <p:cNvPr id="3" name="Content Placeholder 2"/>
          <p:cNvSpPr>
            <a:spLocks noGrp="1"/>
          </p:cNvSpPr>
          <p:nvPr>
            <p:ph idx="1"/>
          </p:nvPr>
        </p:nvSpPr>
        <p:spPr/>
        <p:txBody>
          <a:bodyPr/>
          <a:lstStyle/>
          <a:p>
            <a:pPr lvl="1"/>
            <a:r>
              <a:rPr/>
              <a:t>Classification is focused on predicting/labeling a discrete output (categories)</a:t>
            </a:r>
          </a:p>
          <a:p>
            <a:pPr lvl="0" marL="0" indent="0">
              <a:buNone/>
            </a:pPr>
            <a:r>
              <a:rPr/>
              <a:t>Our other two examples are classification problems: Predicting the outcome of a sporting event Labeling whether a photo contains a cucumber or a zucchini</a:t>
            </a:r>
          </a:p>
          <a:p>
            <a:pPr lvl="0" marL="0" indent="0">
              <a:buNone/>
            </a:pPr>
            <a:r>
              <a:rPr/>
              <a:t>Note that there can be two (yes/no) or more categories</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173"/>
            <a:ext cx="12192000" cy="921773"/>
          </a:xfrm>
        </p:spPr>
        <p:txBody>
          <a:bodyPr/>
          <a:lstStyle/>
          <a:p>
            <a:pPr lvl="0" marL="0" indent="0">
              <a:buNone/>
            </a:pPr>
            <a:r>
              <a:rPr/>
              <a:t>Classes</a:t>
            </a:r>
            <a:r>
              <a:rPr/>
              <a:t> </a:t>
            </a:r>
            <a:r>
              <a:rPr/>
              <a:t>of</a:t>
            </a:r>
            <a:r>
              <a:rPr/>
              <a:t> </a:t>
            </a:r>
            <a:r>
              <a:rPr/>
              <a:t>Supervised</a:t>
            </a:r>
            <a:r>
              <a:rPr/>
              <a:t> </a:t>
            </a:r>
            <a:r>
              <a:rPr/>
              <a:t>Learning</a:t>
            </a:r>
            <a:r>
              <a:rPr/>
              <a:t> </a:t>
            </a:r>
            <a:r>
              <a:rPr/>
              <a:t>Algorithms</a:t>
            </a:r>
            <a:r>
              <a:rPr/>
              <a:t> </a:t>
            </a:r>
            <a:r>
              <a:rPr/>
              <a:t>-</a:t>
            </a:r>
            <a:r>
              <a:rPr/>
              <a:t> </a:t>
            </a:r>
            <a:r>
              <a:rPr/>
              <a:t>Classification</a:t>
            </a:r>
          </a:p>
        </p:txBody>
      </p:sp>
      <p:sp>
        <p:nvSpPr>
          <p:cNvPr id="3" name="Content Placeholder 2"/>
          <p:cNvSpPr>
            <a:spLocks noGrp="1"/>
          </p:cNvSpPr>
          <p:nvPr>
            <p:ph idx="1"/>
          </p:nvPr>
        </p:nvSpPr>
        <p:spPr/>
        <p:txBody>
          <a:bodyPr/>
          <a:lstStyle/>
          <a:p>
            <a:pPr lvl="1"/>
            <a:r>
              <a:rPr/>
              <a:t>The following algorithms can be used to model (describe) the relationship between inputs and outputs when the outputs are discrete or categorical</a:t>
            </a:r>
          </a:p>
          <a:p>
            <a:pPr lvl="2"/>
            <a:r>
              <a:rPr/>
              <a:t>Logistic Regression</a:t>
            </a:r>
          </a:p>
          <a:p>
            <a:pPr lvl="2"/>
            <a:r>
              <a:rPr/>
              <a:t>Multinomial Regression</a:t>
            </a:r>
          </a:p>
          <a:p>
            <a:pPr lvl="2"/>
            <a:r>
              <a:rPr/>
              <a:t>Ordinal Regression</a:t>
            </a:r>
          </a:p>
          <a:p>
            <a:pPr lvl="2"/>
            <a:r>
              <a:rPr/>
              <a:t>Logit Regression</a:t>
            </a:r>
          </a:p>
          <a:p>
            <a:pPr lvl="2"/>
            <a:r>
              <a:rPr/>
              <a:t>Probit Regression</a:t>
            </a:r>
          </a:p>
          <a:p>
            <a:pPr lvl="2"/>
            <a:r>
              <a:rPr/>
              <a:t>Nearest Neighbors</a:t>
            </a:r>
          </a:p>
          <a:p>
            <a:pPr lvl="2"/>
            <a:r>
              <a:rPr/>
              <a:t>Decision Trees</a:t>
            </a:r>
          </a:p>
          <a:p>
            <a:pPr lvl="2"/>
            <a:r>
              <a:rPr/>
              <a:t>Random Forest</a:t>
            </a:r>
          </a:p>
          <a:p>
            <a:pPr lvl="2"/>
            <a:r>
              <a:rPr/>
              <a:t>Gradient Boosting</a:t>
            </a:r>
          </a:p>
          <a:p>
            <a:pPr lvl="2"/>
            <a:r>
              <a:rPr/>
              <a:t>Neural Networks</a:t>
            </a:r>
          </a:p>
          <a:p>
            <a:pPr lvl="0" marL="0" indent="0">
              <a:buNone/>
            </a:pPr>
            <a:r>
              <a:rPr/>
              <a:t>Models Build our Supervised learning methods build are focused on predicting/estimating/labeling a truth</a:t>
            </a:r>
          </a:p>
          <a:p>
            <a:pPr lvl="0" marL="0" indent="0">
              <a:buNone/>
            </a:pPr>
            <a:r>
              <a:rPr/>
              <a:t>Another way to think of this is learning a function – given the inputs, attempt to predict/estimate/label the output</a:t>
            </a:r>
          </a:p>
          <a:p>
            <a:pPr lvl="0" marL="0" indent="0">
              <a:buNone/>
            </a:pPr>
            <a:r>
              <a:rPr/>
              <a:t>Examples:</a:t>
            </a:r>
          </a:p>
          <a:p>
            <a:pPr lvl="1"/>
            <a:r>
              <a:rPr/>
              <a:t>Estimating a customer’s satisfaction with a product they haven’t tried before</a:t>
            </a:r>
          </a:p>
          <a:p>
            <a:pPr lvl="1"/>
            <a:r>
              <a:rPr/>
              <a:t>Predicting next month’s sales</a:t>
            </a:r>
          </a:p>
          <a:p>
            <a:pPr lvl="1"/>
            <a:r>
              <a:rPr/>
              <a:t>Predicting the outcome of a sporting event</a:t>
            </a:r>
          </a:p>
          <a:p>
            <a:pPr lvl="1"/>
            <a:r>
              <a:rPr/>
              <a:t>Labeling whether a photo contains a cucumber or a zucchini</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173"/>
            <a:ext cx="12192000" cy="921773"/>
          </a:xfrm>
        </p:spPr>
        <p:txBody>
          <a:bodyPr/>
          <a:lstStyle/>
          <a:p>
            <a:pPr lvl="0" marL="0" indent="0">
              <a:buNone/>
            </a:pPr>
            <a:r>
              <a:rPr/>
              <a:t>Linear</a:t>
            </a:r>
            <a:r>
              <a:rPr/>
              <a:t> </a:t>
            </a:r>
            <a:r>
              <a:rPr/>
              <a:t>Regression</a:t>
            </a:r>
          </a:p>
        </p:txBody>
      </p:sp>
      <p:sp>
        <p:nvSpPr>
          <p:cNvPr id="3" name="Content Placeholder 2"/>
          <p:cNvSpPr>
            <a:spLocks noGrp="1"/>
          </p:cNvSpPr>
          <p:nvPr>
            <p:ph idx="1"/>
          </p:nvPr>
        </p:nvSpPr>
        <p:spPr/>
        <p:txBody>
          <a:bodyPr/>
          <a:lstStyle/>
          <a:p>
            <a:pPr lvl="1"/>
            <a:r>
              <a:rPr/>
              <a:t>Simple approach for supervised learning</a:t>
            </a:r>
          </a:p>
          <a:p>
            <a:pPr lvl="1"/>
            <a:r>
              <a:rPr/>
              <a:t>A useful tool for predicting a quantitative response</a:t>
            </a:r>
          </a:p>
          <a:p>
            <a:pPr lvl="1"/>
            <a:r>
              <a:rPr/>
              <a:t>Has been around for a long time and is the topic of innumerable textbooks</a:t>
            </a:r>
          </a:p>
          <a:p>
            <a:pPr lvl="1"/>
            <a:r>
              <a:rPr/>
              <a:t>Is a useful and widely used statistical learning method</a:t>
            </a:r>
          </a:p>
          <a:p>
            <a:pPr lvl="1"/>
            <a:r>
              <a:rPr/>
              <a:t>Serves as a good jumping-off point for newer approaches:</a:t>
            </a:r>
          </a:p>
          <a:p>
            <a:pPr lvl="2"/>
            <a:r>
              <a:rPr/>
              <a:t>Many statistical learning algorithms are generalizations or extensions of linear regression</a:t>
            </a:r>
          </a:p>
          <a:p>
            <a:pPr lvl="2"/>
            <a:r>
              <a:rPr/>
              <a:t>Important to understand linear regression before studying more complex learning algorithms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62</TotalTime>
  <Words>103</Words>
  <Application>Microsoft Office PowerPoint</Application>
  <PresentationFormat>Widescreen</PresentationFormat>
  <Paragraphs>10</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Calibri</vt:lpstr>
      <vt:lpstr>Courier New</vt:lpstr>
      <vt:lpstr>Wingdings</vt:lpstr>
      <vt:lpstr>Office Theme</vt:lpstr>
      <vt:lpstr>Introduction to Statistics with Python</vt:lpstr>
      <vt:lpstr>Overview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Modeling</dc:title>
  <dc:creator/>
  <cp:keywords/>
  <dcterms:created xsi:type="dcterms:W3CDTF">2020-01-13T16:27:04Z</dcterms:created>
  <dcterms:modified xsi:type="dcterms:W3CDTF">2020-01-13T16:27:04Z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13 Jan 2020</vt:lpwstr>
  </property>
  <property fmtid="{D5CDD505-2E9C-101B-9397-08002B2CF9AE}" pid="3" name="output">
    <vt:lpwstr/>
  </property>
</Properties>
</file>