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43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61D-AF52-4DA3-9BFD-3CF2A738F149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E75A-8FE6-43B5-82A5-7DDEC2328EAD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B0C0-0CAB-429E-B351-4BAE89FD1293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0415"/>
            <a:ext cx="11682101" cy="483574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800"/>
            </a:lvl1pPr>
            <a:lvl2pPr marL="7429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742-4F6E-4285-80B8-FAE26BA43C37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9CE7-8A07-4E19-863D-C063A2AE02D8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A52-437C-4115-B37B-C1B6E9BBD1C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86C-E337-4F84-B560-8DCD27682AC1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E8A-867D-48E6-9C07-39667A7DF669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549B-46FB-4FF7-93CE-EC8EFBC8E9DE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2D4-E7B4-4FB7-BF9C-4697ED519587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98A-3411-4869-9448-A63451F8770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F3A4-56AA-4C4F-9803-CE51E5D4D38E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ean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edian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#statistics.mode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scipy.org/doc/numpy-1.15.0/reference/generated/numpy.random.normal.html" TargetMode="External" /><Relationship Id="rId3" Type="http://schemas.openxmlformats.org/officeDocument/2006/relationships/hyperlink" Target="https://docs.scipy.org/doc/numpy-1.15.0/reference/generated/numpy.random.lognormal.html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as.pydata.org/pandas-docs/stable/reference/api/pandas.DataFrame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atistics.html" TargetMode="External" /><Relationship Id="rId3" Type="http://schemas.openxmlformats.org/officeDocument/2006/relationships/hyperlink" Target="https://docs.scipy.org/doc/numpy-1.15.1/index.html" TargetMode="External" /><Relationship Id="rId4" Type="http://schemas.openxmlformats.org/officeDocument/2006/relationships/hyperlink" Target="https://seaborn.pydata.org/index.html" TargetMode="External" /><Relationship Id="rId5" Type="http://schemas.openxmlformats.org/officeDocument/2006/relationships/hyperlink" Target="https://matplotlib.org/" TargetMode="External" /><Relationship Id="rId6" Type="http://schemas.openxmlformats.org/officeDocument/2006/relationships/hyperlink" Target="http://www.statsmodels.org/stable/index.html" TargetMode="External" /><Relationship Id="rId7" Type="http://schemas.openxmlformats.org/officeDocument/2006/relationships/hyperlink" Target="https://docs.scipy.org/doc/scipy/reference/index.html" TargetMode="External" /><Relationship Id="rId8" Type="http://schemas.openxmlformats.org/officeDocument/2006/relationships/hyperlink" Target="https://pandas.pydata.or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lab.research.google.com/github/Auburngrads/colab_projects/blob/master/dasc500_descriptive.ipynb" TargetMode="External" /><Relationship Id="rId3" Type="http://schemas.openxmlformats.org/officeDocument/2006/relationships/hyperlink" Target="https://colab.research.google.com/notebooks/welcome.ipynb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</a:t>
                </a:r>
                <a:r>
                  <a:rPr sz="1800">
                    <a:hlinkClick r:id="rId2"/>
                    <a:latin typeface="Courier"/>
                  </a:rPr>
                  <a:t>mean()</a:t>
                </a:r>
                <a:r>
                  <a:rPr/>
                  <a:t> function from the statistics library returns the arithmetic average of a set of numeric values stored in a data object</a:t>
                </a:r>
              </a:p>
              <a:p>
                <a:pPr lvl="1"/>
                <a:r>
                  <a:rPr/>
                  <a:t>For the set of values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mean is calculated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⋯</m:t>
                          </m:r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The sample mean gives an unbiased estimate of the true population mean</a:t>
                </a:r>
              </a:p>
              <a:p>
                <a:pPr lvl="2"/>
                <a:r>
                  <a:rPr/>
                  <a:t>When taken on average over all the possible samples, </a:t>
                </a:r>
                <a:r>
                  <a:rPr sz="1800">
                    <a:latin typeface="Courier"/>
                  </a:rPr>
                  <a:t>mean()</a:t>
                </a:r>
                <a:r>
                  <a:rPr/>
                  <a:t> converges on the true mean of the entire population</a:t>
                </a:r>
              </a:p>
              <a:p>
                <a:pPr lvl="2"/>
                <a:r>
                  <a:rPr/>
                  <a:t>If the data are the entire population rather than a sample, then </a:t>
                </a:r>
                <a:r>
                  <a:rPr sz="1800">
                    <a:latin typeface="Courier"/>
                  </a:rPr>
                  <a:t>mean(data)</a:t>
                </a:r>
                <a:r>
                  <a:rPr/>
                  <a:t> is equivalent to calculating the true population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most simple case, we can create an array of values and find the mean on these values by passing the array to the </a:t>
            </a:r>
            <a:r>
              <a:rPr sz="1800">
                <a:latin typeface="Courier"/>
              </a:rPr>
              <a:t>mean()</a:t>
            </a:r>
            <a:r>
              <a:rPr/>
              <a:t> function.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st.mean(nums)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2.625</a:t>
            </a:r>
          </a:p>
          <a:p>
            <a:pPr lvl="1"/>
            <a:r>
              <a:rPr/>
              <a:t>Similarly, we can create a dictionary of value:key pairs and the </a:t>
            </a:r>
            <a:r>
              <a:rPr sz="1800">
                <a:latin typeface="Courier"/>
              </a:rPr>
              <a:t>mean()</a:t>
            </a:r>
            <a:r>
              <a:rPr/>
              <a:t> function will compute the mean of the values (assuming all of the the values are numeric).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"two"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"three"</a:t>
            </a:r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Dict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{1: 'one', 2: 'two', 3: 'three'}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st.mean(Dict)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</a:t>
                </a:r>
                <a:r>
                  <a:rPr sz="1800">
                    <a:hlinkClick r:id="rId2"/>
                    <a:latin typeface="Courier"/>
                  </a:rPr>
                  <a:t>median()</a:t>
                </a:r>
                <a:r>
                  <a:rPr/>
                  <a:t> function from the statistics library returns the middle value of a set of numeric values stored in a data object</a:t>
                </a:r>
              </a:p>
              <a:p>
                <a:pPr lvl="1"/>
                <a:r>
                  <a:rPr/>
                  <a:t>For the set of values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median is calculated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m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d</m:t>
                      </m:r>
                      <m:r>
                        <m:rPr>
                          <m:sty m:val="p"/>
                        </m:rPr>
                        <m:t>i</m:t>
                      </m:r>
                      <m:r>
                        <m:rPr>
                          <m:sty m:val="p"/>
                        </m:rPr>
                        <m:t>a</m:t>
                      </m:r>
                      <m:r>
                        <m:rPr>
                          <m:sty m:val="p"/>
                        </m:rPr>
                        <m:t>n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⌊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1</m:t>
                              </m:r>
                              <m:r>
                                <m:t>)</m:t>
                              </m:r>
                              <m:r>
                                <m:t>÷</m:t>
                              </m:r>
                              <m:r>
                                <m:t>2</m:t>
                              </m:r>
                              <m:r>
                                <m:t>⌋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⌈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1</m:t>
                              </m:r>
                              <m:r>
                                <m:t>)</m:t>
                              </m:r>
                              <m:r>
                                <m:t>÷</m:t>
                              </m:r>
                              <m:r>
                                <m:t>2</m:t>
                              </m:r>
                              <m:r>
                                <m:t>⌉</m:t>
                              </m:r>
                            </m:sub>
                          </m:sSub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an ordered list of numbers,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denotes the length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⌊</m:t>
                    </m:r>
                    <m:r>
                      <m:t>.</m:t>
                    </m:r>
                    <m:r>
                      <m:t>⌋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⌈</m:t>
                    </m:r>
                    <m:r>
                      <m:t>.</m:t>
                    </m:r>
                    <m:r>
                      <m:t>⌉</m:t>
                    </m:r>
                  </m:oMath>
                </a14:m>
                <a:r>
                  <a:rPr/>
                  <a:t> represent the floor and ceiling functions, respectively.</a:t>
                </a:r>
              </a:p>
              <a:p>
                <a:pPr lvl="1"/>
                <a:r>
                  <a:rPr/>
                  <a:t>The median is a preferred measure of central location skewed distributions and data sets, in a later slide we show how the median summarizes differently from the mean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was shown when introducing the mean, we can compute the median of an array of values by passing the array to the </a:t>
            </a:r>
            <a:r>
              <a:rPr sz="1800">
                <a:latin typeface="Courier"/>
              </a:rPr>
              <a:t>median()</a:t>
            </a:r>
            <a:r>
              <a:rPr/>
              <a:t> function.</a:t>
            </a:r>
          </a:p>
          <a:p>
            <a:pPr lvl="1"/>
            <a:r>
              <a:rPr/>
              <a:t>Note that because the array contains an even number of elements the median is computed as mean of the two number in the middle - in this case 2 and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st.median(nums)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2.5</a:t>
            </a:r>
          </a:p>
          <a:p>
            <a:pPr lvl="1"/>
            <a:r>
              <a:rPr/>
              <a:t>Similarly, the </a:t>
            </a:r>
            <a:r>
              <a:rPr sz="1800">
                <a:latin typeface="Courier"/>
              </a:rPr>
              <a:t>median()</a:t>
            </a:r>
            <a:r>
              <a:rPr/>
              <a:t> function will compute the median of the values in a dictionary containing value:key pairs (assuming all of the the values are numeric)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"two"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"three"</a:t>
            </a:r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st.median(Dict)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hlinkClick r:id="rId2"/>
                <a:latin typeface="Courier"/>
              </a:rPr>
              <a:t>mode()</a:t>
            </a:r>
            <a:r>
              <a:rPr/>
              <a:t> function from the statistics library returns the value that is most probable or occurs most often in a set of numeric values stored in a data object</a:t>
            </a:r>
          </a:p>
          <a:p>
            <a:pPr lvl="1"/>
            <a:r>
              <a:rPr/>
              <a:t>Note that in the array defined below there is not unique mode as each value occurs once - this results in the function throwing a </a:t>
            </a:r>
            <a:r>
              <a:rPr sz="1800">
                <a:latin typeface="Courier"/>
              </a:rPr>
              <a:t>StatisticsError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st.mode(nums)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StatisticsError: no unique mode; found 8 equally common values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Detailed traceback: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File "&lt;string&gt;", line 1, in &lt;module&gt;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File "C:\Users\Aubur\Anaconda3\lib\statistics.py", line 506, in mode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'no unique mode; found %d equally common values' % len(table)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range of a data set shows the span of the data</a:t>
                </a:r>
              </a:p>
              <a:p>
                <a:pPr lvl="1"/>
                <a:r>
                  <a:rPr/>
                  <a:t>For a sample of observations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range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may be found from a simple computation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range(X)</m:t>
                      </m:r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max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−</m:t>
                      </m:r>
                      <m:r>
                        <m:rPr>
                          <m:nor/>
                          <m:sty m:val="p"/>
                        </m:rPr>
                        <m:t>min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1"/>
                <a:r>
                  <a:rPr/>
                  <a:t>Note - the value of the range statistic is determined by only two observations from any data set - and is easily influenced by the presence of outliers</a:t>
                </a:r>
              </a:p>
              <a:p>
                <a:pPr lvl="1"/>
                <a:r>
                  <a:rPr/>
                  <a:t>In Python the range statistic may be computed using the intrinsic functions </a:t>
                </a:r>
                <a:r>
                  <a:rPr sz="1800">
                    <a:latin typeface="Courier"/>
                  </a:rPr>
                  <a:t>max()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min()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max(nums)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min(nums)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13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variance of a data set measures how far the values are spread out from their average value (or mean)</a:t>
                </a:r>
              </a:p>
              <a:p>
                <a:pPr lvl="1"/>
                <a:r>
                  <a:rPr/>
                  <a:t>For a sample of observations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 unbiased sample variance, denoted as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bar>
                                    <m:barPr>
                                      <m:pos m:val="top"/>
                                    </m:barPr>
                                    <m:e>
                                      <m:r>
                                        <m:t>x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1"/>
                <a:r>
                  <a:rPr/>
                  <a:t>If the data are the entire population the the population variance, denoted as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Var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 is computed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Var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r>
                        <m:t>μ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the variance of an array of numeric values can be computed using the variance function from the statistics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st.variance(nums)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19.125</a:t>
            </a:r>
          </a:p>
          <a:p>
            <a:pPr lvl="1"/>
            <a:r>
              <a:rPr/>
              <a:t>The variance function can also be used to compute the variance of the values contained within a Dictionary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st.variance(Dict)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standard</a:t>
            </a:r>
            <a:r>
              <a:rPr b="1"/>
              <a:t> </a:t>
            </a:r>
            <a:r>
              <a:rPr b="1"/>
              <a:t>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standard deviation of a data set, like the variance, is measure of how far the values are spread out relative to the mean</a:t>
                </a:r>
              </a:p>
              <a:p>
                <a:pPr lvl="1"/>
                <a:r>
                  <a:rPr/>
                  <a:t>A useful property of the standard deviation is that, unlike the variance, it is expressed in the same units as the data</a:t>
                </a:r>
              </a:p>
              <a:p>
                <a:pPr lvl="1"/>
                <a:r>
                  <a:rPr/>
                  <a:t>If the data are a sample the sample standard deviation, denoted by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square root of the sample variance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s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</m:bar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  <a:p>
                <a:pPr lvl="1"/>
                <a:r>
                  <a:rPr/>
                  <a:t>If the data are the population the standard deviation, denoted by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is the square root of the variance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rPr>
                              <m:nor/>
                              <m:sty m:val="p"/>
                            </m:rPr>
                            <m:t>Var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e>
                      </m:rad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μ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variability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 b="1"/>
              <a:t>standard</a:t>
            </a:r>
            <a:r>
              <a:rPr b="1"/>
              <a:t> </a:t>
            </a:r>
            <a:r>
              <a:rPr b="1"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the standard deviation of an array of numeric values can be computed using the </a:t>
            </a:r>
            <a:r>
              <a:rPr sz="1800">
                <a:latin typeface="Courier"/>
              </a:rPr>
              <a:t>stdev</a:t>
            </a:r>
            <a:r>
              <a:rPr/>
              <a:t> function from the statistics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st.stdev(nums)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4.373213921133975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stdev</a:t>
            </a:r>
            <a:r>
              <a:rPr/>
              <a:t> function can also be used to compute the standard deviation of the values contained within a Dictionary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st.stdev(Dict)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Distinguishing between </a:t>
            </a:r>
            <a:r>
              <a:rPr b="1"/>
              <a:t>S</a:t>
            </a:r>
            <a:r>
              <a:rPr/>
              <a:t>tatistics and </a:t>
            </a:r>
            <a:r>
              <a:rPr b="1"/>
              <a:t>s</a:t>
            </a:r>
            <a:r>
              <a:rPr/>
              <a:t>tatistics</a:t>
            </a:r>
          </a:p>
          <a:p>
            <a:pPr lvl="1"/>
            <a:r>
              <a:rPr/>
              <a:t>Descriptive Statistics vs. Inferential Statistics</a:t>
            </a:r>
          </a:p>
          <a:p>
            <a:pPr lvl="1"/>
            <a:r>
              <a:rPr/>
              <a:t>Descriptive Statistics</a:t>
            </a:r>
          </a:p>
          <a:p>
            <a:pPr lvl="2"/>
            <a:r>
              <a:rPr/>
              <a:t>Measures of central tendency</a:t>
            </a:r>
          </a:p>
          <a:p>
            <a:pPr lvl="2"/>
            <a:r>
              <a:rPr/>
              <a:t>Measures of variation</a:t>
            </a:r>
          </a:p>
          <a:p>
            <a:pPr lvl="1"/>
            <a:r>
              <a:rPr/>
              <a:t>Generating numeric and visual data summaries using numpy, pandas, and seaborn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next slides we show various ways to summarize data</a:t>
            </a:r>
          </a:p>
          <a:p>
            <a:pPr lvl="1"/>
            <a:r>
              <a:rPr/>
              <a:t>Visual summaries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  <a:p>
            <a:pPr lvl="1"/>
            <a:r>
              <a:rPr/>
              <a:t>Numeric summaries</a:t>
            </a:r>
          </a:p>
          <a:p>
            <a:pPr lvl="2"/>
            <a:r>
              <a:rPr/>
              <a:t>z-score</a:t>
            </a:r>
          </a:p>
          <a:p>
            <a:pPr lvl="2"/>
            <a:r>
              <a:rPr/>
              <a:t>covariance</a:t>
            </a:r>
          </a:p>
          <a:p>
            <a:pPr lvl="2"/>
            <a:r>
              <a:rPr/>
              <a:t>correlation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To implement these summaries I create two numpy arrays containing pseudorandom observations generated from two different distributions</a:t>
                </a:r>
              </a:p>
              <a:p>
                <a:pPr lvl="1"/>
                <a:r>
                  <a:rPr/>
                  <a:t>For the first array I use numpy’s </a:t>
                </a:r>
                <a:r>
                  <a:rPr sz="1800">
                    <a:latin typeface="Courier"/>
                  </a:rPr>
                  <a:t>random.normal()</a:t>
                </a:r>
                <a:r>
                  <a:rPr/>
                  <a:t> function </a:t>
                </a:r>
                <a:r>
                  <a:rPr b="1">
                    <a:hlinkClick r:id="rId2"/>
                  </a:rPr>
                  <a:t>link</a:t>
                </a:r>
                <a:r>
                  <a:rPr/>
                  <a:t> to generate 4000 observations from a standard normal distribution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second array I use numpy’s </a:t>
                </a:r>
                <a:r>
                  <a:rPr sz="1800">
                    <a:latin typeface="Courier"/>
                  </a:rPr>
                  <a:t>random.lognormal()</a:t>
                </a:r>
                <a:r>
                  <a:rPr/>
                  <a:t> function </a:t>
                </a:r>
                <a:r>
                  <a:rPr b="1">
                    <a:hlinkClick r:id="rId3"/>
                  </a:rPr>
                  <a:t>link</a:t>
                </a:r>
                <a:r>
                  <a:rPr/>
                  <a:t> to generate 4000 observations from a lognormal distribution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N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r>
                      <m:t>1</m:t>
                    </m:r>
                    <m:r>
                      <m:t>,</m:t>
                    </m:r>
                    <m:r>
                      <m:t>0.75</m:t>
                    </m:r>
                    <m:r>
                      <m:t>)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N_obs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4000</a:t>
                </a:r>
                <a:br/>
                <a:br/>
                <a:r>
                  <a:rPr sz="1800">
                    <a:latin typeface="Courier"/>
                  </a:rPr>
                  <a:t>normal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np.random.normal(loc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scale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 sz="1800">
                    <a:latin typeface="Courier"/>
                  </a:rPr>
                  <a:t>, size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N_obs)</a:t>
                </a:r>
                <a:br/>
                <a:br/>
                <a:r>
                  <a:rPr sz="1800">
                    <a:latin typeface="Courier"/>
                  </a:rPr>
                  <a:t>lognormal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np.random.lognormal(mean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 sz="1800">
                    <a:latin typeface="Courier"/>
                  </a:rPr>
                  <a:t>, sigma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.75</a:t>
                </a:r>
                <a:r>
                  <a:rPr sz="1800">
                    <a:latin typeface="Courier"/>
                  </a:rPr>
                  <a:t>, size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 N_obs)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Generating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Next, I create a dictionary with two keys </a:t>
            </a:r>
            <a:r>
              <a:rPr sz="1800">
                <a:latin typeface="Courier"/>
              </a:rPr>
              <a:t>'normal'</a:t>
            </a:r>
            <a:r>
              <a:rPr/>
              <a:t> and </a:t>
            </a:r>
            <a:r>
              <a:rPr sz="1800">
                <a:latin typeface="Courier"/>
              </a:rPr>
              <a:t>'lognormal'</a:t>
            </a:r>
            <a:r>
              <a:rPr/>
              <a:t> and assign the corresponding numpy arrays to these keys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: normal, 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: lognormal}</a:t>
            </a:r>
            <a:br/>
            <a:r>
              <a:rPr sz="1800">
                <a:latin typeface="Courier"/>
              </a:rPr>
              <a:t>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{'normal': array([-2753.56137706, -3530.05954557, -2581.20385236, ...,
##         4660.45613346,  8116.60130481,  5148.71299717]), 'lognormal': array([38362.86948058, 12401.62259008, 29429.72456516, ...,
##         3941.81105131, 21464.17994583, 29750.06804737])}</a:t>
            </a:r>
          </a:p>
          <a:p>
            <a:pPr lvl="1"/>
            <a:r>
              <a:rPr/>
              <a:t>Then I use the </a:t>
            </a:r>
            <a:r>
              <a:rPr sz="1800">
                <a:latin typeface="Courier"/>
              </a:rPr>
              <a:t>DataFrame()</a:t>
            </a:r>
            <a:r>
              <a:rPr/>
              <a:t> function </a:t>
            </a:r>
            <a:r>
              <a:rPr b="1">
                <a:hlinkClick r:id="rId2"/>
              </a:rPr>
              <a:t>link</a:t>
            </a:r>
            <a:r>
              <a:rPr/>
              <a:t> from pandas to transform the dictionary into a data 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pd.DataFrame(data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 sz="1800">
                <a:latin typeface="Courier"/>
              </a:rPr>
              <a:t>.head()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df.head(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normal     lognormal
## 0  -2753.561377  38362.869481
## 1  -3530.059546  12401.622590
## 2  -2581.203852  29429.724565
## 3 -12236.113785  28986.862027
## 4  -3576.438607   9898.431469
## 5   6354.687831  11805.774712
## 6 -19715.135945  10539.558166
## 7    406.195154  15187.676857
## 8  -7431.298041  11831.884409
## 9  14828.261863  20689.707621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code creates a histogram for the normal data showing that mean and median are nearly the same for symmetrically distributed data (i.e. have low skewness values)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Settings</a:t>
            </a:r>
            <a:br/>
            <a:r>
              <a:rPr sz="1800">
                <a:latin typeface="Courier"/>
              </a:rPr>
              <a:t>sb.set_style(</a:t>
            </a:r>
            <a:r>
              <a:rPr sz="1800">
                <a:solidFill>
                  <a:srgbClr val="4070A0"/>
                </a:solidFill>
                <a:latin typeface="Courier"/>
              </a:rPr>
              <a:t>"whitegrid"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sb.distplot(df[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], </a:t>
            </a:r>
            <a:br/>
            <a:r>
              <a:rPr sz="1800">
                <a:latin typeface="Courier"/>
              </a:rPr>
              <a:t>                   kde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bins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int(N_obs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axlabel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 NOR(0,1)"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add vertical line showing the location of the mean, median 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].mean(),  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].median(),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'orange'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pseudorandom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code creates a histogram for the lognormal data and shows how the mean and median separate when the data are not symmetrically distributed (i.e. have larger skewness values)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sb.distplot(df[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], </a:t>
            </a:r>
            <a:br/>
            <a:r>
              <a:rPr sz="1800">
                <a:latin typeface="Courier"/>
              </a:rPr>
              <a:t>                   kde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bins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int(N_obs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axlabel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 LOGNOR(10,0.75)"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add vertical line showing the location of the mean, median 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].mean(),  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plt.axvline(df[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].median(),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color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'orange'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lognorm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pseudorandom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box plot (or box-and-whisker plot) shows the distribution of quantitative data in a way that facilitates comparisons between variables or across levels of a categorical variable.</a:t>
            </a:r>
          </a:p>
          <a:p>
            <a:pPr lvl="1"/>
            <a:r>
              <a:rPr/>
              <a:t>The box shows the quartiles of the dataset while the whiskers extend to show the rest of the distribution, except for points that are determined to be “outliers” using a method that is a function of the inter-quartile range.</a:t>
            </a:r>
          </a:p>
          <a:p>
            <a:pPr lvl="1"/>
            <a:r>
              <a:rPr/>
              <a:t>The code below generates a seaborn boxplot displaying both columns of the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sb.boxplot(data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1282700"/>
            <a:ext cx="10795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Statistics is a sub-field of applied mathematics and is concerned with analyzing data</a:t>
            </a:r>
          </a:p>
          <a:p>
            <a:pPr lvl="1"/>
            <a:r>
              <a:rPr/>
              <a:t>More specifically, statistics involves the following tasks</a:t>
            </a:r>
          </a:p>
          <a:p>
            <a:pPr lvl="2"/>
            <a:r>
              <a:rPr/>
              <a:t>Collecting Data</a:t>
            </a:r>
          </a:p>
          <a:p>
            <a:pPr lvl="2"/>
            <a:r>
              <a:rPr/>
              <a:t>Organizing Data</a:t>
            </a:r>
          </a:p>
          <a:p>
            <a:pPr lvl="2"/>
            <a:r>
              <a:rPr/>
              <a:t>Displaying and Presenting Data</a:t>
            </a:r>
          </a:p>
          <a:p>
            <a:pPr lvl="2"/>
            <a:r>
              <a:rPr/>
              <a:t>Interpreting Data</a:t>
            </a:r>
          </a:p>
          <a:p>
            <a:pPr lvl="1"/>
            <a:r>
              <a:rPr/>
              <a:t>Statistical methods are used to make </a:t>
            </a:r>
            <a:r>
              <a:rPr b="1"/>
              <a:t>descriptions</a:t>
            </a:r>
            <a:r>
              <a:rPr/>
              <a:t> and/or </a:t>
            </a:r>
            <a:r>
              <a:rPr b="1"/>
              <a:t>inferences</a:t>
            </a:r>
            <a:r>
              <a:rPr/>
              <a:t> about some population</a:t>
            </a:r>
          </a:p>
          <a:p>
            <a:pPr lvl="1"/>
            <a:r>
              <a:rPr/>
              <a:t>It’s not surprising then that statistical methods used in data analyses are often sub-divided into two classes</a:t>
            </a:r>
          </a:p>
          <a:p>
            <a:pPr lvl="2"/>
            <a:r>
              <a:rPr/>
              <a:t>Descriptive statistical methods</a:t>
            </a:r>
          </a:p>
          <a:p>
            <a:pPr lvl="2"/>
            <a:r>
              <a:rPr/>
              <a:t>Inferential statistical methods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Jointplots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joint plot combines a histogram with scatter plot</a:t>
            </a:r>
          </a:p>
          <a:p>
            <a:pPr lvl="1"/>
            <a:r>
              <a:rPr/>
              <a:t>Scatter plots are useful for visualizing the relationship between variables</a:t>
            </a:r>
          </a:p>
          <a:p>
            <a:pPr lvl="1"/>
            <a:r>
              <a:rPr/>
              <a:t>The scatter chart created by the code below shows no evidence of a linear relationship between the normally distributed observations and the lognormally distributed observations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sb.jointplot(</a:t>
            </a:r>
            <a:r>
              <a:rPr sz="1800">
                <a:solidFill>
                  <a:srgbClr val="4070A0"/>
                </a:solidFill>
                <a:latin typeface="Courier"/>
              </a:rPr>
              <a:t>"normal"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 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&lt;seaborn.axisgrid.JointGrid object at 0x0000000036547438&gt;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plt.show()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282700"/>
            <a:ext cx="4318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Jointplot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Jointplots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But, what if we modified the code to produce a jointplot of the lognormal with itself?</a:t>
            </a:r>
          </a:p>
          <a:p>
            <a:pPr lvl="1"/>
            <a:r>
              <a:rPr/>
              <a:t>Do so gives the expected result, the plot shows that the lognormal data has a perfect linear relationship with itself</a:t>
            </a:r>
          </a:p>
          <a:p>
            <a:pPr lvl="1"/>
            <a:r>
              <a:rPr/>
              <a:t>Can we express this numerically?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sb.jointplot(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"lognormal"</a:t>
            </a:r>
            <a:r>
              <a:rPr sz="1800">
                <a:latin typeface="Courier"/>
              </a:rPr>
              <a:t>, data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df)</a:t>
            </a:r>
            <a:br/>
            <a:br/>
            <a:r>
              <a:rPr sz="1800">
                <a:latin typeface="Courier"/>
              </a:rPr>
              <a:t>plt.show(plot)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ve_stat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282700"/>
            <a:ext cx="43180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56007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Jointplot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lognormal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itself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z-score (aka the standard score)</a:t>
                </a:r>
              </a:p>
              <a:p>
                <a:pPr lvl="2"/>
                <a:r>
                  <a:rPr/>
                  <a:t>A measure computed for each value in a data set</a:t>
                </a:r>
              </a:p>
              <a:p>
                <a:pPr lvl="2"/>
                <a:r>
                  <a:rPr/>
                  <a:t>Returns the number of standard deviations below or above the mean</a:t>
                </a:r>
              </a:p>
              <a:p>
                <a:pPr lvl="2"/>
                <a:r>
                  <a:rPr/>
                  <a:t>Usually assumes that the data are normally distributed</a:t>
                </a:r>
              </a:p>
              <a:p>
                <a:pPr lvl="1"/>
                <a:r>
                  <a:rPr/>
                  <a:t>The Z-score for a sample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When comparing multiple samples that may contain a different number of elements, the Z-score for each sample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/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Python we can compute the z-score for the normally distributed data using the </a:t>
            </a:r>
            <a:r>
              <a:rPr sz="1800">
                <a:latin typeface="Courier"/>
              </a:rPr>
              <a:t>zscore()</a:t>
            </a:r>
            <a:r>
              <a:rPr/>
              <a:t> function from scipy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z1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sp.stats.zscore(df[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Print first 10 elements in z1</a:t>
            </a:r>
            <a:br/>
            <a:br/>
            <a:r>
              <a:rPr sz="1800">
                <a:latin typeface="Courier"/>
              </a:rPr>
              <a:t>z1[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array([-0.2724844 , -0.35186119, -0.25486531, -1.24182932, -0.35660224,
##         0.65859774, -2.00636527,  0.05051872, -0.75066159])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z-score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we can compute it using </a:t>
            </a:r>
            <a:r>
              <a:rPr sz="1800">
                <a:latin typeface="Courier"/>
              </a:rPr>
              <a:t>pandas</a:t>
            </a:r>
            <a:r>
              <a:rPr/>
              <a:t> functions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].mean())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].std()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      -0.272450
## 1      -0.351817
## 2      -0.254833
## 3      -1.241674
## 4      -0.356558
##           ...   
## 3995   -0.203047
## 3996    0.576894
## 3997    0.485346
## 3998    0.838603
## 3999    0.535251
## Name: normal, Length: 4000, dtype: float64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Covariance</a:t>
                </a:r>
                <a:r>
                  <a:rPr/>
                  <a:t> is a descriptive statistic used to measure the linear association between two variables</a:t>
                </a:r>
              </a:p>
              <a:p>
                <a:pPr lvl="1"/>
                <a:r>
                  <a:rPr/>
                  <a:t>The sample covariance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r>
                            <m:t>)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y</m:t>
                              </m:r>
                            </m:e>
                          </m:bar>
                          <m:r>
                            <m:t>)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The population covariance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compute the covariances for the DataFrame </a:t>
            </a:r>
            <a:r>
              <a:rPr sz="1800">
                <a:latin typeface="Courier"/>
              </a:rPr>
              <a:t>df</a:t>
            </a:r>
            <a:r>
              <a:rPr/>
              <a:t> we created earlier we can use the </a:t>
            </a:r>
            <a:r>
              <a:rPr sz="1800">
                <a:latin typeface="Courier"/>
              </a:rPr>
              <a:t>cov()</a:t>
            </a:r>
            <a:r>
              <a:rPr/>
              <a:t> function from the pandas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cov1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df.cov()</a:t>
            </a:r>
            <a:br/>
            <a:r>
              <a:rPr sz="1800">
                <a:latin typeface="Courier"/>
              </a:rPr>
              <a:t>cov1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normal     lognormal
## normal     9.571994e+07  1.703904e+06
## lognormal  1.703904e+06  7.365000e+08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Correlation</a:t>
                </a:r>
                <a:r>
                  <a:rPr/>
                  <a:t> is a descriptive statistic used to measure the linear association between two variables</a:t>
                </a:r>
              </a:p>
              <a:p>
                <a:pPr lvl="1"/>
                <a:r>
                  <a:rPr/>
                  <a:t>The correlation (or correlation coefficient) is a measure defined between -1 and 1</a:t>
                </a:r>
              </a:p>
              <a:p>
                <a:pPr lvl="1"/>
                <a:r>
                  <a:rPr/>
                  <a:t>Is a dimensionless quantity that is not affected by the units of measurement for X and Y</a:t>
                </a:r>
              </a:p>
              <a:p>
                <a:pPr lvl="1"/>
                <a:r>
                  <a:rPr/>
                  <a:t>The sample correlation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computed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​</m:t>
                              </m:r>
                            </m:e>
                            <m:sub>
                              <m:r>
                                <m:t>X</m:t>
                              </m:r>
                              <m:r>
                                <m:t>Y</m:t>
                              </m:r>
                            </m:sub>
                          </m:sSub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  <m:r>
                                    <m:t>Y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sub>
                          </m:sSub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​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Distinguishing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 b="1"/>
              <a:t>S</a:t>
            </a:r>
            <a:r>
              <a:rPr/>
              <a:t>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 b="1"/>
              <a:t>s</a:t>
            </a:r>
            <a:r>
              <a:rPr/>
              <a:t>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Before moving forward we need to make a clear distinction between </a:t>
            </a:r>
            <a:r>
              <a:rPr b="1"/>
              <a:t>S</a:t>
            </a:r>
            <a:r>
              <a:rPr/>
              <a:t>tatistics (big S) and </a:t>
            </a:r>
            <a:r>
              <a:rPr b="1"/>
              <a:t>s</a:t>
            </a:r>
            <a:r>
              <a:rPr/>
              <a:t>tatistics (little s)</a:t>
            </a:r>
          </a:p>
          <a:p>
            <a:pPr lvl="2"/>
            <a:r>
              <a:rPr b="1"/>
              <a:t>S</a:t>
            </a:r>
            <a:r>
              <a:rPr/>
              <a:t>tatistics (big S) is a sub-field of applied mathematics and is concerned with analyzing data</a:t>
            </a:r>
          </a:p>
          <a:p>
            <a:pPr lvl="2"/>
            <a:r>
              <a:rPr b="1"/>
              <a:t>s</a:t>
            </a:r>
            <a:r>
              <a:rPr/>
              <a:t>tatistics (little s) are numerical quantities calculated from a data set that provide important features about the data</a:t>
            </a:r>
          </a:p>
          <a:p>
            <a:pPr lvl="1"/>
            <a:r>
              <a:rPr/>
              <a:t>In this presentation we define a number of descriptive </a:t>
            </a:r>
            <a:r>
              <a:rPr b="1"/>
              <a:t>s</a:t>
            </a:r>
            <a:r>
              <a:rPr/>
              <a:t>tatistics (little s)</a:t>
            </a:r>
          </a:p>
          <a:p>
            <a:pPr lvl="2"/>
            <a:r>
              <a:rPr/>
              <a:t>Explain what important features they provide to help us understand our data</a:t>
            </a:r>
          </a:p>
          <a:p>
            <a:pPr lvl="2"/>
            <a:r>
              <a:rPr/>
              <a:t>Show how they are calculated</a:t>
            </a:r>
          </a:p>
          <a:p>
            <a:pPr lvl="2"/>
            <a:r>
              <a:rPr/>
              <a:t>Demonstrate how to compute them using Python</a:t>
            </a:r>
          </a:p>
          <a:p>
            <a:pPr lvl="1"/>
            <a:r>
              <a:rPr/>
              <a:t>The big idea is that descriptive statistics allow us to reduce large data sets down to a few numerical measures - these measures give clues as to how to proceed in an analysis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compute the correlations for the DataFrame </a:t>
            </a:r>
            <a:r>
              <a:rPr sz="1800">
                <a:latin typeface="Courier"/>
              </a:rPr>
              <a:t>df</a:t>
            </a:r>
            <a:r>
              <a:rPr/>
              <a:t> we created earlier we can use the </a:t>
            </a:r>
            <a:r>
              <a:rPr sz="1800">
                <a:latin typeface="Courier"/>
              </a:rPr>
              <a:t>corr()</a:t>
            </a:r>
            <a:r>
              <a:rPr/>
              <a:t> function from the pandas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df.corr()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normal  lognormal
## normal     1.000000   0.006417
## lognormal  0.006417   1.000000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Finally, what if we wanted to compute the covariance ourselves?</a:t>
            </a:r>
          </a:p>
          <a:p>
            <a:pPr lvl="1"/>
            <a:r>
              <a:rPr/>
              <a:t>The code below computes the covariance as well as the difference between this value and the value found from using the </a:t>
            </a:r>
            <a:r>
              <a:rPr sz="1800">
                <a:latin typeface="Courier"/>
              </a:rPr>
              <a:t>cov()</a:t>
            </a:r>
            <a:r>
              <a:rPr/>
              <a:t> function from pandas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'normal'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df[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X_diff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st.mean(X)</a:t>
            </a:r>
            <a:br/>
            <a:r>
              <a:rPr sz="1800">
                <a:latin typeface="Courier"/>
              </a:rPr>
              <a:t>Y_diff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st.mean(Y)</a:t>
            </a:r>
            <a:br/>
            <a:r>
              <a:rPr sz="1800">
                <a:latin typeface="Courier"/>
              </a:rPr>
              <a:t>prod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X_diff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Y_diff</a:t>
            </a:r>
            <a:br/>
            <a:br/>
            <a:r>
              <a:rPr sz="1800">
                <a:latin typeface="Courier"/>
              </a:rPr>
              <a:t>cov2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sum(prod)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(len(X)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cov1[</a:t>
            </a:r>
            <a:r>
              <a:rPr sz="1800">
                <a:solidFill>
                  <a:srgbClr val="4070A0"/>
                </a:solidFill>
                <a:latin typeface="Courier"/>
              </a:rPr>
              <a:t>'lognormal'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cov2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2.7939677238464355e-09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Descriptive statistics are numerical measures that help analysts communicate the features of a data set by giving short summaries about the </a:t>
            </a:r>
            <a:r>
              <a:rPr b="1"/>
              <a:t>measures of central tendency</a:t>
            </a:r>
            <a:r>
              <a:rPr/>
              <a:t> or the </a:t>
            </a:r>
            <a:r>
              <a:rPr b="1"/>
              <a:t>measures of dispersion (variability)</a:t>
            </a:r>
          </a:p>
          <a:p>
            <a:pPr lvl="1"/>
            <a:r>
              <a:rPr/>
              <a:t>Measures of central tendency describe the location of the center of a distribution or a data set</a:t>
            </a:r>
          </a:p>
          <a:p>
            <a:pPr lvl="1"/>
            <a:r>
              <a:rPr/>
              <a:t>Some commonly used measures of central tendency are</a:t>
            </a:r>
          </a:p>
          <a:p>
            <a:pPr lvl="2"/>
            <a:r>
              <a:rPr/>
              <a:t>mean</a:t>
            </a:r>
          </a:p>
          <a:p>
            <a:pPr lvl="2"/>
            <a:r>
              <a:rPr/>
              <a:t>median</a:t>
            </a:r>
          </a:p>
          <a:p>
            <a:pPr lvl="2"/>
            <a:r>
              <a:rPr/>
              <a:t>mode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Measures of variability describe how spread-out the data are</a:t>
            </a:r>
          </a:p>
          <a:p>
            <a:pPr lvl="1"/>
            <a:r>
              <a:rPr/>
              <a:t>While measures of central tendency help locate the middle of a data set, they don’t provide information about how the data are arranged (aka distributed)</a:t>
            </a:r>
          </a:p>
          <a:p>
            <a:pPr lvl="1"/>
            <a:r>
              <a:rPr/>
              <a:t>Some commonly used measures of variability include: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variance</a:t>
            </a:r>
          </a:p>
          <a:p>
            <a:pPr lvl="2"/>
            <a:r>
              <a:rPr/>
              <a:t>minimum and maximum values</a:t>
            </a:r>
          </a:p>
          <a:p>
            <a:pPr lvl="2"/>
            <a:r>
              <a:rPr/>
              <a:t>range</a:t>
            </a:r>
          </a:p>
          <a:p>
            <a:pPr lvl="2"/>
            <a:r>
              <a:rPr/>
              <a:t>kurtosis</a:t>
            </a:r>
          </a:p>
          <a:p>
            <a:pPr lvl="2"/>
            <a:r>
              <a:rPr/>
              <a:t>skewness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vs. Inferential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rare that a data set contains observe from every member of a population</a:t>
            </a:r>
          </a:p>
          <a:p>
            <a:pPr lvl="2"/>
            <a:r>
              <a:rPr/>
              <a:t>Most analyses are conducted on a representative sample taken from the population</a:t>
            </a:r>
          </a:p>
          <a:p>
            <a:pPr lvl="2"/>
            <a:r>
              <a:rPr/>
              <a:t>Analysts make inferences about the population based on observations contained in the sample</a:t>
            </a:r>
          </a:p>
          <a:p>
            <a:pPr lvl="1"/>
            <a:r>
              <a:rPr/>
              <a:t>Inferential statistics are measures resulting from mathematical computations – help analysts </a:t>
            </a:r>
            <a:r>
              <a:rPr b="1"/>
              <a:t>infer</a:t>
            </a:r>
            <a:r>
              <a:rPr/>
              <a:t> trends about a population based upon the study of the sample</a:t>
            </a:r>
          </a:p>
          <a:p>
            <a:pPr lvl="1"/>
            <a:r>
              <a:rPr/>
              <a:t>Examples of inferential statistics</a:t>
            </a:r>
          </a:p>
          <a:p>
            <a:pPr lvl="2"/>
            <a:r>
              <a:rPr/>
              <a:t>Methods to compute </a:t>
            </a:r>
            <a:r>
              <a:rPr b="1"/>
              <a:t>Confidence intervals</a:t>
            </a:r>
            <a:r>
              <a:rPr/>
              <a:t> that “capture” a population parameter with a specified degree of confidence</a:t>
            </a:r>
          </a:p>
          <a:p>
            <a:pPr lvl="2"/>
            <a:r>
              <a:rPr/>
              <a:t>Methods to test claims about the population by analyzing a representative samples (</a:t>
            </a:r>
            <a:r>
              <a:rPr b="1"/>
              <a:t>hypothesis tests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following slides we’ll cover several descriptive statistics and show how to compute them using Python</a:t>
            </a:r>
          </a:p>
          <a:p>
            <a:pPr lvl="1"/>
            <a:r>
              <a:rPr/>
              <a:t>To do this we’ll use the following Python libraries (clicking the links below will take you to the reference pages of each library)</a:t>
            </a:r>
          </a:p>
          <a:p>
            <a:pPr lvl="2"/>
            <a:r>
              <a:rPr b="1">
                <a:hlinkClick r:id="rId2"/>
              </a:rPr>
              <a:t>statistics</a:t>
            </a:r>
            <a:r>
              <a:rPr/>
              <a:t> - Functions for calculating mathematical statistics of numeric (Real-valued) data</a:t>
            </a:r>
          </a:p>
          <a:p>
            <a:pPr lvl="2"/>
            <a:r>
              <a:rPr b="1">
                <a:hlinkClick r:id="rId3"/>
              </a:rPr>
              <a:t>numpy</a:t>
            </a:r>
            <a:r>
              <a:rPr/>
              <a:t> - Create efficient multi-dimensional data objects for scientific computing</a:t>
            </a:r>
          </a:p>
          <a:p>
            <a:pPr lvl="2"/>
            <a:r>
              <a:rPr b="1">
                <a:hlinkClick r:id="rId4"/>
              </a:rPr>
              <a:t>seaborn</a:t>
            </a:r>
            <a:r>
              <a:rPr/>
              <a:t> - High-level interface for drawing attractive and informative statistical graphics</a:t>
            </a:r>
          </a:p>
          <a:p>
            <a:pPr lvl="2"/>
            <a:r>
              <a:rPr b="1">
                <a:hlinkClick r:id="rId5"/>
              </a:rPr>
              <a:t>matplotlib</a:t>
            </a:r>
            <a:r>
              <a:rPr/>
              <a:t> - Foundational 2D plotting library for Python</a:t>
            </a:r>
          </a:p>
          <a:p>
            <a:pPr lvl="2"/>
            <a:r>
              <a:rPr b="1">
                <a:hlinkClick r:id="rId6"/>
              </a:rPr>
              <a:t>statsmodels</a:t>
            </a:r>
            <a:r>
              <a:rPr/>
              <a:t> - Implement statistical models, statistical tests, and statistical data exploration</a:t>
            </a:r>
          </a:p>
          <a:p>
            <a:pPr lvl="2"/>
            <a:r>
              <a:rPr b="1">
                <a:hlinkClick r:id="rId7"/>
              </a:rPr>
              <a:t>scipy</a:t>
            </a:r>
            <a:r>
              <a:rPr/>
              <a:t> - Foundational software for mathematics, science, and engineering</a:t>
            </a:r>
          </a:p>
          <a:p>
            <a:pPr lvl="2"/>
            <a:r>
              <a:rPr b="1">
                <a:hlinkClick r:id="rId8"/>
              </a:rPr>
              <a:t>pandas</a:t>
            </a:r>
            <a:r>
              <a:rPr/>
              <a:t> - High-performance, easy-to-use data structures and analysis tools for Python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First, we need to import the libraries into our workspace to make them available</a:t>
            </a:r>
          </a:p>
          <a:p>
            <a:pPr lvl="1"/>
            <a:r>
              <a:rPr/>
              <a:t>If you have Python installed on your machine you can copy/paste the code below</a:t>
            </a:r>
          </a:p>
          <a:p>
            <a:pPr lvl="1"/>
            <a:r>
              <a:rPr/>
              <a:t>Note that Python allow us to denote a library using a shorthand notation which I’ll use in subsequent slides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statistics as st</a:t>
            </a:r>
            <a:br/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seaborn as sb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import pandas as pd</a:t>
            </a:r>
            <a:br/>
            <a:r>
              <a:rPr sz="1800">
                <a:latin typeface="Courier"/>
              </a:rPr>
              <a:t>import scipy as sp</a:t>
            </a:r>
          </a:p>
          <a:p>
            <a:pPr lvl="1"/>
            <a:r>
              <a:rPr/>
              <a:t>If you don’t have Python installed click </a:t>
            </a:r>
            <a:r>
              <a:rPr b="1">
                <a:hlinkClick r:id="rId2"/>
              </a:rPr>
              <a:t>this link</a:t>
            </a:r>
            <a:r>
              <a:rPr/>
              <a:t> to interact with Python using Google Colaboratory – Go </a:t>
            </a:r>
            <a:r>
              <a:rPr b="1">
                <a:hlinkClick r:id="rId3"/>
              </a:rPr>
              <a:t>here</a:t>
            </a:r>
            <a:r>
              <a:rPr/>
              <a:t> to learn more about Google Coloaboratory,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Office Theme</vt:lpstr>
      <vt:lpstr>Introduction to Statistics with Python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Descriptive Statistics with Applications in Python</dc:title>
  <dc:creator/>
  <cp:keywords/>
  <dcterms:created xsi:type="dcterms:W3CDTF">2020-04-30T13:03:08Z</dcterms:created>
  <dcterms:modified xsi:type="dcterms:W3CDTF">2020-04-30T13:03:08Z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 April 2020</vt:lpwstr>
  </property>
  <property fmtid="{D5CDD505-2E9C-101B-9397-08002B2CF9AE}" pid="3" name="output">
    <vt:lpwstr/>
  </property>
</Properties>
</file>