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90" r:id="rId3"/>
    <p:sldId id="401" r:id="rId4"/>
    <p:sldId id="392" r:id="rId5"/>
    <p:sldId id="433" r:id="rId6"/>
    <p:sldId id="434" r:id="rId7"/>
    <p:sldId id="435" r:id="rId8"/>
    <p:sldId id="354" r:id="rId9"/>
    <p:sldId id="439" r:id="rId10"/>
    <p:sldId id="438" r:id="rId11"/>
    <p:sldId id="436" r:id="rId12"/>
    <p:sldId id="440" r:id="rId13"/>
    <p:sldId id="26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BC02"/>
    <a:srgbClr val="020202"/>
    <a:srgbClr val="4472C4"/>
    <a:srgbClr val="535353"/>
    <a:srgbClr val="3883CE"/>
    <a:srgbClr val="7F7F7F"/>
    <a:srgbClr val="0563C1"/>
    <a:srgbClr val="FFD966"/>
    <a:srgbClr val="FFD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-79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69CED-119F-FA4E-9C8C-E9278959E1B1}" type="datetimeFigureOut">
              <a:rPr lang="es-ES_tradnl" smtClean="0"/>
              <a:t>27/1/21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9753E-A97D-3748-B11B-A668608F87D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52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753E-A97D-3748-B11B-A668608F87D8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89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CF2C75-8D0D-4FFC-8A04-855BF35DA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1BF0D41-9707-4A4E-B19B-18C03ED1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86CBFDE-0421-4C66-AAA9-C3EC6DCD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88BCB37-1BA1-4DD0-9751-006F5134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24961E9-BDCE-4A78-9F82-FF2C3F60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5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7D7A1-7E6F-4DDC-BDCD-586666EB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FD4F4CE-806C-42AA-A768-F47B44B9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A00D452-1BBF-4469-905F-F2D3DDC1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639836B-06FB-4394-832F-41BEDD23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558B994-E7A0-4178-B149-2764C08E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6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7F3408B-0570-4277-9CDA-FE68D6AA1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07929E1-3383-478A-9A05-F68F64269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3BFED6-5629-4990-B762-E05DB513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E44ABA4-B291-49EC-857F-084D162B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20197A9-702E-4404-98C1-269CAE37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4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73D516-A2D4-4E8A-B513-FC3F3155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1AC2A1A-E7B3-41D1-9A76-ED0D6806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E5A4857-D431-40A0-98AF-BD6680BA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8AD98F3-E67C-471C-BC15-C83112B3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C5C5EEC-3CFF-435A-B7DC-A6640DB8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3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361E2-16D1-4396-B5DB-A97DAB5B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E8493CA-64FC-4DC3-A557-CA5D10C1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BCA1E98-4072-417C-A43D-FAC9D84E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CE4EFA8-CAA3-4BC9-ACFD-7230EAB9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5FAC742-9570-41B4-94F8-0F2B16F8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1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5B5E91-13F7-4A4B-BB4E-DA47D9D7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3CCE23-DD76-4229-90BB-279D92C3C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0F96AAE-15FB-422C-8BD2-60C02C16F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E9555E9-540B-4646-BA1A-CD397E33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D415F4B-1D82-4B1F-B0A5-FCFB5B63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021E6C0-11F3-41AE-8423-7C888FE1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80D8F4-CF06-4330-B736-9F2998E9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11372D7-451F-4AB5-B13D-77DA02F2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2D1C877-F9A8-4A1F-844A-D298709AC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B8C2DE2A-D1AF-44BA-BF95-3F7071D44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661C3D9A-F837-4752-823B-4D845DD1E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9ACC5853-D731-4FA1-9058-34E60B28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9501D3EB-5E31-4619-A2C4-EFE9DE91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F35301E-8880-4EBE-9CE0-B34F7763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7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CB0A81-449B-4E31-9283-9373D585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8458DCBD-7543-41D1-BE3F-4F3EC225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4CB53B7-1010-47BC-9234-0C6CDAE6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334CDBF-1F78-4DF2-9464-5ACD694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9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15CF9DF-1940-4A68-8542-EE83A425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CA701528-9568-498C-ADD0-7E1DE8E3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EEA69065-5CFB-476A-BA89-795335B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4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B34517-09B5-42C2-B4C4-A045DDDE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E9F2323-0040-40BC-93DF-9F1CE0E3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368D45B-B159-4431-98C9-633CD0F3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498C157-94C9-4D31-A593-C449F99A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E9101BC-95EF-4614-BDB8-1201F7BB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896DE04-32F5-4F99-8410-3F8DAAB0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8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90A376-3765-4C8F-9E19-01CE6FE1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DB04711-4A55-4D39-85BD-1191EC7DC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D648710-AB17-413B-BDC3-8ABC734D1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C8BA1CF-A388-481A-BF20-32C7ABAC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27/1/21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1686B00-E50A-4A2D-A9E9-75F825C5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ECA9362-3BFE-45D5-B0C2-42D0B350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8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1E5C8C9-5B64-4E3C-A665-38A38DA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EA4E472-35AB-4E12-9416-08FB154C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ABB8169-739A-44F6-ABB1-0207F6837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A075493E-BA40-4357-B8F2-1E1129DE8407}" type="datetimeFigureOut">
              <a:rPr lang="es-ES" smtClean="0"/>
              <a:pPr/>
              <a:t>27/1/21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219C14B-4755-46A7-9F9D-BE89709C2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A70B6D8-F542-46AD-8F67-1B80E874E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25A2DC54-59A7-4B8B-8FDB-0074006C8544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05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www.linkedin.com/in/nico-popescul-a8a1a084/" TargetMode="External"/><Relationship Id="rId6" Type="http://schemas.openxmlformats.org/officeDocument/2006/relationships/hyperlink" Target="https://www.kaggle.com/python10p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1"/>
          <a:stretch/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77EE6FC3-B5DC-4BB7-B913-DCE84D0B4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8" y="0"/>
            <a:ext cx="12191999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06AF9A-E87A-4BB0-89C2-C2A8B73C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9" y="1672400"/>
            <a:ext cx="8219090" cy="1513471"/>
          </a:xfrm>
        </p:spPr>
        <p:txBody>
          <a:bodyPr>
            <a:normAutofit/>
          </a:bodyPr>
          <a:lstStyle/>
          <a:p>
            <a:r>
              <a:rPr lang="es-ES" sz="40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Webinar</a:t>
            </a:r>
            <a:r>
              <a:rPr lang="es-ES" sz="40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s-ES" sz="40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Nuclio</a:t>
            </a:r>
            <a:r>
              <a:rPr lang="es-ES" sz="40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: </a:t>
            </a:r>
            <a:br>
              <a:rPr lang="es-ES" sz="40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</a:br>
            <a:r>
              <a:rPr lang="es-ES" sz="22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tratamiento</a:t>
            </a: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s-ES" sz="22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de fotos con </a:t>
            </a:r>
            <a:r>
              <a:rPr lang="es-ES" sz="22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Python</a:t>
            </a:r>
            <a:endParaRPr lang="es-ES" sz="22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EE62C6F6-EDBA-401F-87C2-22DC0D12087F}"/>
              </a:ext>
            </a:extLst>
          </p:cNvPr>
          <p:cNvCxnSpPr>
            <a:cxnSpLocks/>
          </p:cNvCxnSpPr>
          <p:nvPr/>
        </p:nvCxnSpPr>
        <p:spPr>
          <a:xfrm>
            <a:off x="329085" y="3170779"/>
            <a:ext cx="38421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68CDD5E4-2A25-48EC-AFA2-C064FBEB25D1}"/>
              </a:ext>
            </a:extLst>
          </p:cNvPr>
          <p:cNvSpPr txBox="1"/>
          <p:nvPr/>
        </p:nvSpPr>
        <p:spPr>
          <a:xfrm>
            <a:off x="261275" y="3237892"/>
            <a:ext cx="3909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Nico Popescul</a:t>
            </a:r>
            <a:endParaRPr lang="es-ES" sz="1200" i="1" dirty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endParaRPr lang="es-ES" dirty="0">
              <a:latin typeface="Segoe UI" panose="020B0502040204020203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C7F3B424-0287-4090-8B92-D953F4469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784" y="6017447"/>
            <a:ext cx="1957434" cy="5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Captura de pantalla 2021-01-26 a las 23.43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5" y="2298871"/>
            <a:ext cx="11391900" cy="1752600"/>
          </a:xfrm>
          <a:prstGeom prst="rect">
            <a:avLst/>
          </a:prstGeom>
        </p:spPr>
      </p:pic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xmlns="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dirty="0" smtClean="0">
                <a:latin typeface="+mj-lt"/>
              </a:rPr>
              <a:t>Similitud de coseno: ejemplo manual</a:t>
            </a:r>
            <a:endParaRPr lang="es-ES" sz="4000" dirty="0">
              <a:latin typeface="+mj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352338" y="-51345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chemeClr val="bg1"/>
                </a:solidFill>
              </a:rPr>
              <a:t>Webinar </a:t>
            </a:r>
            <a:r>
              <a:rPr lang="en-GB" sz="1800" dirty="0" err="1" smtClean="0">
                <a:solidFill>
                  <a:schemeClr val="bg1"/>
                </a:solidFill>
              </a:rPr>
              <a:t>Nuclio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604202" y="1647481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dirty="0" smtClean="0">
                <a:latin typeface="+mj-lt"/>
              </a:rPr>
              <a:t>Supongamos que tenemos el siguiente conjunto de vectores. Podemos calcular la similitud entre 2, usando la fórmula anterior en </a:t>
            </a:r>
            <a:r>
              <a:rPr lang="es-ES" dirty="0" err="1" smtClean="0">
                <a:latin typeface="+mj-lt"/>
              </a:rPr>
              <a:t>Python</a:t>
            </a:r>
            <a:r>
              <a:rPr lang="es-ES" dirty="0" smtClean="0">
                <a:latin typeface="+mj-lt"/>
              </a:rPr>
              <a:t> de la siguiente manera:</a:t>
            </a:r>
            <a:endParaRPr lang="es-ES" dirty="0">
              <a:latin typeface="+mj-lt"/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1172224" y="4105562"/>
            <a:ext cx="2374900" cy="2280008"/>
            <a:chOff x="714447" y="3942040"/>
            <a:chExt cx="2374900" cy="2620757"/>
          </a:xfrm>
        </p:grpSpPr>
        <p:pic>
          <p:nvPicPr>
            <p:cNvPr id="21" name="Imagen 20" descr="Captura de pantalla 2021-01-26 a las 23.18.3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47" y="4454597"/>
              <a:ext cx="2374900" cy="2108200"/>
            </a:xfrm>
            <a:prstGeom prst="rect">
              <a:avLst/>
            </a:prstGeom>
          </p:spPr>
        </p:pic>
        <p:sp>
          <p:nvSpPr>
            <p:cNvPr id="22" name="Rectángulo 21"/>
            <p:cNvSpPr/>
            <p:nvPr/>
          </p:nvSpPr>
          <p:spPr>
            <a:xfrm>
              <a:off x="782605" y="3942040"/>
              <a:ext cx="22385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 smtClean="0"/>
                <a:t>Conjunto de vectores</a:t>
              </a:r>
              <a:endParaRPr lang="es-ES" dirty="0"/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4884091" y="4105562"/>
            <a:ext cx="6032500" cy="2280008"/>
            <a:chOff x="5356635" y="3976294"/>
            <a:chExt cx="6032500" cy="2586503"/>
          </a:xfrm>
        </p:grpSpPr>
        <p:pic>
          <p:nvPicPr>
            <p:cNvPr id="24" name="Imagen 23" descr="Captura de pantalla 2021-01-26 a las 23.19.3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635" y="4365697"/>
              <a:ext cx="6032500" cy="2197100"/>
            </a:xfrm>
            <a:prstGeom prst="rect">
              <a:avLst/>
            </a:prstGeom>
          </p:spPr>
        </p:pic>
        <p:sp>
          <p:nvSpPr>
            <p:cNvPr id="25" name="Rectángulo 24"/>
            <p:cNvSpPr/>
            <p:nvPr/>
          </p:nvSpPr>
          <p:spPr>
            <a:xfrm>
              <a:off x="6342424" y="3976294"/>
              <a:ext cx="40609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 smtClean="0"/>
                <a:t>Matriz con las similitudes entre vectores</a:t>
              </a:r>
              <a:endParaRPr lang="es-ES" dirty="0"/>
            </a:p>
          </p:txBody>
        </p:sp>
      </p:grpSp>
      <p:sp>
        <p:nvSpPr>
          <p:cNvPr id="27" name="Elipse 26"/>
          <p:cNvSpPr/>
          <p:nvPr/>
        </p:nvSpPr>
        <p:spPr>
          <a:xfrm>
            <a:off x="634981" y="3692059"/>
            <a:ext cx="2864797" cy="502120"/>
          </a:xfrm>
          <a:prstGeom prst="ellipse">
            <a:avLst/>
          </a:prstGeom>
          <a:noFill/>
          <a:ln w="28575" cmpd="sng">
            <a:solidFill>
              <a:srgbClr val="FFBC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8569587" y="4730553"/>
            <a:ext cx="1073261" cy="502120"/>
          </a:xfrm>
          <a:prstGeom prst="ellipse">
            <a:avLst/>
          </a:prstGeom>
          <a:noFill/>
          <a:ln w="28575" cmpd="sng">
            <a:solidFill>
              <a:srgbClr val="FFBC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6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xmlns="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dirty="0" smtClean="0">
                <a:latin typeface="+mj-lt"/>
              </a:rPr>
              <a:t>¿</a:t>
            </a:r>
            <a:r>
              <a:rPr lang="fr-FR" sz="3600" b="1" dirty="0" smtClean="0">
                <a:latin typeface="+mj-lt"/>
              </a:rPr>
              <a:t>Que es </a:t>
            </a:r>
            <a:r>
              <a:rPr lang="fr-FR" sz="3600" b="1" dirty="0" err="1" smtClean="0">
                <a:latin typeface="+mj-lt"/>
              </a:rPr>
              <a:t>una</a:t>
            </a:r>
            <a:r>
              <a:rPr lang="fr-FR" sz="3600" b="1" dirty="0" smtClean="0">
                <a:latin typeface="+mj-lt"/>
              </a:rPr>
              <a:t> </a:t>
            </a:r>
            <a:r>
              <a:rPr lang="fr-FR" sz="3600" b="1" dirty="0" err="1" smtClean="0">
                <a:latin typeface="+mj-lt"/>
              </a:rPr>
              <a:t>foto</a:t>
            </a:r>
            <a:r>
              <a:rPr lang="es-ES" sz="3600" b="1" dirty="0" smtClean="0">
                <a:latin typeface="+mj-lt"/>
              </a:rPr>
              <a:t>?</a:t>
            </a:r>
            <a:endParaRPr lang="es-ES" sz="4000" dirty="0">
              <a:latin typeface="+mj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352338" y="-51345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chemeClr val="bg1"/>
                </a:solidFill>
              </a:rPr>
              <a:t>Webinar </a:t>
            </a:r>
            <a:r>
              <a:rPr lang="en-GB" sz="1800" dirty="0" err="1" smtClean="0">
                <a:solidFill>
                  <a:schemeClr val="bg1"/>
                </a:solidFill>
              </a:rPr>
              <a:t>Nuclio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604202" y="1647481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dirty="0" smtClean="0">
                <a:latin typeface="+mj-lt"/>
              </a:rPr>
              <a:t>A continuación tenemos una imagen y una matriz con números. </a:t>
            </a:r>
          </a:p>
          <a:p>
            <a:r>
              <a:rPr lang="es-ES" dirty="0" smtClean="0">
                <a:latin typeface="+mj-lt"/>
              </a:rPr>
              <a:t>¿Representan la misma cosa estos valores?</a:t>
            </a:r>
            <a:endParaRPr lang="es-ES" dirty="0">
              <a:latin typeface="+mj-lt"/>
            </a:endParaRPr>
          </a:p>
        </p:txBody>
      </p:sp>
      <p:pic>
        <p:nvPicPr>
          <p:cNvPr id="2" name="Imagen 1" descr="Captura de pantalla 2021-01-26 a las 19.54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1" y="2758063"/>
            <a:ext cx="3276600" cy="3492500"/>
          </a:xfrm>
          <a:prstGeom prst="rect">
            <a:avLst/>
          </a:prstGeom>
        </p:spPr>
      </p:pic>
      <p:pic>
        <p:nvPicPr>
          <p:cNvPr id="3" name="Imagen 2" descr="Captura de pantalla 2021-01-26 a las 19.54.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14" y="3467194"/>
            <a:ext cx="6121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xmlns="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_tradnl" sz="3600" b="1" dirty="0" smtClean="0">
                <a:latin typeface="+mj-lt"/>
              </a:rPr>
              <a:t>Conclusiones</a:t>
            </a:r>
            <a:endParaRPr lang="es-ES" sz="4000" dirty="0">
              <a:latin typeface="+mj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352338" y="-51345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chemeClr val="bg1"/>
                </a:solidFill>
              </a:rPr>
              <a:t>Webinar </a:t>
            </a:r>
            <a:r>
              <a:rPr lang="en-GB" sz="1800" dirty="0" err="1" smtClean="0">
                <a:solidFill>
                  <a:schemeClr val="bg1"/>
                </a:solidFill>
              </a:rPr>
              <a:t>Nuclio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604202" y="1647481"/>
            <a:ext cx="10807388" cy="44319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2400" dirty="0" smtClean="0">
                <a:latin typeface="+mj-lt"/>
              </a:rPr>
              <a:t>Las principales conclusiones extraídas del </a:t>
            </a:r>
            <a:r>
              <a:rPr lang="es-ES" sz="2400" dirty="0" err="1" smtClean="0">
                <a:latin typeface="+mj-lt"/>
              </a:rPr>
              <a:t>Webinar</a:t>
            </a:r>
            <a:r>
              <a:rPr lang="es-ES" sz="2400" dirty="0" smtClean="0">
                <a:latin typeface="+mj-lt"/>
              </a:rPr>
              <a:t> son:</a:t>
            </a:r>
          </a:p>
          <a:p>
            <a:endParaRPr lang="es-ES" sz="24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s-ES" sz="2400" dirty="0" err="1" smtClean="0">
                <a:latin typeface="+mj-lt"/>
              </a:rPr>
              <a:t>Python</a:t>
            </a:r>
            <a:r>
              <a:rPr lang="es-ES" sz="2400" dirty="0" smtClean="0">
                <a:latin typeface="+mj-lt"/>
              </a:rPr>
              <a:t> es una excelente lenguaje de programación con una gran cantidad de librerías open </a:t>
            </a:r>
            <a:r>
              <a:rPr lang="es-ES" sz="2400" dirty="0" err="1" smtClean="0">
                <a:latin typeface="+mj-lt"/>
              </a:rPr>
              <a:t>source</a:t>
            </a:r>
            <a:r>
              <a:rPr lang="es-ES" sz="2400" dirty="0" smtClean="0"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endParaRPr lang="es-ES" sz="2400" dirty="0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s-ES" sz="2400" dirty="0" smtClean="0">
                <a:latin typeface="+mj-lt"/>
              </a:rPr>
              <a:t>En desarrollo en </a:t>
            </a:r>
            <a:r>
              <a:rPr lang="es-ES" sz="2400" dirty="0" err="1" smtClean="0">
                <a:latin typeface="+mj-lt"/>
              </a:rPr>
              <a:t>Python</a:t>
            </a:r>
            <a:r>
              <a:rPr lang="es-ES" sz="2400" dirty="0" smtClean="0">
                <a:latin typeface="+mj-lt"/>
              </a:rPr>
              <a:t> es rápido y ágil. Con poco código se consiguen muchas cosas.</a:t>
            </a:r>
          </a:p>
          <a:p>
            <a:pPr marL="342900" indent="-342900">
              <a:buAutoNum type="arabicPeriod"/>
            </a:pPr>
            <a:endParaRPr lang="es-ES" sz="24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s-ES" sz="2400" dirty="0" smtClean="0">
                <a:latin typeface="+mj-lt"/>
              </a:rPr>
              <a:t>La similitud de coseno es una excelente métrica para calcular similitudes. Es fácil de interpretar para vectores pero se vuelve “</a:t>
            </a:r>
            <a:r>
              <a:rPr lang="es-ES" sz="2400" dirty="0" err="1" smtClean="0">
                <a:latin typeface="+mj-lt"/>
              </a:rPr>
              <a:t>contraintuitiva</a:t>
            </a:r>
            <a:r>
              <a:rPr lang="es-ES" sz="2400" dirty="0" smtClean="0">
                <a:latin typeface="+mj-lt"/>
              </a:rPr>
              <a:t>” cuando trabajamos con fotos </a:t>
            </a:r>
            <a:r>
              <a:rPr lang="es-ES" sz="2400" b="1" dirty="0" smtClean="0">
                <a:latin typeface="+mj-lt"/>
              </a:rPr>
              <a:t>(dos fotos diferentes tendrán un coeficiente de similitud).</a:t>
            </a:r>
            <a:endParaRPr lang="es-E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64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1"/>
          <a:stretch/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290EFA91-AA75-4EA8-97D1-923E97919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753" cy="685800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B54B75A-2D44-4A9B-9475-D2362E8BC3C2}"/>
              </a:ext>
            </a:extLst>
          </p:cNvPr>
          <p:cNvSpPr txBox="1"/>
          <p:nvPr/>
        </p:nvSpPr>
        <p:spPr>
          <a:xfrm>
            <a:off x="2933614" y="3075057"/>
            <a:ext cx="6336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Gracias y nos vemos en </a:t>
            </a:r>
            <a:r>
              <a:rPr lang="es-ES" sz="4000" dirty="0" err="1" smtClean="0">
                <a:solidFill>
                  <a:srgbClr val="FFBC02"/>
                </a:solidFill>
                <a:latin typeface="Segoe UI" panose="020B0502040204020203" pitchFamily="34" charset="0"/>
              </a:rPr>
              <a:t>Nuclio</a:t>
            </a:r>
            <a:r>
              <a:rPr lang="es-ES" sz="4000" dirty="0" smtClean="0">
                <a:solidFill>
                  <a:srgbClr val="FFBC02"/>
                </a:solidFill>
                <a:latin typeface="Segoe UI" panose="020B0502040204020203" pitchFamily="34" charset="0"/>
              </a:rPr>
              <a:t> </a:t>
            </a:r>
            <a:r>
              <a:rPr lang="es-ES" sz="4000" dirty="0" smtClean="0">
                <a:solidFill>
                  <a:srgbClr val="FFBC02"/>
                </a:solidFill>
                <a:latin typeface="Segoe UI" panose="020B0502040204020203" pitchFamily="34" charset="0"/>
                <a:sym typeface="Wingdings"/>
              </a:rPr>
              <a:t></a:t>
            </a:r>
            <a:endParaRPr lang="es-ES" sz="4000" dirty="0">
              <a:solidFill>
                <a:srgbClr val="FFBC02"/>
              </a:solidFill>
              <a:latin typeface="Segoe UI" panose="020B0502040204020203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1CAEE969-7052-4593-8DB2-B4EF6D0B93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0" y="6209761"/>
            <a:ext cx="1437014" cy="4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87E88985-6681-9A48-BB52-A0D2C499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2859239C-4DFC-472B-A7D6-835EF891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4"/>
            <a:ext cx="12190902" cy="6840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4AB6C3ED-9CE6-461B-9BA6-8EE20A934A3F}"/>
              </a:ext>
            </a:extLst>
          </p:cNvPr>
          <p:cNvSpPr txBox="1"/>
          <p:nvPr/>
        </p:nvSpPr>
        <p:spPr>
          <a:xfrm>
            <a:off x="5196834" y="2714109"/>
            <a:ext cx="1529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01</a:t>
            </a:r>
            <a:endParaRPr lang="es-ES" sz="1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58C8B045-47E4-440F-8BED-F985FF52B3FB}"/>
              </a:ext>
            </a:extLst>
          </p:cNvPr>
          <p:cNvSpPr txBox="1"/>
          <p:nvPr/>
        </p:nvSpPr>
        <p:spPr>
          <a:xfrm>
            <a:off x="7120824" y="2548239"/>
            <a:ext cx="49300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INTRO</a:t>
            </a:r>
          </a:p>
          <a:p>
            <a:r>
              <a:rPr lang="es-ES" sz="36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DEL</a:t>
            </a:r>
          </a:p>
          <a:p>
            <a:r>
              <a:rPr lang="es-ES" sz="36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PONENTE</a:t>
            </a:r>
            <a:endParaRPr lang="es-ES" sz="3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B83E95F5-0830-4A80-AED4-8070F87ED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57" y="4473332"/>
            <a:ext cx="1437014" cy="4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xmlns="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433865" y="821801"/>
            <a:ext cx="10928694" cy="8002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dirty="0" smtClean="0">
                <a:latin typeface="+mj-lt"/>
              </a:rPr>
              <a:t>Nico Popescul: </a:t>
            </a:r>
            <a:r>
              <a:rPr lang="es-ES" sz="2400" dirty="0" smtClean="0">
                <a:latin typeface="+mj-lt"/>
              </a:rPr>
              <a:t>Senior Data </a:t>
            </a:r>
            <a:r>
              <a:rPr lang="es-ES" sz="2400" dirty="0" err="1" smtClean="0">
                <a:latin typeface="+mj-lt"/>
              </a:rPr>
              <a:t>Scientist</a:t>
            </a:r>
            <a:r>
              <a:rPr lang="es-ES" sz="2400" dirty="0" smtClean="0">
                <a:latin typeface="+mj-lt"/>
              </a:rPr>
              <a:t> @ CaixaBank BI</a:t>
            </a:r>
          </a:p>
          <a:p>
            <a:r>
              <a:rPr lang="es-ES" sz="1600" dirty="0" smtClean="0">
                <a:latin typeface="+mj-lt"/>
              </a:rPr>
              <a:t>Área de especialización </a:t>
            </a:r>
            <a:r>
              <a:rPr lang="es-ES" sz="1600" dirty="0">
                <a:latin typeface="+mj-lt"/>
              </a:rPr>
              <a:t>c</a:t>
            </a:r>
            <a:r>
              <a:rPr lang="es-ES" sz="1600" dirty="0" smtClean="0">
                <a:latin typeface="+mj-lt"/>
              </a:rPr>
              <a:t>lasificación </a:t>
            </a:r>
            <a:r>
              <a:rPr lang="es-ES" sz="1600" dirty="0" smtClean="0">
                <a:latin typeface="+mj-lt"/>
              </a:rPr>
              <a:t>binaria, clusterización y series temporales.</a:t>
            </a:r>
            <a:endParaRPr lang="es-E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5" y="1956496"/>
            <a:ext cx="2192131" cy="21921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8298" y="4450080"/>
            <a:ext cx="2196123" cy="766354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KPMG</a:t>
            </a:r>
          </a:p>
          <a:p>
            <a:pPr algn="ctr"/>
            <a:r>
              <a:rPr lang="en-GB" dirty="0" smtClean="0"/>
              <a:t>(3 </a:t>
            </a:r>
            <a:r>
              <a:rPr lang="en-GB" dirty="0" err="1" smtClean="0"/>
              <a:t>años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992370" y="4450080"/>
            <a:ext cx="2196123" cy="766354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Banco Sabadell</a:t>
            </a:r>
          </a:p>
          <a:p>
            <a:pPr algn="ctr"/>
            <a:r>
              <a:rPr lang="en-GB" dirty="0" smtClean="0"/>
              <a:t>(9 </a:t>
            </a:r>
            <a:r>
              <a:rPr lang="en-GB" dirty="0" err="1" smtClean="0"/>
              <a:t>meses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8897734" y="4450080"/>
            <a:ext cx="2196123" cy="766354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CaixaBank BI</a:t>
            </a:r>
          </a:p>
          <a:p>
            <a:pPr algn="ctr"/>
            <a:r>
              <a:rPr lang="en-GB" dirty="0" smtClean="0"/>
              <a:t>(2 </a:t>
            </a:r>
            <a:r>
              <a:rPr lang="en-GB" dirty="0" err="1" smtClean="0"/>
              <a:t>años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0" name="TextBox 110">
            <a:extLst>
              <a:ext uri="{FF2B5EF4-FFF2-40B4-BE49-F238E27FC236}">
                <a16:creationId xmlns:a16="http://schemas.microsoft.com/office/drawing/2014/main" xmlns="" id="{8F8466BE-6B6C-FD46-BBC8-FA247CABB1C7}"/>
              </a:ext>
            </a:extLst>
          </p:cNvPr>
          <p:cNvSpPr txBox="1"/>
          <p:nvPr/>
        </p:nvSpPr>
        <p:spPr>
          <a:xfrm>
            <a:off x="873645" y="5415750"/>
            <a:ext cx="260542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GB" sz="1400" b="1" dirty="0" smtClean="0">
                <a:latin typeface="+mj-lt"/>
              </a:rPr>
              <a:t>Senior Consultant Financial Services</a:t>
            </a:r>
          </a:p>
          <a:p>
            <a:pPr algn="ctr">
              <a:buClr>
                <a:schemeClr val="accent4"/>
              </a:buClr>
            </a:pPr>
            <a:r>
              <a:rPr lang="en-GB" sz="1400" dirty="0">
                <a:latin typeface="+mj-lt"/>
              </a:rPr>
              <a:t>1</a:t>
            </a:r>
            <a:r>
              <a:rPr lang="en-GB" sz="1400" dirty="0" smtClean="0">
                <a:latin typeface="+mj-lt"/>
              </a:rPr>
              <a:t>. Excel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2. VBA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3. Python</a:t>
            </a:r>
          </a:p>
          <a:p>
            <a:pPr algn="ctr">
              <a:buClr>
                <a:schemeClr val="accent4"/>
              </a:buClr>
            </a:pPr>
            <a:r>
              <a:rPr lang="en-GB" sz="1400" dirty="0">
                <a:latin typeface="+mj-lt"/>
              </a:rPr>
              <a:t>4</a:t>
            </a:r>
            <a:r>
              <a:rPr lang="en-GB" sz="1400" dirty="0" smtClean="0">
                <a:latin typeface="+mj-lt"/>
              </a:rPr>
              <a:t>. IDEA</a:t>
            </a:r>
            <a:endParaRPr lang="en-GB" sz="1400" dirty="0">
              <a:latin typeface="+mj-lt"/>
            </a:endParaRPr>
          </a:p>
        </p:txBody>
      </p:sp>
      <p:sp>
        <p:nvSpPr>
          <p:cNvPr id="51" name="TextBox 110">
            <a:extLst>
              <a:ext uri="{FF2B5EF4-FFF2-40B4-BE49-F238E27FC236}">
                <a16:creationId xmlns:a16="http://schemas.microsoft.com/office/drawing/2014/main" xmlns="" id="{8F8466BE-6B6C-FD46-BBC8-FA247CABB1C7}"/>
              </a:ext>
            </a:extLst>
          </p:cNvPr>
          <p:cNvSpPr txBox="1"/>
          <p:nvPr/>
        </p:nvSpPr>
        <p:spPr>
          <a:xfrm>
            <a:off x="4779008" y="5428672"/>
            <a:ext cx="260542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GB" sz="1400" b="1" dirty="0" smtClean="0">
                <a:latin typeface="+mj-lt"/>
              </a:rPr>
              <a:t>Data Analyst 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1. SQL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2. Excel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3. VBA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4. SAS</a:t>
            </a:r>
          </a:p>
        </p:txBody>
      </p:sp>
      <p:sp>
        <p:nvSpPr>
          <p:cNvPr id="52" name="TextBox 110">
            <a:extLst>
              <a:ext uri="{FF2B5EF4-FFF2-40B4-BE49-F238E27FC236}">
                <a16:creationId xmlns:a16="http://schemas.microsoft.com/office/drawing/2014/main" xmlns="" id="{8F8466BE-6B6C-FD46-BBC8-FA247CABB1C7}"/>
              </a:ext>
            </a:extLst>
          </p:cNvPr>
          <p:cNvSpPr txBox="1"/>
          <p:nvPr/>
        </p:nvSpPr>
        <p:spPr>
          <a:xfrm>
            <a:off x="8693081" y="5436399"/>
            <a:ext cx="260542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GB" sz="1400" b="1" dirty="0" smtClean="0">
                <a:latin typeface="+mj-lt"/>
              </a:rPr>
              <a:t>Senior Data Scientist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1. Python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2. SQL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3. Excel</a:t>
            </a:r>
          </a:p>
          <a:p>
            <a:pPr algn="ctr">
              <a:buClr>
                <a:schemeClr val="accent4"/>
              </a:buClr>
            </a:pPr>
            <a:r>
              <a:rPr lang="en-GB" sz="1400" dirty="0" smtClean="0">
                <a:latin typeface="+mj-lt"/>
              </a:rPr>
              <a:t>4. SAS</a:t>
            </a:r>
          </a:p>
        </p:txBody>
      </p:sp>
      <p:sp>
        <p:nvSpPr>
          <p:cNvPr id="54" name="TextBox 110">
            <a:extLst>
              <a:ext uri="{FF2B5EF4-FFF2-40B4-BE49-F238E27FC236}">
                <a16:creationId xmlns:a16="http://schemas.microsoft.com/office/drawing/2014/main" xmlns="" id="{8F8466BE-6B6C-FD46-BBC8-FA247CABB1C7}"/>
              </a:ext>
            </a:extLst>
          </p:cNvPr>
          <p:cNvSpPr txBox="1"/>
          <p:nvPr/>
        </p:nvSpPr>
        <p:spPr>
          <a:xfrm>
            <a:off x="7368946" y="2354707"/>
            <a:ext cx="4807564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 smtClean="0"/>
              <a:t>Datos de contacto:</a:t>
            </a:r>
          </a:p>
          <a:p>
            <a:r>
              <a:rPr lang="es-ES" dirty="0" smtClean="0"/>
              <a:t>LinkedIn: </a:t>
            </a:r>
            <a:r>
              <a:rPr lang="es-ES" sz="1200" dirty="0" smtClean="0">
                <a:hlinkClick r:id="rId5"/>
              </a:rPr>
              <a:t>https://www.linkedin.com/in/nico-popescul-a8a1a084/</a:t>
            </a:r>
            <a:endParaRPr lang="es-ES" sz="1200" dirty="0" smtClean="0"/>
          </a:p>
          <a:p>
            <a:r>
              <a:rPr lang="es-ES" dirty="0" err="1" smtClean="0"/>
              <a:t>Kaggle</a:t>
            </a:r>
            <a:r>
              <a:rPr lang="es-ES" dirty="0" smtClean="0"/>
              <a:t>: </a:t>
            </a:r>
            <a:r>
              <a:rPr lang="es-ES" sz="1200" dirty="0" smtClean="0">
                <a:hlinkClick r:id="rId6"/>
              </a:rPr>
              <a:t>https://www.kaggle.com/python10pm</a:t>
            </a:r>
            <a:endParaRPr lang="es-ES" sz="1200" dirty="0" smtClean="0"/>
          </a:p>
          <a:p>
            <a:r>
              <a:rPr lang="es-ES" dirty="0" smtClean="0"/>
              <a:t>Email: </a:t>
            </a:r>
            <a:r>
              <a:rPr lang="es-ES" sz="1200" dirty="0" smtClean="0">
                <a:solidFill>
                  <a:srgbClr val="3883CE"/>
                </a:solidFill>
              </a:rPr>
              <a:t>1890np@gmail.com</a:t>
            </a:r>
          </a:p>
          <a:p>
            <a:r>
              <a:rPr lang="es-ES" dirty="0" smtClean="0"/>
              <a:t>Móvil:  </a:t>
            </a:r>
            <a:r>
              <a:rPr lang="es-ES" sz="1200" dirty="0" smtClean="0">
                <a:solidFill>
                  <a:srgbClr val="3883CE"/>
                </a:solidFill>
              </a:rPr>
              <a:t>+34 660 365 323</a:t>
            </a:r>
            <a:endParaRPr lang="es-ES" sz="1200" dirty="0" smtClean="0"/>
          </a:p>
          <a:p>
            <a:endParaRPr lang="es-ES" sz="1400" dirty="0"/>
          </a:p>
        </p:txBody>
      </p:sp>
      <p:sp>
        <p:nvSpPr>
          <p:cNvPr id="15" name="TextBox 110">
            <a:extLst>
              <a:ext uri="{FF2B5EF4-FFF2-40B4-BE49-F238E27FC236}">
                <a16:creationId xmlns:a16="http://schemas.microsoft.com/office/drawing/2014/main" xmlns="" id="{8F8466BE-6B6C-FD46-BBC8-FA247CABB1C7}"/>
              </a:ext>
            </a:extLst>
          </p:cNvPr>
          <p:cNvSpPr txBox="1"/>
          <p:nvPr/>
        </p:nvSpPr>
        <p:spPr>
          <a:xfrm>
            <a:off x="2880974" y="1806067"/>
            <a:ext cx="507849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 smtClean="0"/>
              <a:t>Formación profesional</a:t>
            </a:r>
          </a:p>
          <a:p>
            <a:pPr marL="285750" indent="-285750">
              <a:buFontTx/>
              <a:buChar char="-"/>
            </a:pPr>
            <a:r>
              <a:rPr lang="es-ES" sz="1400" dirty="0" smtClean="0"/>
              <a:t>Economía en UPNA</a:t>
            </a:r>
          </a:p>
          <a:p>
            <a:pPr marL="285750" indent="-285750">
              <a:buFontTx/>
              <a:buChar char="-"/>
            </a:pPr>
            <a:r>
              <a:rPr lang="es-ES" sz="1400" dirty="0" smtClean="0"/>
              <a:t>Postgrado de Data </a:t>
            </a:r>
            <a:r>
              <a:rPr lang="es-ES" sz="1400" dirty="0" err="1" smtClean="0"/>
              <a:t>Science</a:t>
            </a:r>
            <a:r>
              <a:rPr lang="es-ES" sz="1400" dirty="0" smtClean="0"/>
              <a:t> en UB</a:t>
            </a:r>
          </a:p>
          <a:p>
            <a:pPr marL="285750" indent="-285750">
              <a:buFontTx/>
              <a:buChar char="-"/>
            </a:pPr>
            <a:r>
              <a:rPr lang="es-ES" sz="1400" dirty="0" smtClean="0"/>
              <a:t>Fan de </a:t>
            </a:r>
            <a:r>
              <a:rPr lang="es-ES" sz="1400" dirty="0" err="1" smtClean="0"/>
              <a:t>Kaggle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Mooc</a:t>
            </a:r>
            <a:r>
              <a:rPr lang="es-ES" sz="1400" dirty="0" smtClean="0"/>
              <a:t> </a:t>
            </a:r>
            <a:r>
              <a:rPr lang="es-ES" sz="1400" dirty="0" err="1" smtClean="0"/>
              <a:t>lover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endParaRPr lang="es-ES" sz="800" dirty="0" smtClean="0"/>
          </a:p>
          <a:p>
            <a:r>
              <a:rPr lang="es-ES" b="1" dirty="0" smtClean="0"/>
              <a:t>Habilidades y conocimientos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Σ</a:t>
            </a:r>
            <a:r>
              <a:rPr lang="es-ES" sz="1400" dirty="0" smtClean="0"/>
              <a:t> 6 años de experiencia en Data </a:t>
            </a:r>
            <a:r>
              <a:rPr lang="es-ES" sz="1400" dirty="0" err="1" smtClean="0"/>
              <a:t>Analytics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Σ</a:t>
            </a:r>
            <a:r>
              <a:rPr lang="es-ES" sz="1400" dirty="0" smtClean="0"/>
              <a:t> 4 años de experiencia en Python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Σ</a:t>
            </a:r>
            <a:r>
              <a:rPr lang="es-ES" sz="1400" dirty="0" smtClean="0"/>
              <a:t> 3 años de experiencia en SQL</a:t>
            </a:r>
          </a:p>
          <a:p>
            <a:pPr marL="285750" indent="-285750">
              <a:buFontTx/>
              <a:buChar char="-"/>
            </a:pPr>
            <a:r>
              <a:rPr lang="es-ES" sz="1400" dirty="0" smtClean="0"/>
              <a:t>Σ 4 años de experiencia en VBA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Σ</a:t>
            </a:r>
            <a:r>
              <a:rPr lang="es-ES" sz="1400" dirty="0" smtClean="0"/>
              <a:t> 6 años de experiencia con Excel</a:t>
            </a:r>
            <a:endParaRPr lang="es-ES" sz="140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352338" y="-51345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chemeClr val="bg1"/>
                </a:solidFill>
              </a:rPr>
              <a:t>Webinar </a:t>
            </a:r>
            <a:r>
              <a:rPr lang="en-GB" sz="1800" dirty="0" err="1" smtClean="0">
                <a:solidFill>
                  <a:schemeClr val="bg1"/>
                </a:solidFill>
              </a:rPr>
              <a:t>Nuclio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87E88985-6681-9A48-BB52-A0D2C499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2859239C-4DFC-472B-A7D6-835EF891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4"/>
            <a:ext cx="12190902" cy="6840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4AB6C3ED-9CE6-461B-9BA6-8EE20A934A3F}"/>
              </a:ext>
            </a:extLst>
          </p:cNvPr>
          <p:cNvSpPr txBox="1"/>
          <p:nvPr/>
        </p:nvSpPr>
        <p:spPr>
          <a:xfrm>
            <a:off x="5196834" y="2714109"/>
            <a:ext cx="1529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02</a:t>
            </a:r>
            <a:endParaRPr lang="es-ES" sz="1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B83E95F5-0830-4A80-AED4-8070F87ED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57" y="4473332"/>
            <a:ext cx="1437014" cy="43110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8C8B045-47E4-440F-8BED-F985FF52B3FB}"/>
              </a:ext>
            </a:extLst>
          </p:cNvPr>
          <p:cNvSpPr txBox="1"/>
          <p:nvPr/>
        </p:nvSpPr>
        <p:spPr>
          <a:xfrm>
            <a:off x="7120824" y="2548239"/>
            <a:ext cx="49300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ROADMAP</a:t>
            </a:r>
          </a:p>
          <a:p>
            <a:r>
              <a:rPr lang="es-ES" sz="36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DEL</a:t>
            </a:r>
          </a:p>
          <a:p>
            <a:r>
              <a:rPr lang="es-ES" sz="36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WEBINAR</a:t>
            </a:r>
            <a:endParaRPr lang="es-ES" sz="3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46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xmlns="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dirty="0" err="1" smtClean="0">
                <a:latin typeface="+mj-lt"/>
              </a:rPr>
              <a:t>Roadmap</a:t>
            </a:r>
            <a:r>
              <a:rPr lang="es-ES" sz="3600" b="1" dirty="0" smtClean="0">
                <a:latin typeface="+mj-lt"/>
              </a:rPr>
              <a:t> del </a:t>
            </a:r>
            <a:r>
              <a:rPr lang="es-ES" sz="3600" b="1" dirty="0" err="1" smtClean="0">
                <a:latin typeface="+mj-lt"/>
              </a:rPr>
              <a:t>Webinar</a:t>
            </a:r>
            <a:endParaRPr lang="es-ES" sz="4000" dirty="0">
              <a:latin typeface="+mj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352338" y="-51345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chemeClr val="bg1"/>
                </a:solidFill>
              </a:rPr>
              <a:t>Webinar </a:t>
            </a:r>
            <a:r>
              <a:rPr lang="en-GB" sz="1800" dirty="0" err="1" smtClean="0">
                <a:solidFill>
                  <a:schemeClr val="bg1"/>
                </a:solidFill>
              </a:rPr>
              <a:t>Nuclio</a:t>
            </a:r>
            <a:endParaRPr lang="en-GB" sz="1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17347"/>
              </p:ext>
            </p:extLst>
          </p:nvPr>
        </p:nvGraphicFramePr>
        <p:xfrm>
          <a:off x="605448" y="3304107"/>
          <a:ext cx="10750372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83457"/>
                <a:gridCol w="71669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Pasos a</a:t>
                      </a:r>
                      <a:r>
                        <a:rPr lang="es-ES" sz="2400" baseline="0" dirty="0" smtClean="0"/>
                        <a:t> seguir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Comentarios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Crear</a:t>
                      </a:r>
                      <a:r>
                        <a:rPr lang="es-ES" sz="1600" baseline="0" dirty="0" smtClean="0"/>
                        <a:t> la carpeta de output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Vamos a crear</a:t>
                      </a:r>
                      <a:r>
                        <a:rPr lang="es-ES" sz="1600" baseline="0" dirty="0" smtClean="0"/>
                        <a:t> con </a:t>
                      </a:r>
                      <a:r>
                        <a:rPr lang="es-ES" sz="1600" baseline="0" dirty="0" err="1" smtClean="0"/>
                        <a:t>Python</a:t>
                      </a:r>
                      <a:r>
                        <a:rPr lang="es-ES" sz="1600" baseline="0" dirty="0" smtClean="0"/>
                        <a:t> una carpeta donde vamos a guardar las fotos “procesadas”. ¿Porque?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Procesamos las fotos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Debido</a:t>
                      </a:r>
                      <a:r>
                        <a:rPr lang="es-ES" sz="1600" baseline="0" dirty="0" smtClean="0"/>
                        <a:t> a que muchos algoritmos de ML necesitan que los inputs que sean del mismo tamaño.</a:t>
                      </a:r>
                      <a:endParaRPr lang="es-E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Convertimos las fotos procesadas en </a:t>
                      </a:r>
                      <a:r>
                        <a:rPr lang="es-ES" sz="1600" dirty="0" err="1" smtClean="0"/>
                        <a:t>numpy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baseline="0" dirty="0" err="1" smtClean="0"/>
                        <a:t>arrays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Una foto es un conjunto</a:t>
                      </a:r>
                      <a:r>
                        <a:rPr lang="es-ES" sz="1600" baseline="0" dirty="0" smtClean="0"/>
                        <a:t> de pixeles de tres colores RGB que toman un valor entre 0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s-ES" sz="1600" baseline="0" dirty="0" smtClean="0"/>
                        <a:t> 255. Por tanto los podemos representar como una matriz con estos valores.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Calculamos la similitud de las fotos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Una vez que tengamos nuestras fotos en forma</a:t>
                      </a:r>
                      <a:r>
                        <a:rPr lang="es-ES" sz="1600" baseline="0" dirty="0" smtClean="0"/>
                        <a:t> de matriz, podemos calcular una métrica de similitud usando la similitud de coseno.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Crearemos</a:t>
                      </a:r>
                      <a:r>
                        <a:rPr lang="es-ES" sz="1600" baseline="0" dirty="0" smtClean="0"/>
                        <a:t> un resumen de 2 fotos más parecidas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Dada</a:t>
                      </a:r>
                      <a:r>
                        <a:rPr lang="es-ES" sz="1600" baseline="0" dirty="0" smtClean="0"/>
                        <a:t> una foto u</a:t>
                      </a:r>
                      <a:r>
                        <a:rPr lang="es-ES" sz="1600" dirty="0" smtClean="0"/>
                        <a:t>saremos </a:t>
                      </a:r>
                      <a:r>
                        <a:rPr lang="es-ES" sz="1600" dirty="0" err="1" smtClean="0"/>
                        <a:t>matplotlib</a:t>
                      </a:r>
                      <a:r>
                        <a:rPr lang="es-ES" sz="1600" baseline="0" dirty="0" smtClean="0"/>
                        <a:t> (librerías para hacer gráficas) para crear un resumen con la foto que mayor score tiene.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604202" y="1647481"/>
            <a:ext cx="10807388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b="1" dirty="0" smtClean="0">
                <a:latin typeface="+mj-lt"/>
              </a:rPr>
              <a:t>El objetivo principal del </a:t>
            </a:r>
            <a:r>
              <a:rPr lang="es-ES" b="1" dirty="0" err="1" smtClean="0">
                <a:latin typeface="+mj-lt"/>
              </a:rPr>
              <a:t>Webinar</a:t>
            </a:r>
            <a:r>
              <a:rPr lang="es-ES" b="1" dirty="0" smtClean="0">
                <a:latin typeface="+mj-lt"/>
              </a:rPr>
              <a:t> es calcular una métrica de similitud entre fotos.</a:t>
            </a:r>
          </a:p>
          <a:p>
            <a:r>
              <a:rPr lang="es-ES" b="1" dirty="0" smtClean="0">
                <a:latin typeface="+mj-lt"/>
              </a:rPr>
              <a:t>Dadas un conjunto de fotos, calcular un coeficiente de c</a:t>
            </a:r>
            <a:r>
              <a:rPr lang="es-ES_tradnl" b="1" dirty="0" err="1" smtClean="0">
                <a:latin typeface="+mj-lt"/>
              </a:rPr>
              <a:t>úanto</a:t>
            </a:r>
            <a:r>
              <a:rPr lang="es-ES_tradnl" b="1" dirty="0" smtClean="0">
                <a:latin typeface="+mj-lt"/>
              </a:rPr>
              <a:t> se parecen las imágenes entre sí.</a:t>
            </a:r>
          </a:p>
          <a:p>
            <a:endParaRPr lang="es-ES_tradnl" b="1" dirty="0">
              <a:latin typeface="+mj-lt"/>
            </a:endParaRPr>
          </a:p>
          <a:p>
            <a:r>
              <a:rPr lang="es-ES_tradnl" b="1" dirty="0" smtClean="0">
                <a:latin typeface="+mj-lt"/>
              </a:rPr>
              <a:t>Como input del proyecto vamos a tener una carpeta donde tendremos las fotos que queremos analizar.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89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xmlns="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dirty="0" err="1" smtClean="0">
                <a:latin typeface="+mj-lt"/>
              </a:rPr>
              <a:t>Stack</a:t>
            </a:r>
            <a:r>
              <a:rPr lang="es-ES" sz="3600" b="1" dirty="0" smtClean="0">
                <a:latin typeface="+mj-lt"/>
              </a:rPr>
              <a:t> tecnológico del </a:t>
            </a:r>
            <a:r>
              <a:rPr lang="es-ES" sz="3600" b="1" dirty="0" err="1" smtClean="0">
                <a:latin typeface="+mj-lt"/>
              </a:rPr>
              <a:t>Webinar</a:t>
            </a:r>
            <a:endParaRPr lang="es-ES" sz="4000" dirty="0">
              <a:latin typeface="+mj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352338" y="-51345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chemeClr val="bg1"/>
                </a:solidFill>
              </a:rPr>
              <a:t>Webinar </a:t>
            </a:r>
            <a:r>
              <a:rPr lang="en-GB" sz="1800" dirty="0" err="1" smtClean="0">
                <a:solidFill>
                  <a:schemeClr val="bg1"/>
                </a:solidFill>
              </a:rPr>
              <a:t>Nuclio</a:t>
            </a:r>
            <a:endParaRPr lang="en-GB" sz="1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25806"/>
              </p:ext>
            </p:extLst>
          </p:nvPr>
        </p:nvGraphicFramePr>
        <p:xfrm>
          <a:off x="590681" y="2418013"/>
          <a:ext cx="10750372" cy="409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83457"/>
                <a:gridCol w="71669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/>
                        <a:t>Tech</a:t>
                      </a:r>
                      <a:r>
                        <a:rPr lang="es-ES" sz="2400" baseline="0" dirty="0" smtClean="0"/>
                        <a:t> </a:t>
                      </a:r>
                      <a:r>
                        <a:rPr lang="es-ES" sz="2400" baseline="0" dirty="0" err="1" smtClean="0"/>
                        <a:t>Stack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Comentarios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import</a:t>
                      </a:r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 os</a:t>
                      </a:r>
                    </a:p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import</a:t>
                      </a:r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 </a:t>
                      </a:r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sys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Son dos librerías que nos permiten interactuar</a:t>
                      </a:r>
                      <a:r>
                        <a:rPr lang="es-ES" sz="1600" baseline="0" dirty="0" smtClean="0"/>
                        <a:t> con nuestro sistema operativo.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import</a:t>
                      </a:r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 </a:t>
                      </a:r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numpy</a:t>
                      </a:r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 as </a:t>
                      </a:r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np</a:t>
                      </a:r>
                      <a:endParaRPr lang="es-ES" sz="1600" dirty="0" smtClean="0">
                        <a:solidFill>
                          <a:srgbClr val="4472C4"/>
                        </a:solidFill>
                      </a:endParaRPr>
                    </a:p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import</a:t>
                      </a:r>
                      <a:r>
                        <a:rPr lang="es-ES" sz="1600" baseline="0" dirty="0" smtClean="0">
                          <a:solidFill>
                            <a:srgbClr val="4472C4"/>
                          </a:solidFill>
                        </a:rPr>
                        <a:t> pandas as </a:t>
                      </a:r>
                      <a:r>
                        <a:rPr lang="es-ES" sz="1600" baseline="0" dirty="0" err="1" smtClean="0">
                          <a:solidFill>
                            <a:srgbClr val="4472C4"/>
                          </a:solidFill>
                        </a:rPr>
                        <a:t>pd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Son las principales</a:t>
                      </a:r>
                      <a:r>
                        <a:rPr lang="es-ES" sz="1600" baseline="0" dirty="0" smtClean="0"/>
                        <a:t> librerías para el 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análisis de datos del ecosistema </a:t>
                      </a:r>
                      <a:r>
                        <a:rPr lang="es-ES" sz="1600" baseline="0" dirty="0" err="1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(junto con </a:t>
                      </a:r>
                      <a:r>
                        <a:rPr lang="es-ES" sz="1600" baseline="0" dirty="0" err="1" smtClean="0">
                          <a:solidFill>
                            <a:schemeClr val="tx1"/>
                          </a:solidFill>
                        </a:rPr>
                        <a:t>scipy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import</a:t>
                      </a:r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 </a:t>
                      </a:r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sklearn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Usaremos</a:t>
                      </a:r>
                      <a:r>
                        <a:rPr lang="es-ES_tradnl" sz="1600" baseline="0" dirty="0" smtClean="0"/>
                        <a:t> de la librería de </a:t>
                      </a:r>
                      <a:r>
                        <a:rPr lang="es-ES_tradnl" sz="1600" baseline="0" dirty="0" err="1" smtClean="0"/>
                        <a:t>sklearn</a:t>
                      </a:r>
                      <a:r>
                        <a:rPr lang="es-ES_tradnl" sz="1600" baseline="0" dirty="0" smtClean="0"/>
                        <a:t> funciones y clases para el procesamiento de datos y cálculo de la similitud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import</a:t>
                      </a:r>
                      <a:r>
                        <a:rPr lang="es-ES" sz="1600" baseline="0" dirty="0" smtClean="0">
                          <a:solidFill>
                            <a:srgbClr val="4472C4"/>
                          </a:solidFill>
                        </a:rPr>
                        <a:t> </a:t>
                      </a:r>
                      <a:r>
                        <a:rPr lang="es-ES" sz="1600" baseline="0" dirty="0" err="1" smtClean="0">
                          <a:solidFill>
                            <a:srgbClr val="4472C4"/>
                          </a:solidFill>
                        </a:rPr>
                        <a:t>matplotlib.pyplot</a:t>
                      </a:r>
                      <a:r>
                        <a:rPr lang="es-ES" sz="1600" baseline="0" dirty="0" smtClean="0">
                          <a:solidFill>
                            <a:srgbClr val="4472C4"/>
                          </a:solidFill>
                        </a:rPr>
                        <a:t> as </a:t>
                      </a:r>
                      <a:r>
                        <a:rPr lang="es-ES" sz="1600" baseline="0" dirty="0" err="1" smtClean="0">
                          <a:solidFill>
                            <a:srgbClr val="4472C4"/>
                          </a:solidFill>
                        </a:rPr>
                        <a:t>plt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/>
                        <a:t>Matplotlib</a:t>
                      </a:r>
                      <a:r>
                        <a:rPr lang="es-ES" sz="1600" baseline="0" dirty="0" smtClean="0"/>
                        <a:t> nos ayudará a visualizar las fotos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import</a:t>
                      </a:r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 PIL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PIL es una librería muy</a:t>
                      </a:r>
                      <a:r>
                        <a:rPr lang="es-ES" sz="1600" baseline="0" dirty="0" smtClean="0"/>
                        <a:t> famosa de </a:t>
                      </a:r>
                      <a:r>
                        <a:rPr lang="es-ES" sz="1600" baseline="0" dirty="0" err="1" smtClean="0"/>
                        <a:t>Python</a:t>
                      </a:r>
                      <a:r>
                        <a:rPr lang="es-ES" sz="1600" baseline="0" dirty="0" smtClean="0"/>
                        <a:t> que permite trabajar con </a:t>
                      </a:r>
                      <a:r>
                        <a:rPr lang="es-ES" sz="1600" baseline="0" dirty="0" err="1" smtClean="0"/>
                        <a:t>im</a:t>
                      </a:r>
                      <a:r>
                        <a:rPr lang="cs-CZ" sz="1600" baseline="0" dirty="0" smtClean="0"/>
                        <a:t>á</a:t>
                      </a:r>
                      <a:r>
                        <a:rPr lang="es-ES" sz="1600" baseline="0" dirty="0" smtClean="0"/>
                        <a:t>genes.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scripting</a:t>
                      </a:r>
                      <a:r>
                        <a:rPr lang="es-ES" sz="1600" baseline="0" dirty="0" smtClean="0">
                          <a:solidFill>
                            <a:srgbClr val="4472C4"/>
                          </a:solidFill>
                        </a:rPr>
                        <a:t> de </a:t>
                      </a:r>
                      <a:r>
                        <a:rPr lang="es-ES" sz="1600" baseline="0" dirty="0" err="1" smtClean="0">
                          <a:solidFill>
                            <a:srgbClr val="4472C4"/>
                          </a:solidFill>
                        </a:rPr>
                        <a:t>Python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En vez de usar </a:t>
                      </a:r>
                      <a:r>
                        <a:rPr lang="es-ES" sz="1600" dirty="0" err="1" smtClean="0"/>
                        <a:t>Jupyter</a:t>
                      </a:r>
                      <a:r>
                        <a:rPr lang="es-ES" sz="1600" dirty="0" smtClean="0"/>
                        <a:t> Notebook</a:t>
                      </a:r>
                      <a:r>
                        <a:rPr lang="es-ES" sz="1600" baseline="0" dirty="0" smtClean="0"/>
                        <a:t> (que es el que se usa en el máster de DS de </a:t>
                      </a:r>
                      <a:r>
                        <a:rPr lang="es-ES" sz="1600" baseline="0" dirty="0" err="1" smtClean="0"/>
                        <a:t>Nuclio</a:t>
                      </a:r>
                      <a:r>
                        <a:rPr lang="es-ES" sz="1600" baseline="0" dirty="0" smtClean="0"/>
                        <a:t>), vamos a ejecutar todo el código como un script de </a:t>
                      </a:r>
                      <a:r>
                        <a:rPr lang="es-ES" sz="1600" baseline="0" dirty="0" err="1" smtClean="0"/>
                        <a:t>Python</a:t>
                      </a:r>
                      <a:r>
                        <a:rPr lang="es-ES" sz="1600" baseline="0" dirty="0" smtClean="0"/>
                        <a:t> (vía terminal).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OOP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Usaremos Programación Orientada a Objetos</a:t>
                      </a:r>
                      <a:r>
                        <a:rPr lang="es-ES" sz="1600" baseline="0" dirty="0" smtClean="0"/>
                        <a:t> para construir una clase que nos ayude en toda la manipulación.</a:t>
                      </a:r>
                      <a:endParaRPr lang="es-E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604202" y="1647481"/>
            <a:ext cx="1080738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b="1" dirty="0" smtClean="0">
                <a:latin typeface="+mj-lt"/>
              </a:rPr>
              <a:t>V</a:t>
            </a:r>
            <a:r>
              <a:rPr lang="es-ES_tradnl" b="1" dirty="0" smtClean="0">
                <a:latin typeface="+mj-lt"/>
              </a:rPr>
              <a:t>amos a usar librerías open </a:t>
            </a:r>
            <a:r>
              <a:rPr lang="mr-IN" b="1" dirty="0" smtClean="0">
                <a:latin typeface="+mj-lt"/>
              </a:rPr>
              <a:t>–</a:t>
            </a:r>
            <a:r>
              <a:rPr lang="es-ES_tradnl" b="1" dirty="0" smtClean="0">
                <a:latin typeface="+mj-lt"/>
              </a:rPr>
              <a:t> </a:t>
            </a:r>
            <a:r>
              <a:rPr lang="es-ES_tradnl" b="1" dirty="0" err="1" smtClean="0">
                <a:latin typeface="+mj-lt"/>
              </a:rPr>
              <a:t>source</a:t>
            </a:r>
            <a:r>
              <a:rPr lang="es-ES_tradnl" b="1" dirty="0" smtClean="0">
                <a:latin typeface="+mj-lt"/>
              </a:rPr>
              <a:t> de </a:t>
            </a:r>
            <a:r>
              <a:rPr lang="es-ES_tradnl" b="1" dirty="0" err="1" smtClean="0">
                <a:latin typeface="+mj-lt"/>
              </a:rPr>
              <a:t>Python</a:t>
            </a:r>
            <a:r>
              <a:rPr lang="es-ES_tradnl" b="1" dirty="0" smtClean="0">
                <a:latin typeface="+mj-lt"/>
              </a:rPr>
              <a:t> (totalmente gratuitas para el público).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4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xmlns="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dirty="0" smtClean="0">
                <a:latin typeface="+mj-lt"/>
              </a:rPr>
              <a:t>Comandos básicos del terminal</a:t>
            </a:r>
            <a:endParaRPr lang="es-ES" sz="4000" dirty="0">
              <a:latin typeface="+mj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352338" y="-51345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chemeClr val="bg1"/>
                </a:solidFill>
              </a:rPr>
              <a:t>Webinar </a:t>
            </a:r>
            <a:r>
              <a:rPr lang="en-GB" sz="1800" dirty="0" err="1" smtClean="0">
                <a:solidFill>
                  <a:schemeClr val="bg1"/>
                </a:solidFill>
              </a:rPr>
              <a:t>Nuclio</a:t>
            </a:r>
            <a:endParaRPr lang="en-GB" sz="1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80382"/>
              </p:ext>
            </p:extLst>
          </p:nvPr>
        </p:nvGraphicFramePr>
        <p:xfrm>
          <a:off x="590681" y="3496094"/>
          <a:ext cx="10961278" cy="251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0980"/>
                <a:gridCol w="4300149"/>
                <a:gridCol w="4300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Comando </a:t>
                      </a:r>
                      <a:r>
                        <a:rPr lang="es-ES" sz="2400" dirty="0" err="1" smtClean="0"/>
                        <a:t>MacOS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Comando Windows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Comentarios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cd</a:t>
                      </a:r>
                      <a:r>
                        <a:rPr lang="es-ES" sz="1600" baseline="0" dirty="0" smtClean="0">
                          <a:solidFill>
                            <a:srgbClr val="4472C4"/>
                          </a:solidFill>
                        </a:rPr>
                        <a:t> </a:t>
                      </a:r>
                      <a:r>
                        <a:rPr lang="es-ES" sz="1600" baseline="0" dirty="0" err="1" smtClean="0">
                          <a:solidFill>
                            <a:srgbClr val="4472C4"/>
                          </a:solidFill>
                        </a:rPr>
                        <a:t>nombre_carpeta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cd </a:t>
                      </a:r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nombre_carpeta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Para</a:t>
                      </a:r>
                      <a:r>
                        <a:rPr lang="es-ES" sz="1600" baseline="0" dirty="0" smtClean="0"/>
                        <a:t> navegar por las carpetas vía terminal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cd</a:t>
                      </a:r>
                      <a:r>
                        <a:rPr lang="es-ES" sz="1600" baseline="0" dirty="0" smtClean="0">
                          <a:solidFill>
                            <a:srgbClr val="4472C4"/>
                          </a:solidFill>
                        </a:rPr>
                        <a:t> ..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cd..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Moverse</a:t>
                      </a:r>
                      <a:r>
                        <a:rPr lang="es-ES" sz="1600" baseline="0" dirty="0" smtClean="0"/>
                        <a:t> a la carpeta anterior</a:t>
                      </a:r>
                      <a:endParaRPr lang="es-ES" sz="16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ls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dir</a:t>
                      </a:r>
                      <a:endParaRPr lang="es-ES" sz="1600" dirty="0" smtClean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Mostrar el contenido</a:t>
                      </a:r>
                      <a:r>
                        <a:rPr lang="es-ES" sz="1600" baseline="0" dirty="0" smtClean="0"/>
                        <a:t> de una carpeta</a:t>
                      </a:r>
                      <a:endParaRPr lang="es-ES" sz="16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python</a:t>
                      </a:r>
                      <a:r>
                        <a:rPr lang="es-ES" sz="1600" dirty="0" smtClean="0">
                          <a:solidFill>
                            <a:srgbClr val="4472C4"/>
                          </a:solidFill>
                        </a:rPr>
                        <a:t> </a:t>
                      </a:r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nombre_script.py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python</a:t>
                      </a:r>
                      <a:r>
                        <a:rPr lang="es-ES" sz="1600" baseline="0" dirty="0" smtClean="0">
                          <a:solidFill>
                            <a:srgbClr val="4472C4"/>
                          </a:solidFill>
                        </a:rPr>
                        <a:t> </a:t>
                      </a:r>
                      <a:r>
                        <a:rPr lang="es-ES" sz="1600" baseline="0" dirty="0" err="1" smtClean="0">
                          <a:solidFill>
                            <a:srgbClr val="4472C4"/>
                          </a:solidFill>
                        </a:rPr>
                        <a:t>nombre_script.py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Usaremos</a:t>
                      </a:r>
                      <a:r>
                        <a:rPr lang="es-ES_tradnl" sz="1600" baseline="0" dirty="0" smtClean="0"/>
                        <a:t> este comando para ejecutar un programa </a:t>
                      </a:r>
                      <a:r>
                        <a:rPr lang="es-ES_tradnl" sz="1600" baseline="0" dirty="0" err="1" smtClean="0"/>
                        <a:t>Python</a:t>
                      </a:r>
                      <a:r>
                        <a:rPr lang="es-ES_tradnl" sz="1600" baseline="0" dirty="0" smtClean="0"/>
                        <a:t> vía terminal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clear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rgbClr val="4472C4"/>
                          </a:solidFill>
                        </a:rPr>
                        <a:t>cls</a:t>
                      </a:r>
                      <a:endParaRPr lang="es-ES" sz="160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Limpiar</a:t>
                      </a:r>
                      <a:r>
                        <a:rPr lang="es-ES" sz="1600" baseline="0" dirty="0" smtClean="0"/>
                        <a:t> el contenido del terminal</a:t>
                      </a:r>
                      <a:endParaRPr lang="es-E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604202" y="1647481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_tradnl" b="1" dirty="0" smtClean="0">
                <a:latin typeface="+mj-lt"/>
              </a:rPr>
              <a:t>Dado que vamos a ejecutar nuestro programa vía terminal, vamos a tener que aprender unos comandos básicos.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4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87E88985-6681-9A48-BB52-A0D2C499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2859239C-4DFC-472B-A7D6-835EF891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4"/>
            <a:ext cx="12190902" cy="6840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4AB6C3ED-9CE6-461B-9BA6-8EE20A934A3F}"/>
              </a:ext>
            </a:extLst>
          </p:cNvPr>
          <p:cNvSpPr txBox="1"/>
          <p:nvPr/>
        </p:nvSpPr>
        <p:spPr>
          <a:xfrm>
            <a:off x="5196834" y="2714109"/>
            <a:ext cx="1529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03</a:t>
            </a:r>
            <a:endParaRPr lang="es-ES" sz="1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B83E95F5-0830-4A80-AED4-8070F87ED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57" y="4473332"/>
            <a:ext cx="1437014" cy="43110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8C8B045-47E4-440F-8BED-F985FF52B3FB}"/>
              </a:ext>
            </a:extLst>
          </p:cNvPr>
          <p:cNvSpPr txBox="1"/>
          <p:nvPr/>
        </p:nvSpPr>
        <p:spPr>
          <a:xfrm>
            <a:off x="7120824" y="2548239"/>
            <a:ext cx="49300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15 MINUTOS</a:t>
            </a:r>
          </a:p>
          <a:p>
            <a:r>
              <a:rPr lang="es-ES" sz="36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DE</a:t>
            </a:r>
          </a:p>
          <a:p>
            <a:r>
              <a:rPr lang="es-ES" sz="36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TEORÍA</a:t>
            </a:r>
            <a:endParaRPr lang="es-ES" sz="3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15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xmlns="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dirty="0" smtClean="0">
                <a:latin typeface="+mj-lt"/>
              </a:rPr>
              <a:t>Similitud de coseno</a:t>
            </a:r>
            <a:endParaRPr lang="es-ES" sz="4000" dirty="0">
              <a:latin typeface="+mj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352338" y="-51345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chemeClr val="bg1"/>
                </a:solidFill>
              </a:rPr>
              <a:t>Webinar </a:t>
            </a:r>
            <a:r>
              <a:rPr lang="en-GB" sz="1800" dirty="0" err="1" smtClean="0">
                <a:solidFill>
                  <a:schemeClr val="bg1"/>
                </a:solidFill>
              </a:rPr>
              <a:t>Nuclio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xmlns="" id="{C21D5F21-9E34-5745-B997-0F663DF13B28}"/>
              </a:ext>
            </a:extLst>
          </p:cNvPr>
          <p:cNvSpPr txBox="1"/>
          <p:nvPr/>
        </p:nvSpPr>
        <p:spPr>
          <a:xfrm>
            <a:off x="604202" y="1647481"/>
            <a:ext cx="10807388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dirty="0" smtClean="0">
                <a:latin typeface="+mj-lt"/>
              </a:rPr>
              <a:t>Dados dos vectores cualquiera (siempre y cuando tenga las mismas dimensiones), puedo calcular los ángulos que forman estos vectores (llamado similitud de coseno) y usar este ángulo como proxy de similitud.</a:t>
            </a:r>
            <a:endParaRPr lang="es-ES" dirty="0">
              <a:latin typeface="+mj-lt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724298" y="2858427"/>
            <a:ext cx="5484983" cy="2770255"/>
            <a:chOff x="1022408" y="2518762"/>
            <a:chExt cx="5484983" cy="2770255"/>
          </a:xfrm>
        </p:grpSpPr>
        <p:pic>
          <p:nvPicPr>
            <p:cNvPr id="5" name="Imagen 4" descr="Captura de pantalla 2021-01-26 a las 20.02.2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691" y="2518762"/>
              <a:ext cx="5473700" cy="1460500"/>
            </a:xfrm>
            <a:prstGeom prst="rect">
              <a:avLst/>
            </a:prstGeom>
          </p:spPr>
        </p:pic>
        <p:sp>
          <p:nvSpPr>
            <p:cNvPr id="11" name="TextBox 3">
              <a:extLst>
                <a:ext uri="{FF2B5EF4-FFF2-40B4-BE49-F238E27FC236}">
                  <a16:creationId xmlns:a16="http://schemas.microsoft.com/office/drawing/2014/main" xmlns="" id="{C21D5F21-9E34-5745-B997-0F663DF13B28}"/>
                </a:ext>
              </a:extLst>
            </p:cNvPr>
            <p:cNvSpPr txBox="1"/>
            <p:nvPr/>
          </p:nvSpPr>
          <p:spPr>
            <a:xfrm>
              <a:off x="1022408" y="4458020"/>
              <a:ext cx="2374001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dirty="0" smtClean="0">
                  <a:latin typeface="+mj-lt"/>
                </a:rPr>
                <a:t>-1 &lt; </a:t>
              </a:r>
              <a:r>
                <a:rPr lang="es-ES" dirty="0" err="1" smtClean="0">
                  <a:latin typeface="+mj-lt"/>
                </a:rPr>
                <a:t>similarity</a:t>
              </a:r>
              <a:r>
                <a:rPr lang="es-ES" dirty="0" smtClean="0">
                  <a:latin typeface="+mj-lt"/>
                </a:rPr>
                <a:t> &lt; 1</a:t>
              </a:r>
            </a:p>
            <a:p>
              <a:r>
                <a:rPr lang="es-ES" dirty="0" smtClean="0">
                  <a:latin typeface="+mj-lt"/>
                </a:rPr>
                <a:t>-1: vectores opuestos</a:t>
              </a:r>
            </a:p>
            <a:p>
              <a:r>
                <a:rPr lang="es-ES" dirty="0">
                  <a:latin typeface="+mj-lt"/>
                </a:rPr>
                <a:t> </a:t>
              </a:r>
              <a:r>
                <a:rPr lang="es-ES" dirty="0" smtClean="0">
                  <a:latin typeface="+mj-lt"/>
                </a:rPr>
                <a:t>1: vectores iguales</a:t>
              </a:r>
            </a:p>
          </p:txBody>
        </p:sp>
      </p:grpSp>
      <p:pic>
        <p:nvPicPr>
          <p:cNvPr id="12" name="Imagen 11" descr="vecto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51" y="2479535"/>
            <a:ext cx="48641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875</Words>
  <Application>Microsoft Macintosh PowerPoint</Application>
  <PresentationFormat>Personalizado</PresentationFormat>
  <Paragraphs>141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Webinar Nuclio:  tratamiento de fotos con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PRINCIPAL</dc:title>
  <dc:creator>Esther</dc:creator>
  <cp:lastModifiedBy>Nico P.</cp:lastModifiedBy>
  <cp:revision>197</cp:revision>
  <dcterms:created xsi:type="dcterms:W3CDTF">2019-04-25T08:29:14Z</dcterms:created>
  <dcterms:modified xsi:type="dcterms:W3CDTF">2021-01-26T23:02:36Z</dcterms:modified>
</cp:coreProperties>
</file>