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7" r:id="rId2"/>
    <p:sldId id="304" r:id="rId3"/>
    <p:sldId id="258" r:id="rId4"/>
    <p:sldId id="299" r:id="rId5"/>
    <p:sldId id="300" r:id="rId6"/>
    <p:sldId id="301" r:id="rId7"/>
    <p:sldId id="302" r:id="rId8"/>
    <p:sldId id="259" r:id="rId9"/>
    <p:sldId id="303" r:id="rId10"/>
    <p:sldId id="260" r:id="rId11"/>
    <p:sldId id="279" r:id="rId12"/>
    <p:sldId id="261" r:id="rId13"/>
    <p:sldId id="280" r:id="rId14"/>
    <p:sldId id="281" r:id="rId15"/>
    <p:sldId id="262" r:id="rId16"/>
    <p:sldId id="282" r:id="rId17"/>
    <p:sldId id="263" r:id="rId18"/>
    <p:sldId id="298" r:id="rId19"/>
    <p:sldId id="264" r:id="rId20"/>
    <p:sldId id="284" r:id="rId21"/>
    <p:sldId id="265" r:id="rId22"/>
    <p:sldId id="283" r:id="rId23"/>
    <p:sldId id="266" r:id="rId24"/>
    <p:sldId id="296" r:id="rId25"/>
    <p:sldId id="297" r:id="rId26"/>
    <p:sldId id="295" r:id="rId27"/>
    <p:sldId id="267" r:id="rId28"/>
    <p:sldId id="268" r:id="rId29"/>
    <p:sldId id="285" r:id="rId30"/>
    <p:sldId id="269" r:id="rId31"/>
    <p:sldId id="286" r:id="rId32"/>
    <p:sldId id="270" r:id="rId33"/>
    <p:sldId id="294" r:id="rId34"/>
    <p:sldId id="271" r:id="rId35"/>
    <p:sldId id="293" r:id="rId36"/>
    <p:sldId id="272" r:id="rId37"/>
    <p:sldId id="291" r:id="rId38"/>
    <p:sldId id="273" r:id="rId39"/>
    <p:sldId id="292" r:id="rId40"/>
    <p:sldId id="274" r:id="rId41"/>
    <p:sldId id="289" r:id="rId42"/>
    <p:sldId id="290" r:id="rId43"/>
    <p:sldId id="275" r:id="rId44"/>
    <p:sldId id="287" r:id="rId45"/>
    <p:sldId id="276" r:id="rId46"/>
    <p:sldId id="278" r:id="rId47"/>
    <p:sldId id="27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91506-9925-40F1-9FDE-DCA9B2232270}" type="datetimeFigureOut">
              <a:rPr lang="en-US" smtClean="0"/>
              <a:t>7/3/2021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6462B-536C-4E69-B640-9C44DE3F7B9E}" type="slidenum">
              <a:rPr lang="en-US" smtClean="0"/>
              <a:t>‹#›</a:t>
            </a:fld>
            <a:endParaRPr lang="en-US"/>
          </a:p>
        </p:txBody>
      </p:sp>
    </p:spTree>
    <p:extLst>
      <p:ext uri="{BB962C8B-B14F-4D97-AF65-F5344CB8AC3E}">
        <p14:creationId xmlns:p14="http://schemas.microsoft.com/office/powerpoint/2010/main" val="1296775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36462B-536C-4E69-B640-9C44DE3F7B9E}" type="slidenum">
              <a:rPr lang="en-US" smtClean="0"/>
              <a:t>10</a:t>
            </a:fld>
            <a:endParaRPr lang="en-US"/>
          </a:p>
        </p:txBody>
      </p:sp>
    </p:spTree>
    <p:extLst>
      <p:ext uri="{BB962C8B-B14F-4D97-AF65-F5344CB8AC3E}">
        <p14:creationId xmlns:p14="http://schemas.microsoft.com/office/powerpoint/2010/main" val="10364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36462B-536C-4E69-B640-9C44DE3F7B9E}" type="slidenum">
              <a:rPr lang="en-US" smtClean="0"/>
              <a:t>11</a:t>
            </a:fld>
            <a:endParaRPr lang="en-US"/>
          </a:p>
        </p:txBody>
      </p:sp>
    </p:spTree>
    <p:extLst>
      <p:ext uri="{BB962C8B-B14F-4D97-AF65-F5344CB8AC3E}">
        <p14:creationId xmlns:p14="http://schemas.microsoft.com/office/powerpoint/2010/main" val="2405937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36462B-536C-4E69-B640-9C44DE3F7B9E}" type="slidenum">
              <a:rPr lang="en-US" smtClean="0"/>
              <a:t>45</a:t>
            </a:fld>
            <a:endParaRPr lang="en-US"/>
          </a:p>
        </p:txBody>
      </p:sp>
    </p:spTree>
    <p:extLst>
      <p:ext uri="{BB962C8B-B14F-4D97-AF65-F5344CB8AC3E}">
        <p14:creationId xmlns:p14="http://schemas.microsoft.com/office/powerpoint/2010/main" val="70063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C421BF-8266-4EE1-8FAB-63B39BAB9186}" type="datetimeFigureOut">
              <a:rPr lang="en-US" smtClean="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E76EE-EDCC-40CD-A8DF-F76F52F8FAEE}" type="slidenum">
              <a:rPr lang="en-US" smtClean="0"/>
              <a:t>‹#›</a:t>
            </a:fld>
            <a:endParaRPr lang="en-US"/>
          </a:p>
        </p:txBody>
      </p:sp>
    </p:spTree>
    <p:extLst>
      <p:ext uri="{BB962C8B-B14F-4D97-AF65-F5344CB8AC3E}">
        <p14:creationId xmlns:p14="http://schemas.microsoft.com/office/powerpoint/2010/main" val="2850064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C421BF-8266-4EE1-8FAB-63B39BAB9186}" type="datetimeFigureOut">
              <a:rPr lang="en-US" smtClean="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E76EE-EDCC-40CD-A8DF-F76F52F8FAEE}" type="slidenum">
              <a:rPr lang="en-US" smtClean="0"/>
              <a:t>‹#›</a:t>
            </a:fld>
            <a:endParaRPr lang="en-US"/>
          </a:p>
        </p:txBody>
      </p:sp>
    </p:spTree>
    <p:extLst>
      <p:ext uri="{BB962C8B-B14F-4D97-AF65-F5344CB8AC3E}">
        <p14:creationId xmlns:p14="http://schemas.microsoft.com/office/powerpoint/2010/main" val="498383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C421BF-8266-4EE1-8FAB-63B39BAB9186}" type="datetimeFigureOut">
              <a:rPr lang="en-US" smtClean="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E76EE-EDCC-40CD-A8DF-F76F52F8FAEE}" type="slidenum">
              <a:rPr lang="en-US" smtClean="0"/>
              <a:t>‹#›</a:t>
            </a:fld>
            <a:endParaRPr lang="en-US"/>
          </a:p>
        </p:txBody>
      </p:sp>
    </p:spTree>
    <p:extLst>
      <p:ext uri="{BB962C8B-B14F-4D97-AF65-F5344CB8AC3E}">
        <p14:creationId xmlns:p14="http://schemas.microsoft.com/office/powerpoint/2010/main" val="4133429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C421BF-8266-4EE1-8FAB-63B39BAB9186}" type="datetimeFigureOut">
              <a:rPr lang="en-US" smtClean="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E76EE-EDCC-40CD-A8DF-F76F52F8FAEE}" type="slidenum">
              <a:rPr lang="en-US" smtClean="0"/>
              <a:t>‹#›</a:t>
            </a:fld>
            <a:endParaRPr lang="en-US"/>
          </a:p>
        </p:txBody>
      </p:sp>
    </p:spTree>
    <p:extLst>
      <p:ext uri="{BB962C8B-B14F-4D97-AF65-F5344CB8AC3E}">
        <p14:creationId xmlns:p14="http://schemas.microsoft.com/office/powerpoint/2010/main" val="367110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C421BF-8266-4EE1-8FAB-63B39BAB9186}" type="datetimeFigureOut">
              <a:rPr lang="en-US" smtClean="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E76EE-EDCC-40CD-A8DF-F76F52F8FAEE}" type="slidenum">
              <a:rPr lang="en-US" smtClean="0"/>
              <a:t>‹#›</a:t>
            </a:fld>
            <a:endParaRPr lang="en-US"/>
          </a:p>
        </p:txBody>
      </p:sp>
    </p:spTree>
    <p:extLst>
      <p:ext uri="{BB962C8B-B14F-4D97-AF65-F5344CB8AC3E}">
        <p14:creationId xmlns:p14="http://schemas.microsoft.com/office/powerpoint/2010/main" val="3943588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C421BF-8266-4EE1-8FAB-63B39BAB9186}" type="datetimeFigureOut">
              <a:rPr lang="en-US" smtClean="0"/>
              <a:t>7/3/2021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E76EE-EDCC-40CD-A8DF-F76F52F8FAEE}" type="slidenum">
              <a:rPr lang="en-US" smtClean="0"/>
              <a:t>‹#›</a:t>
            </a:fld>
            <a:endParaRPr lang="en-US"/>
          </a:p>
        </p:txBody>
      </p:sp>
    </p:spTree>
    <p:extLst>
      <p:ext uri="{BB962C8B-B14F-4D97-AF65-F5344CB8AC3E}">
        <p14:creationId xmlns:p14="http://schemas.microsoft.com/office/powerpoint/2010/main" val="171555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C421BF-8266-4EE1-8FAB-63B39BAB9186}" type="datetimeFigureOut">
              <a:rPr lang="en-US" smtClean="0"/>
              <a:t>7/3/2021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CE76EE-EDCC-40CD-A8DF-F76F52F8FAEE}" type="slidenum">
              <a:rPr lang="en-US" smtClean="0"/>
              <a:t>‹#›</a:t>
            </a:fld>
            <a:endParaRPr lang="en-US"/>
          </a:p>
        </p:txBody>
      </p:sp>
    </p:spTree>
    <p:extLst>
      <p:ext uri="{BB962C8B-B14F-4D97-AF65-F5344CB8AC3E}">
        <p14:creationId xmlns:p14="http://schemas.microsoft.com/office/powerpoint/2010/main" val="71349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C421BF-8266-4EE1-8FAB-63B39BAB9186}" type="datetimeFigureOut">
              <a:rPr lang="en-US" smtClean="0"/>
              <a:t>7/3/2021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CE76EE-EDCC-40CD-A8DF-F76F52F8FAEE}" type="slidenum">
              <a:rPr lang="en-US" smtClean="0"/>
              <a:t>‹#›</a:t>
            </a:fld>
            <a:endParaRPr lang="en-US"/>
          </a:p>
        </p:txBody>
      </p:sp>
    </p:spTree>
    <p:extLst>
      <p:ext uri="{BB962C8B-B14F-4D97-AF65-F5344CB8AC3E}">
        <p14:creationId xmlns:p14="http://schemas.microsoft.com/office/powerpoint/2010/main" val="205776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C421BF-8266-4EE1-8FAB-63B39BAB9186}" type="datetimeFigureOut">
              <a:rPr lang="en-US" smtClean="0"/>
              <a:t>7/3/2021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CE76EE-EDCC-40CD-A8DF-F76F52F8FAEE}" type="slidenum">
              <a:rPr lang="en-US" smtClean="0"/>
              <a:t>‹#›</a:t>
            </a:fld>
            <a:endParaRPr lang="en-US"/>
          </a:p>
        </p:txBody>
      </p:sp>
    </p:spTree>
    <p:extLst>
      <p:ext uri="{BB962C8B-B14F-4D97-AF65-F5344CB8AC3E}">
        <p14:creationId xmlns:p14="http://schemas.microsoft.com/office/powerpoint/2010/main" val="3011235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421BF-8266-4EE1-8FAB-63B39BAB9186}" type="datetimeFigureOut">
              <a:rPr lang="en-US" smtClean="0"/>
              <a:t>7/3/2021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E76EE-EDCC-40CD-A8DF-F76F52F8FAEE}" type="slidenum">
              <a:rPr lang="en-US" smtClean="0"/>
              <a:t>‹#›</a:t>
            </a:fld>
            <a:endParaRPr lang="en-US"/>
          </a:p>
        </p:txBody>
      </p:sp>
    </p:spTree>
    <p:extLst>
      <p:ext uri="{BB962C8B-B14F-4D97-AF65-F5344CB8AC3E}">
        <p14:creationId xmlns:p14="http://schemas.microsoft.com/office/powerpoint/2010/main" val="1022473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421BF-8266-4EE1-8FAB-63B39BAB9186}" type="datetimeFigureOut">
              <a:rPr lang="en-US" smtClean="0"/>
              <a:t>7/3/2021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E76EE-EDCC-40CD-A8DF-F76F52F8FAEE}" type="slidenum">
              <a:rPr lang="en-US" smtClean="0"/>
              <a:t>‹#›</a:t>
            </a:fld>
            <a:endParaRPr lang="en-US"/>
          </a:p>
        </p:txBody>
      </p:sp>
    </p:spTree>
    <p:extLst>
      <p:ext uri="{BB962C8B-B14F-4D97-AF65-F5344CB8AC3E}">
        <p14:creationId xmlns:p14="http://schemas.microsoft.com/office/powerpoint/2010/main" val="3461620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421BF-8266-4EE1-8FAB-63B39BAB9186}" type="datetimeFigureOut">
              <a:rPr lang="en-US" smtClean="0"/>
              <a:t>7/3/2021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E76EE-EDCC-40CD-A8DF-F76F52F8FAEE}" type="slidenum">
              <a:rPr lang="en-US" smtClean="0"/>
              <a:t>‹#›</a:t>
            </a:fld>
            <a:endParaRPr lang="en-US"/>
          </a:p>
        </p:txBody>
      </p:sp>
    </p:spTree>
    <p:extLst>
      <p:ext uri="{BB962C8B-B14F-4D97-AF65-F5344CB8AC3E}">
        <p14:creationId xmlns:p14="http://schemas.microsoft.com/office/powerpoint/2010/main" val="4029446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tutorialspoint.com/python_data_structure/python_linked_lists.ht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heapq.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Fibonacci_numbe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program-for-nth-fibonacci-numbe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Palindrom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en.wikipedia.org/wiki/Linked_lis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en.wikipedia.org/wiki/Queen_(ches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rapidtables.com/convert/number/roman-numerals-converter.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A </a:t>
            </a:r>
            <a:r>
              <a:rPr lang="en-US" dirty="0" smtClean="0"/>
              <a:t>Linkedlist- Question</a:t>
            </a:r>
            <a:endParaRPr lang="en-US" dirty="0"/>
          </a:p>
        </p:txBody>
      </p:sp>
      <p:sp>
        <p:nvSpPr>
          <p:cNvPr id="3" name="Content Placeholder 2"/>
          <p:cNvSpPr>
            <a:spLocks noGrp="1"/>
          </p:cNvSpPr>
          <p:nvPr>
            <p:ph idx="1"/>
          </p:nvPr>
        </p:nvSpPr>
        <p:spPr/>
        <p:txBody>
          <a:bodyPr/>
          <a:lstStyle/>
          <a:p>
            <a:r>
              <a:rPr lang="en-US" dirty="0" smtClean="0"/>
              <a:t>Given a linked list you need to reverse it.</a:t>
            </a:r>
          </a:p>
          <a:p>
            <a:r>
              <a:rPr lang="en-US" dirty="0" smtClean="0"/>
              <a:t>What is it </a:t>
            </a:r>
            <a:r>
              <a:rPr lang="en-US" dirty="0"/>
              <a:t>linked list? </a:t>
            </a:r>
            <a:r>
              <a:rPr lang="en-US" sz="1600" dirty="0">
                <a:hlinkClick r:id="rId2"/>
              </a:rPr>
              <a:t>https://</a:t>
            </a:r>
            <a:r>
              <a:rPr lang="en-US" sz="1600" dirty="0" smtClean="0">
                <a:hlinkClick r:id="rId2"/>
              </a:rPr>
              <a:t>www.tutorialspoint.com/python_data_structure/python_linked_lists.htm</a:t>
            </a:r>
            <a:endParaRPr lang="en-US" sz="1600" dirty="0" smtClean="0"/>
          </a:p>
          <a:p>
            <a:r>
              <a:rPr lang="en-US" dirty="0" smtClean="0"/>
              <a:t> For example: 1,2,3,4,5 will become 5,4,3,2,1</a:t>
            </a:r>
            <a:endParaRPr lang="en-US" dirty="0"/>
          </a:p>
        </p:txBody>
      </p:sp>
    </p:spTree>
    <p:extLst>
      <p:ext uri="{BB962C8B-B14F-4D97-AF65-F5344CB8AC3E}">
        <p14:creationId xmlns:p14="http://schemas.microsoft.com/office/powerpoint/2010/main" val="4199116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Rooms- Question</a:t>
            </a:r>
            <a:endParaRPr lang="en-US" dirty="0"/>
          </a:p>
        </p:txBody>
      </p:sp>
      <p:sp>
        <p:nvSpPr>
          <p:cNvPr id="3" name="Content Placeholder 2"/>
          <p:cNvSpPr>
            <a:spLocks noGrp="1"/>
          </p:cNvSpPr>
          <p:nvPr>
            <p:ph idx="1"/>
          </p:nvPr>
        </p:nvSpPr>
        <p:spPr/>
        <p:txBody>
          <a:bodyPr>
            <a:normAutofit/>
          </a:bodyPr>
          <a:lstStyle/>
          <a:p>
            <a:r>
              <a:rPr lang="en-US" sz="2400" dirty="0" smtClean="0"/>
              <a:t>Given different hours ranges for meeting rooms booking discover how many meeting rooms are needed.</a:t>
            </a:r>
          </a:p>
          <a:p>
            <a:r>
              <a:rPr lang="en-US" sz="2400" dirty="0" smtClean="0"/>
              <a:t>For example, if a 2 meeting rooms are needed. One for 1-10 and second for 10-20, we will need only one meeting room since the hours are not clashed.</a:t>
            </a:r>
          </a:p>
          <a:p>
            <a:endParaRPr lang="en-US" sz="2400" dirty="0" smtClean="0"/>
          </a:p>
          <a:p>
            <a:endParaRPr lang="en-US" sz="2400" dirty="0" smtClean="0"/>
          </a:p>
          <a:p>
            <a:r>
              <a:rPr lang="en-US" sz="2400" dirty="0" smtClean="0"/>
              <a:t>If we need 3 meeting rooms one for 10-20 second for 1-30 and third for 19-23. We will need 3 meeting rooms at total since all the 3 hours ranged are clashed at the hours 19-20.</a:t>
            </a:r>
          </a:p>
          <a:p>
            <a:endParaRPr lang="en-US" dirty="0"/>
          </a:p>
        </p:txBody>
      </p:sp>
      <p:cxnSp>
        <p:nvCxnSpPr>
          <p:cNvPr id="5" name="Straight Connector 4"/>
          <p:cNvCxnSpPr/>
          <p:nvPr/>
        </p:nvCxnSpPr>
        <p:spPr>
          <a:xfrm>
            <a:off x="1955549" y="3404109"/>
            <a:ext cx="289710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28800" y="3404109"/>
            <a:ext cx="407406" cy="369332"/>
          </a:xfrm>
          <a:prstGeom prst="rect">
            <a:avLst/>
          </a:prstGeom>
          <a:noFill/>
        </p:spPr>
        <p:txBody>
          <a:bodyPr wrap="square" rtlCol="0">
            <a:spAutoFit/>
          </a:bodyPr>
          <a:lstStyle/>
          <a:p>
            <a:r>
              <a:rPr lang="en-US" dirty="0" smtClean="0"/>
              <a:t>1</a:t>
            </a:r>
            <a:endParaRPr lang="en-US" dirty="0"/>
          </a:p>
        </p:txBody>
      </p:sp>
      <p:sp>
        <p:nvSpPr>
          <p:cNvPr id="7" name="TextBox 6"/>
          <p:cNvSpPr txBox="1"/>
          <p:nvPr/>
        </p:nvSpPr>
        <p:spPr>
          <a:xfrm>
            <a:off x="4648955" y="3404109"/>
            <a:ext cx="583948" cy="369332"/>
          </a:xfrm>
          <a:prstGeom prst="rect">
            <a:avLst/>
          </a:prstGeom>
          <a:noFill/>
        </p:spPr>
        <p:txBody>
          <a:bodyPr wrap="square" rtlCol="0">
            <a:spAutoFit/>
          </a:bodyPr>
          <a:lstStyle/>
          <a:p>
            <a:r>
              <a:rPr lang="en-US" dirty="0" smtClean="0"/>
              <a:t>10</a:t>
            </a:r>
            <a:endParaRPr lang="en-US" dirty="0"/>
          </a:p>
        </p:txBody>
      </p:sp>
      <p:cxnSp>
        <p:nvCxnSpPr>
          <p:cNvPr id="9" name="Straight Connector 8"/>
          <p:cNvCxnSpPr/>
          <p:nvPr/>
        </p:nvCxnSpPr>
        <p:spPr>
          <a:xfrm>
            <a:off x="1955549" y="3313575"/>
            <a:ext cx="0" cy="172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52658" y="3313574"/>
            <a:ext cx="0" cy="172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63973" y="3843640"/>
            <a:ext cx="289710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37224" y="3843640"/>
            <a:ext cx="504732" cy="369332"/>
          </a:xfrm>
          <a:prstGeom prst="rect">
            <a:avLst/>
          </a:prstGeom>
          <a:noFill/>
        </p:spPr>
        <p:txBody>
          <a:bodyPr wrap="square" rtlCol="0">
            <a:spAutoFit/>
          </a:bodyPr>
          <a:lstStyle/>
          <a:p>
            <a:r>
              <a:rPr lang="en-US" dirty="0" smtClean="0"/>
              <a:t>10</a:t>
            </a:r>
            <a:endParaRPr lang="en-US" dirty="0"/>
          </a:p>
        </p:txBody>
      </p:sp>
      <p:sp>
        <p:nvSpPr>
          <p:cNvPr id="14" name="TextBox 13"/>
          <p:cNvSpPr txBox="1"/>
          <p:nvPr/>
        </p:nvSpPr>
        <p:spPr>
          <a:xfrm>
            <a:off x="7557379" y="3843640"/>
            <a:ext cx="583948" cy="369332"/>
          </a:xfrm>
          <a:prstGeom prst="rect">
            <a:avLst/>
          </a:prstGeom>
          <a:noFill/>
        </p:spPr>
        <p:txBody>
          <a:bodyPr wrap="square" rtlCol="0">
            <a:spAutoFit/>
          </a:bodyPr>
          <a:lstStyle/>
          <a:p>
            <a:r>
              <a:rPr lang="en-US" dirty="0" smtClean="0"/>
              <a:t>20</a:t>
            </a:r>
            <a:endParaRPr lang="en-US" dirty="0"/>
          </a:p>
        </p:txBody>
      </p:sp>
      <p:cxnSp>
        <p:nvCxnSpPr>
          <p:cNvPr id="15" name="Straight Connector 14"/>
          <p:cNvCxnSpPr/>
          <p:nvPr/>
        </p:nvCxnSpPr>
        <p:spPr>
          <a:xfrm>
            <a:off x="4863973" y="3744053"/>
            <a:ext cx="0" cy="172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61082" y="3753105"/>
            <a:ext cx="0" cy="172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293139" y="5951146"/>
            <a:ext cx="8655127" cy="4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66390" y="5955674"/>
            <a:ext cx="407406" cy="369332"/>
          </a:xfrm>
          <a:prstGeom prst="rect">
            <a:avLst/>
          </a:prstGeom>
          <a:noFill/>
        </p:spPr>
        <p:txBody>
          <a:bodyPr wrap="square" rtlCol="0">
            <a:spAutoFit/>
          </a:bodyPr>
          <a:lstStyle/>
          <a:p>
            <a:r>
              <a:rPr lang="en-US" dirty="0" smtClean="0"/>
              <a:t>1</a:t>
            </a:r>
            <a:endParaRPr lang="en-US" dirty="0"/>
          </a:p>
        </p:txBody>
      </p:sp>
      <p:sp>
        <p:nvSpPr>
          <p:cNvPr id="19" name="TextBox 18"/>
          <p:cNvSpPr txBox="1"/>
          <p:nvPr/>
        </p:nvSpPr>
        <p:spPr>
          <a:xfrm>
            <a:off x="9744553" y="5955674"/>
            <a:ext cx="583948" cy="369332"/>
          </a:xfrm>
          <a:prstGeom prst="rect">
            <a:avLst/>
          </a:prstGeom>
          <a:noFill/>
        </p:spPr>
        <p:txBody>
          <a:bodyPr wrap="square" rtlCol="0">
            <a:spAutoFit/>
          </a:bodyPr>
          <a:lstStyle/>
          <a:p>
            <a:r>
              <a:rPr lang="en-US" dirty="0"/>
              <a:t>3</a:t>
            </a:r>
            <a:r>
              <a:rPr lang="en-US" dirty="0" smtClean="0"/>
              <a:t>0</a:t>
            </a:r>
            <a:endParaRPr lang="en-US" dirty="0"/>
          </a:p>
        </p:txBody>
      </p:sp>
      <p:cxnSp>
        <p:nvCxnSpPr>
          <p:cNvPr id="20" name="Straight Connector 19"/>
          <p:cNvCxnSpPr/>
          <p:nvPr/>
        </p:nvCxnSpPr>
        <p:spPr>
          <a:xfrm>
            <a:off x="1293139" y="5865140"/>
            <a:ext cx="0" cy="172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948266" y="5865139"/>
            <a:ext cx="0" cy="172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201563" y="5498923"/>
            <a:ext cx="289710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74814" y="5498923"/>
            <a:ext cx="504732" cy="369332"/>
          </a:xfrm>
          <a:prstGeom prst="rect">
            <a:avLst/>
          </a:prstGeom>
          <a:noFill/>
        </p:spPr>
        <p:txBody>
          <a:bodyPr wrap="square" rtlCol="0">
            <a:spAutoFit/>
          </a:bodyPr>
          <a:lstStyle/>
          <a:p>
            <a:r>
              <a:rPr lang="en-US" dirty="0" smtClean="0"/>
              <a:t>10</a:t>
            </a:r>
            <a:endParaRPr lang="en-US" dirty="0"/>
          </a:p>
        </p:txBody>
      </p:sp>
      <p:sp>
        <p:nvSpPr>
          <p:cNvPr id="24" name="TextBox 23"/>
          <p:cNvSpPr txBox="1"/>
          <p:nvPr/>
        </p:nvSpPr>
        <p:spPr>
          <a:xfrm>
            <a:off x="6894969" y="5498923"/>
            <a:ext cx="583948" cy="369332"/>
          </a:xfrm>
          <a:prstGeom prst="rect">
            <a:avLst/>
          </a:prstGeom>
          <a:noFill/>
        </p:spPr>
        <p:txBody>
          <a:bodyPr wrap="square" rtlCol="0">
            <a:spAutoFit/>
          </a:bodyPr>
          <a:lstStyle/>
          <a:p>
            <a:r>
              <a:rPr lang="en-US" dirty="0" smtClean="0"/>
              <a:t>20</a:t>
            </a:r>
            <a:endParaRPr lang="en-US" dirty="0"/>
          </a:p>
        </p:txBody>
      </p:sp>
      <p:cxnSp>
        <p:nvCxnSpPr>
          <p:cNvPr id="25" name="Straight Connector 24"/>
          <p:cNvCxnSpPr/>
          <p:nvPr/>
        </p:nvCxnSpPr>
        <p:spPr>
          <a:xfrm>
            <a:off x="4201563" y="5399336"/>
            <a:ext cx="0" cy="172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98672" y="5408388"/>
            <a:ext cx="0" cy="172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861769" y="6180946"/>
            <a:ext cx="1279558" cy="4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735020" y="6185474"/>
            <a:ext cx="504732" cy="369332"/>
          </a:xfrm>
          <a:prstGeom prst="rect">
            <a:avLst/>
          </a:prstGeom>
          <a:noFill/>
        </p:spPr>
        <p:txBody>
          <a:bodyPr wrap="square" rtlCol="0">
            <a:spAutoFit/>
          </a:bodyPr>
          <a:lstStyle/>
          <a:p>
            <a:r>
              <a:rPr lang="en-US" dirty="0" smtClean="0"/>
              <a:t>19</a:t>
            </a:r>
            <a:endParaRPr lang="en-US" dirty="0"/>
          </a:p>
        </p:txBody>
      </p:sp>
      <p:sp>
        <p:nvSpPr>
          <p:cNvPr id="30" name="TextBox 29"/>
          <p:cNvSpPr txBox="1"/>
          <p:nvPr/>
        </p:nvSpPr>
        <p:spPr>
          <a:xfrm>
            <a:off x="7961763" y="6185474"/>
            <a:ext cx="583948" cy="369332"/>
          </a:xfrm>
          <a:prstGeom prst="rect">
            <a:avLst/>
          </a:prstGeom>
          <a:noFill/>
        </p:spPr>
        <p:txBody>
          <a:bodyPr wrap="square" rtlCol="0">
            <a:spAutoFit/>
          </a:bodyPr>
          <a:lstStyle/>
          <a:p>
            <a:r>
              <a:rPr lang="en-US" dirty="0" smtClean="0"/>
              <a:t>23</a:t>
            </a:r>
            <a:endParaRPr lang="en-US" dirty="0"/>
          </a:p>
        </p:txBody>
      </p:sp>
      <p:cxnSp>
        <p:nvCxnSpPr>
          <p:cNvPr id="31" name="Straight Connector 30"/>
          <p:cNvCxnSpPr/>
          <p:nvPr/>
        </p:nvCxnSpPr>
        <p:spPr>
          <a:xfrm>
            <a:off x="6861769" y="6085887"/>
            <a:ext cx="0" cy="172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156417" y="6094939"/>
            <a:ext cx="0" cy="172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6846679" y="5178582"/>
            <a:ext cx="284439" cy="167941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28575">
                <a:solidFill>
                  <a:srgbClr val="FF0000"/>
                </a:solidFill>
              </a:ln>
              <a:noFill/>
            </a:endParaRPr>
          </a:p>
        </p:txBody>
      </p:sp>
    </p:spTree>
    <p:extLst>
      <p:ext uri="{BB962C8B-B14F-4D97-AF65-F5344CB8AC3E}">
        <p14:creationId xmlns:p14="http://schemas.microsoft.com/office/powerpoint/2010/main" val="1792333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Rooms- Solution</a:t>
            </a:r>
            <a:endParaRPr lang="en-US" dirty="0"/>
          </a:p>
        </p:txBody>
      </p:sp>
      <p:sp>
        <p:nvSpPr>
          <p:cNvPr id="3" name="Content Placeholder 2"/>
          <p:cNvSpPr>
            <a:spLocks noGrp="1"/>
          </p:cNvSpPr>
          <p:nvPr>
            <p:ph idx="1"/>
          </p:nvPr>
        </p:nvSpPr>
        <p:spPr>
          <a:xfrm>
            <a:off x="838200" y="1825625"/>
            <a:ext cx="10515600" cy="4928260"/>
          </a:xfrm>
        </p:spPr>
        <p:txBody>
          <a:bodyPr>
            <a:normAutofit fontScale="62500" lnSpcReduction="20000"/>
          </a:bodyPr>
          <a:lstStyle/>
          <a:p>
            <a:r>
              <a:rPr lang="en-US" dirty="0" smtClean="0"/>
              <a:t>In our solution we will use heap </a:t>
            </a:r>
            <a:r>
              <a:rPr lang="en-US" dirty="0"/>
              <a:t>data structure- </a:t>
            </a:r>
            <a:r>
              <a:rPr lang="en-US" sz="2000" dirty="0">
                <a:hlinkClick r:id="rId3"/>
              </a:rPr>
              <a:t>https://</a:t>
            </a:r>
            <a:r>
              <a:rPr lang="en-US" sz="2000" dirty="0" smtClean="0">
                <a:hlinkClick r:id="rId3"/>
              </a:rPr>
              <a:t>docs.python.org/3/library/heapq.html</a:t>
            </a:r>
            <a:r>
              <a:rPr lang="en-US" sz="2000" dirty="0" smtClean="0"/>
              <a:t> </a:t>
            </a:r>
          </a:p>
          <a:p>
            <a:r>
              <a:rPr lang="en-US" dirty="0"/>
              <a:t>The data that we will receive from the user is a list of ranges that will look like this: </a:t>
            </a:r>
            <a:r>
              <a:rPr lang="en-US" dirty="0" smtClean="0"/>
              <a:t>[[</a:t>
            </a:r>
            <a:r>
              <a:rPr lang="en-US" dirty="0"/>
              <a:t>0, 10], [10, 20]]</a:t>
            </a:r>
          </a:p>
          <a:p>
            <a:r>
              <a:rPr lang="en-US" dirty="0"/>
              <a:t>First we will </a:t>
            </a:r>
            <a:r>
              <a:rPr lang="en-US" dirty="0" smtClean="0"/>
              <a:t>sort the list based on the first item in each range.</a:t>
            </a:r>
          </a:p>
          <a:p>
            <a:r>
              <a:rPr lang="en-US" dirty="0" smtClean="0"/>
              <a:t>We will define two variables, first is meeting_ends which will represent a heap that holds the ending time of the meetings, it will be empty in the beginning. Second </a:t>
            </a:r>
            <a:r>
              <a:rPr lang="en-US" dirty="0"/>
              <a:t>is </a:t>
            </a:r>
            <a:r>
              <a:rPr lang="en-US" dirty="0" smtClean="0"/>
              <a:t>max_rooms which will represent the max rooms needed and will ne equal to 0 in the beginning.</a:t>
            </a:r>
          </a:p>
          <a:p>
            <a:r>
              <a:rPr lang="en-US" dirty="0" smtClean="0"/>
              <a:t>Now we will iterate through each item in the list received from the user </a:t>
            </a:r>
          </a:p>
          <a:p>
            <a:r>
              <a:rPr lang="en-US" dirty="0" smtClean="0"/>
              <a:t>We will check for each item if the </a:t>
            </a:r>
            <a:r>
              <a:rPr lang="en-US" dirty="0"/>
              <a:t>meeting_ends </a:t>
            </a:r>
            <a:r>
              <a:rPr lang="en-US" dirty="0" smtClean="0"/>
              <a:t>heap is not empty and if the first item of this heap is smaller or equal to the current meeting start time. If this condition is true we will pop the first item of the heap and will check the condition again (while loop).</a:t>
            </a:r>
          </a:p>
          <a:p>
            <a:r>
              <a:rPr lang="en-US" dirty="0" smtClean="0"/>
              <a:t>After the condition is evaluated to false we continue and push the end time of the current meeting to the meeting_ends heap.</a:t>
            </a:r>
          </a:p>
          <a:p>
            <a:r>
              <a:rPr lang="en-US" dirty="0" smtClean="0"/>
              <a:t>Than we are setting the max_rooms to the maximum value between the previous value of the max_rooms or the length of the heap.</a:t>
            </a:r>
          </a:p>
          <a:p>
            <a:r>
              <a:rPr lang="en-US" dirty="0" smtClean="0"/>
              <a:t>The heap will actually contain the last previous meeting. If this last previous meeting has clashed with the meeting previous to it than it will contain this meeting also and will  have two items and so on.</a:t>
            </a:r>
          </a:p>
          <a:p>
            <a:r>
              <a:rPr lang="en-US" dirty="0"/>
              <a:t>After the iteration has been finished we will return the </a:t>
            </a:r>
            <a:r>
              <a:rPr lang="en-US" dirty="0" smtClean="0"/>
              <a:t>max_rooms.</a:t>
            </a:r>
          </a:p>
          <a:p>
            <a:r>
              <a:rPr lang="en-US" dirty="0" smtClean="0"/>
              <a:t>The time complexity of this solution is O(</a:t>
            </a:r>
            <a:r>
              <a:rPr lang="en-US" dirty="0" err="1" smtClean="0"/>
              <a:t>nlogn</a:t>
            </a:r>
            <a:r>
              <a:rPr lang="en-US" dirty="0" smtClean="0"/>
              <a:t>), the space complexity is linear.</a:t>
            </a:r>
            <a:endParaRPr lang="en-US" dirty="0"/>
          </a:p>
        </p:txBody>
      </p:sp>
    </p:spTree>
    <p:extLst>
      <p:ext uri="{BB962C8B-B14F-4D97-AF65-F5344CB8AC3E}">
        <p14:creationId xmlns:p14="http://schemas.microsoft.com/office/powerpoint/2010/main" val="1972586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 Colors- Question</a:t>
            </a:r>
            <a:endParaRPr lang="en-US" dirty="0"/>
          </a:p>
        </p:txBody>
      </p:sp>
      <p:sp>
        <p:nvSpPr>
          <p:cNvPr id="3" name="Content Placeholder 2"/>
          <p:cNvSpPr>
            <a:spLocks noGrp="1"/>
          </p:cNvSpPr>
          <p:nvPr>
            <p:ph idx="1"/>
          </p:nvPr>
        </p:nvSpPr>
        <p:spPr/>
        <p:txBody>
          <a:bodyPr/>
          <a:lstStyle/>
          <a:p>
            <a:r>
              <a:rPr lang="en-US" dirty="0" smtClean="0"/>
              <a:t>Given different colors, you need to sort them.</a:t>
            </a:r>
          </a:p>
          <a:p>
            <a:r>
              <a:rPr lang="en-US" dirty="0" smtClean="0"/>
              <a:t>For example</a:t>
            </a:r>
          </a:p>
          <a:p>
            <a:r>
              <a:rPr lang="en-US" dirty="0" smtClean="0"/>
              <a:t>Will become</a:t>
            </a:r>
            <a:endParaRPr lang="en-US" dirty="0"/>
          </a:p>
        </p:txBody>
      </p:sp>
      <p:sp>
        <p:nvSpPr>
          <p:cNvPr id="4" name="Oval 3"/>
          <p:cNvSpPr/>
          <p:nvPr/>
        </p:nvSpPr>
        <p:spPr>
          <a:xfrm>
            <a:off x="3199268" y="2353899"/>
            <a:ext cx="389299" cy="380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885501" y="2353899"/>
            <a:ext cx="389299" cy="380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098203" y="2353904"/>
            <a:ext cx="389299" cy="380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552385" y="2353903"/>
            <a:ext cx="389299" cy="380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44021" y="2353903"/>
            <a:ext cx="389299" cy="380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006567" y="2353901"/>
            <a:ext cx="389299" cy="3802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449052" y="2353899"/>
            <a:ext cx="389299" cy="3802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199268" y="2882168"/>
            <a:ext cx="389299" cy="380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095175" y="2869086"/>
            <a:ext cx="389299" cy="380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644021" y="2882168"/>
            <a:ext cx="389299" cy="380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552384" y="2868025"/>
            <a:ext cx="389299" cy="380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006567" y="2868888"/>
            <a:ext cx="389299" cy="380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901350" y="2882168"/>
            <a:ext cx="389299" cy="3802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449052" y="2882168"/>
            <a:ext cx="389299" cy="3802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9041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 Colors- Solution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will represent each color with it’s own unique number.</a:t>
            </a:r>
          </a:p>
          <a:p>
            <a:r>
              <a:rPr lang="en-US" dirty="0" smtClean="0"/>
              <a:t>Blue=0 Red=1 Black=2</a:t>
            </a:r>
          </a:p>
          <a:p>
            <a:r>
              <a:rPr lang="en-US" dirty="0" smtClean="0"/>
              <a:t>First solution- the most simple solution is using sort algorithm like quicksort. The time complexity of such algorithm is </a:t>
            </a:r>
            <a:r>
              <a:rPr lang="en-US" dirty="0" err="1" smtClean="0"/>
              <a:t>nlogn</a:t>
            </a:r>
            <a:r>
              <a:rPr lang="en-US" dirty="0" smtClean="0"/>
              <a:t>.</a:t>
            </a:r>
          </a:p>
          <a:p>
            <a:r>
              <a:rPr lang="en-US" dirty="0" smtClean="0"/>
              <a:t>Second solution- using hash map we can map all the colors, than we will have to iterate through each color only one time and increase the count of this color. After you finish the count, you will iterate through the array for the second time and set the colors (override previous values) to the new colors by the order.</a:t>
            </a:r>
          </a:p>
          <a:p>
            <a:r>
              <a:rPr lang="en-US" dirty="0" smtClean="0"/>
              <a:t>If we will look in the previous slide we have [ blue: 3, red: 2, black: 2 ] so items in indexes 0,1,2 will be blue, indexes 3,4 red, indexes 5,6 black.</a:t>
            </a:r>
          </a:p>
          <a:p>
            <a:r>
              <a:rPr lang="en-US" dirty="0" smtClean="0"/>
              <a:t>The time complexity of this solution is O(n), space complexity O(c) where c is the number of colors.</a:t>
            </a:r>
            <a:endParaRPr lang="en-US" dirty="0"/>
          </a:p>
        </p:txBody>
      </p:sp>
    </p:spTree>
    <p:extLst>
      <p:ext uri="{BB962C8B-B14F-4D97-AF65-F5344CB8AC3E}">
        <p14:creationId xmlns:p14="http://schemas.microsoft.com/office/powerpoint/2010/main" val="3183849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 Colors- Solution</a:t>
            </a:r>
            <a:endParaRPr lang="en-US" dirty="0"/>
          </a:p>
        </p:txBody>
      </p:sp>
      <p:sp>
        <p:nvSpPr>
          <p:cNvPr id="3" name="Content Placeholder 2"/>
          <p:cNvSpPr>
            <a:spLocks noGrp="1"/>
          </p:cNvSpPr>
          <p:nvPr>
            <p:ph idx="1"/>
          </p:nvPr>
        </p:nvSpPr>
        <p:spPr/>
        <p:txBody>
          <a:bodyPr>
            <a:normAutofit/>
          </a:bodyPr>
          <a:lstStyle/>
          <a:p>
            <a:r>
              <a:rPr lang="en-US" dirty="0" smtClean="0"/>
              <a:t>If you are not allowed to use hash maps than you can use indices that will mark the low and the high index. Than we will iterate through each color and if the color is blue we will put it left to the low index, if it’s black we will put it right to the high index, if it’s red we will put it between them. We will also increase the low index if we pushing color to the left of it and decrease the high index if we push color to the right of it. We will increase the current index each time except for the times we are moving color to the right of the high index.</a:t>
            </a:r>
          </a:p>
          <a:p>
            <a:r>
              <a:rPr lang="en-US" dirty="0" smtClean="0"/>
              <a:t>The time complexity for this solution is also O(n) and the space complexity </a:t>
            </a:r>
            <a:r>
              <a:rPr lang="en-US" dirty="0"/>
              <a:t>is O(c) where c is the number of colors.</a:t>
            </a:r>
          </a:p>
        </p:txBody>
      </p:sp>
    </p:spTree>
    <p:extLst>
      <p:ext uri="{BB962C8B-B14F-4D97-AF65-F5344CB8AC3E}">
        <p14:creationId xmlns:p14="http://schemas.microsoft.com/office/powerpoint/2010/main" val="1279757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Maximum Depth of a </a:t>
            </a:r>
            <a:r>
              <a:rPr lang="en-US" dirty="0" smtClean="0"/>
              <a:t>Tree- Question</a:t>
            </a:r>
            <a:endParaRPr lang="en-US" dirty="0"/>
          </a:p>
        </p:txBody>
      </p:sp>
      <p:sp>
        <p:nvSpPr>
          <p:cNvPr id="3" name="Content Placeholder 2"/>
          <p:cNvSpPr>
            <a:spLocks noGrp="1"/>
          </p:cNvSpPr>
          <p:nvPr>
            <p:ph idx="1"/>
          </p:nvPr>
        </p:nvSpPr>
        <p:spPr/>
        <p:txBody>
          <a:bodyPr/>
          <a:lstStyle/>
          <a:p>
            <a:r>
              <a:rPr lang="en-US" dirty="0" smtClean="0"/>
              <a:t>Given a binary tree, discover the maximum depth of it.</a:t>
            </a:r>
          </a:p>
          <a:p>
            <a:r>
              <a:rPr lang="en-US" dirty="0" smtClean="0"/>
              <a:t>Note </a:t>
            </a:r>
            <a:r>
              <a:rPr lang="en-US" dirty="0"/>
              <a:t>- Recursion won't work on large trees, due to the limit on stack limit </a:t>
            </a:r>
            <a:r>
              <a:rPr lang="en-US" dirty="0" smtClean="0"/>
              <a:t>size. Iteration</a:t>
            </a:r>
            <a:r>
              <a:rPr lang="en-US" dirty="0"/>
              <a:t>, on the other hand, uses heap space which is limited only by </a:t>
            </a:r>
            <a:r>
              <a:rPr lang="en-US" dirty="0" smtClean="0"/>
              <a:t>how much </a:t>
            </a:r>
            <a:r>
              <a:rPr lang="en-US" dirty="0"/>
              <a:t>memory is in the computer.</a:t>
            </a:r>
          </a:p>
        </p:txBody>
      </p:sp>
    </p:spTree>
    <p:extLst>
      <p:ext uri="{BB962C8B-B14F-4D97-AF65-F5344CB8AC3E}">
        <p14:creationId xmlns:p14="http://schemas.microsoft.com/office/powerpoint/2010/main" val="1763651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Maximum Depth of a </a:t>
            </a:r>
            <a:r>
              <a:rPr lang="en-US" dirty="0" smtClean="0"/>
              <a:t>Tree- Solution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First we will define a data structure which will represent a node. This will be a class with value, left node and right node values.</a:t>
            </a:r>
          </a:p>
          <a:p>
            <a:r>
              <a:rPr lang="en-US" dirty="0" smtClean="0"/>
              <a:t>Than, we will define a stack variable which is a list that holds tuples. First item in each tuple will represent the depth of the current node which is the second item of the tuple. The stack will be initialized with one tuple that has depth of 0 and the node received from the user.</a:t>
            </a:r>
          </a:p>
          <a:p>
            <a:r>
              <a:rPr lang="en-US" dirty="0" smtClean="0"/>
              <a:t>We will also declare max_depth variable that will be equal to 0 in the beginning.</a:t>
            </a:r>
          </a:p>
          <a:p>
            <a:r>
              <a:rPr lang="en-US" dirty="0" smtClean="0"/>
              <a:t>We will use a while loop to run while the stack is not empty and pop the first tuple into depth and node variables.</a:t>
            </a:r>
          </a:p>
          <a:p>
            <a:r>
              <a:rPr lang="en-US" dirty="0" smtClean="0"/>
              <a:t>Than we will append the left and the right nodes of the current node to the stack with the depth increased by 1.</a:t>
            </a:r>
          </a:p>
          <a:p>
            <a:r>
              <a:rPr lang="en-US" dirty="0" smtClean="0"/>
              <a:t>Each time we will set the </a:t>
            </a:r>
            <a:r>
              <a:rPr lang="en-US" dirty="0"/>
              <a:t>max_depth to the maximum value between previous max_depth and depth that was popped from the </a:t>
            </a:r>
            <a:r>
              <a:rPr lang="en-US" dirty="0" smtClean="0"/>
              <a:t>stack.</a:t>
            </a:r>
          </a:p>
          <a:p>
            <a:r>
              <a:rPr lang="en-US" dirty="0" smtClean="0"/>
              <a:t>After the while loop breaks we will return </a:t>
            </a:r>
            <a:r>
              <a:rPr lang="en-US" smtClean="0"/>
              <a:t>the max_depth</a:t>
            </a:r>
            <a:endParaRPr lang="en-US" dirty="0"/>
          </a:p>
        </p:txBody>
      </p:sp>
    </p:spTree>
    <p:extLst>
      <p:ext uri="{BB962C8B-B14F-4D97-AF65-F5344CB8AC3E}">
        <p14:creationId xmlns:p14="http://schemas.microsoft.com/office/powerpoint/2010/main" val="2308319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Number of </a:t>
            </a:r>
            <a:r>
              <a:rPr lang="en-US" dirty="0" smtClean="0"/>
              <a:t>Islands- Question</a:t>
            </a:r>
            <a:endParaRPr lang="en-US" dirty="0"/>
          </a:p>
        </p:txBody>
      </p:sp>
      <p:sp>
        <p:nvSpPr>
          <p:cNvPr id="3" name="Content Placeholder 2"/>
          <p:cNvSpPr>
            <a:spLocks noGrp="1"/>
          </p:cNvSpPr>
          <p:nvPr>
            <p:ph idx="1"/>
          </p:nvPr>
        </p:nvSpPr>
        <p:spPr/>
        <p:txBody>
          <a:bodyPr/>
          <a:lstStyle/>
          <a:p>
            <a:r>
              <a:rPr lang="en-US" dirty="0" smtClean="0"/>
              <a:t>Given a grid of squares. Some of the squares are water and some of them are land. You need to determine how many islands are on the grid.</a:t>
            </a:r>
          </a:p>
          <a:p>
            <a:endParaRPr lang="en-US" dirty="0"/>
          </a:p>
          <a:p>
            <a:endParaRPr lang="en-US" dirty="0" smtClean="0"/>
          </a:p>
          <a:p>
            <a:endParaRPr lang="en-US" dirty="0"/>
          </a:p>
          <a:p>
            <a:endParaRPr lang="en-US" dirty="0" smtClean="0"/>
          </a:p>
          <a:p>
            <a:r>
              <a:rPr lang="en-US" dirty="0" smtClean="0"/>
              <a:t>In this example there are 3 islands.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50194057"/>
              </p:ext>
            </p:extLst>
          </p:nvPr>
        </p:nvGraphicFramePr>
        <p:xfrm>
          <a:off x="1131683" y="3259614"/>
          <a:ext cx="2181885" cy="1483360"/>
        </p:xfrm>
        <a:graphic>
          <a:graphicData uri="http://schemas.openxmlformats.org/drawingml/2006/table">
            <a:tbl>
              <a:tblPr firstRow="1" bandRow="1">
                <a:tableStyleId>{5C22544A-7EE6-4342-B048-85BDC9FD1C3A}</a:tableStyleId>
              </a:tblPr>
              <a:tblGrid>
                <a:gridCol w="436377"/>
                <a:gridCol w="436377"/>
                <a:gridCol w="436377"/>
                <a:gridCol w="436377"/>
                <a:gridCol w="436377"/>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61045666"/>
              </p:ext>
            </p:extLst>
          </p:nvPr>
        </p:nvGraphicFramePr>
        <p:xfrm>
          <a:off x="3883937" y="3259614"/>
          <a:ext cx="907357" cy="365760"/>
        </p:xfrm>
        <a:graphic>
          <a:graphicData uri="http://schemas.openxmlformats.org/drawingml/2006/table">
            <a:tbl>
              <a:tblPr firstRow="1" bandRow="1">
                <a:tableStyleId>{5C22544A-7EE6-4342-B048-85BDC9FD1C3A}</a:tableStyleId>
              </a:tblPr>
              <a:tblGrid>
                <a:gridCol w="907357"/>
              </a:tblGrid>
              <a:tr h="0">
                <a:tc>
                  <a:txBody>
                    <a:bodyPr/>
                    <a:lstStyle/>
                    <a:p>
                      <a:r>
                        <a:rPr lang="en-US" sz="1800" b="1" kern="1200" dirty="0" smtClean="0">
                          <a:solidFill>
                            <a:schemeClr val="lt1"/>
                          </a:solidFill>
                          <a:latin typeface="+mn-lt"/>
                          <a:ea typeface="+mn-ea"/>
                          <a:cs typeface="+mn-cs"/>
                        </a:rPr>
                        <a:t>Water</a:t>
                      </a:r>
                      <a:endParaRPr lang="en-US" sz="1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14927607"/>
              </p:ext>
            </p:extLst>
          </p:nvPr>
        </p:nvGraphicFramePr>
        <p:xfrm>
          <a:off x="3883937" y="3760311"/>
          <a:ext cx="907357" cy="365760"/>
        </p:xfrm>
        <a:graphic>
          <a:graphicData uri="http://schemas.openxmlformats.org/drawingml/2006/table">
            <a:tbl>
              <a:tblPr firstRow="1" bandRow="1">
                <a:tableStyleId>{5C22544A-7EE6-4342-B048-85BDC9FD1C3A}</a:tableStyleId>
              </a:tblPr>
              <a:tblGrid>
                <a:gridCol w="907357"/>
              </a:tblGrid>
              <a:tr h="0">
                <a:tc>
                  <a:txBody>
                    <a:bodyPr/>
                    <a:lstStyle/>
                    <a:p>
                      <a:r>
                        <a:rPr lang="en-US" sz="1800" b="1" kern="1200" dirty="0" smtClean="0">
                          <a:solidFill>
                            <a:schemeClr val="lt1"/>
                          </a:solidFill>
                          <a:latin typeface="+mn-lt"/>
                          <a:ea typeface="+mn-ea"/>
                          <a:cs typeface="+mn-cs"/>
                        </a:rPr>
                        <a:t>Land</a:t>
                      </a:r>
                      <a:endParaRPr lang="en-US" sz="1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r>
            </a:tbl>
          </a:graphicData>
        </a:graphic>
      </p:graphicFrame>
      <p:sp>
        <p:nvSpPr>
          <p:cNvPr id="7" name="TextBox 6"/>
          <p:cNvSpPr txBox="1"/>
          <p:nvPr/>
        </p:nvSpPr>
        <p:spPr>
          <a:xfrm>
            <a:off x="1638677" y="3259614"/>
            <a:ext cx="280658"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
        <p:nvSpPr>
          <p:cNvPr id="8" name="TextBox 7"/>
          <p:cNvSpPr txBox="1"/>
          <p:nvPr/>
        </p:nvSpPr>
        <p:spPr>
          <a:xfrm>
            <a:off x="1131683" y="4001294"/>
            <a:ext cx="280658" cy="369332"/>
          </a:xfrm>
          <a:prstGeom prst="rect">
            <a:avLst/>
          </a:prstGeom>
          <a:noFill/>
        </p:spPr>
        <p:txBody>
          <a:bodyPr wrap="square" rtlCol="0">
            <a:spAutoFit/>
          </a:bodyPr>
          <a:lstStyle/>
          <a:p>
            <a:r>
              <a:rPr lang="en-US" b="1" dirty="0" smtClean="0">
                <a:solidFill>
                  <a:srgbClr val="FF0000"/>
                </a:solidFill>
              </a:rPr>
              <a:t>2</a:t>
            </a:r>
            <a:endParaRPr lang="en-US" b="1" dirty="0">
              <a:solidFill>
                <a:srgbClr val="FF0000"/>
              </a:solidFill>
            </a:endParaRPr>
          </a:p>
        </p:txBody>
      </p:sp>
      <p:sp>
        <p:nvSpPr>
          <p:cNvPr id="9" name="TextBox 8"/>
          <p:cNvSpPr txBox="1"/>
          <p:nvPr/>
        </p:nvSpPr>
        <p:spPr>
          <a:xfrm>
            <a:off x="2949920" y="4001294"/>
            <a:ext cx="280658" cy="369332"/>
          </a:xfrm>
          <a:prstGeom prst="rect">
            <a:avLst/>
          </a:prstGeom>
          <a:noFill/>
        </p:spPr>
        <p:txBody>
          <a:bodyPr wrap="square" rtlCol="0">
            <a:spAutoFit/>
          </a:bodyPr>
          <a:lstStyle/>
          <a:p>
            <a:r>
              <a:rPr lang="en-US" b="1" dirty="0" smtClean="0">
                <a:solidFill>
                  <a:srgbClr val="FF0000"/>
                </a:solidFill>
              </a:rPr>
              <a:t>3</a:t>
            </a:r>
            <a:endParaRPr lang="en-US" b="1" dirty="0">
              <a:solidFill>
                <a:srgbClr val="FF0000"/>
              </a:solidFill>
            </a:endParaRPr>
          </a:p>
        </p:txBody>
      </p:sp>
    </p:spTree>
    <p:extLst>
      <p:ext uri="{BB962C8B-B14F-4D97-AF65-F5344CB8AC3E}">
        <p14:creationId xmlns:p14="http://schemas.microsoft.com/office/powerpoint/2010/main" val="533132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Number of </a:t>
            </a:r>
            <a:r>
              <a:rPr lang="en-US" dirty="0" smtClean="0"/>
              <a:t>Islands- Solution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order to solve this first of all we need define how the grid will be structured. For this we will declare a list of lists, in each of the inner lists the values will 0 for water and 1 for land.</a:t>
            </a:r>
          </a:p>
          <a:p>
            <a:r>
              <a:rPr lang="en-US" dirty="0" smtClean="0"/>
              <a:t>We will extract the rows and columns number of the grid and run in two loops: first over the rows, second over the columns in each row.</a:t>
            </a:r>
          </a:p>
          <a:p>
            <a:r>
              <a:rPr lang="en-US" dirty="0" smtClean="0"/>
              <a:t>Each time we will run in the loop we will check if this square is land. If it’s land indeed we will increase the islands count.</a:t>
            </a:r>
          </a:p>
          <a:p>
            <a:r>
              <a:rPr lang="en-US" dirty="0" smtClean="0"/>
              <a:t>We also need to check if the neighbor squares are land, and we need to sink all of them in order to not count this island twice.</a:t>
            </a:r>
          </a:p>
          <a:p>
            <a:r>
              <a:rPr lang="en-US" dirty="0" smtClean="0"/>
              <a:t>So we will create a </a:t>
            </a:r>
            <a:r>
              <a:rPr lang="en-US" dirty="0"/>
              <a:t>function _</a:t>
            </a:r>
            <a:r>
              <a:rPr lang="en-US" dirty="0" smtClean="0"/>
              <a:t>sinkLand, this is a recursive function, the function will check first of all if this square is land, if it is it will change it’s value from 1 to 0 and by this it sinks the land. After sinking the square we will call this recursive method for all of the neighbor squares and sink the lands and so on.</a:t>
            </a:r>
          </a:p>
          <a:p>
            <a:r>
              <a:rPr lang="en-US" dirty="0" smtClean="0"/>
              <a:t>The time complexity of this solution is linear since we are only visiting each square once.</a:t>
            </a:r>
          </a:p>
          <a:p>
            <a:r>
              <a:rPr lang="en-US" dirty="0" smtClean="0"/>
              <a:t>The space complexity of this solution is also linear.</a:t>
            </a:r>
            <a:endParaRPr lang="en-US" dirty="0"/>
          </a:p>
        </p:txBody>
      </p:sp>
    </p:spTree>
    <p:extLst>
      <p:ext uri="{BB962C8B-B14F-4D97-AF65-F5344CB8AC3E}">
        <p14:creationId xmlns:p14="http://schemas.microsoft.com/office/powerpoint/2010/main" val="3480435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Merge List Of Number Into </a:t>
            </a:r>
            <a:r>
              <a:rPr lang="en-US" dirty="0" smtClean="0"/>
              <a:t>Ranges- Question</a:t>
            </a:r>
            <a:endParaRPr lang="en-US" dirty="0"/>
          </a:p>
        </p:txBody>
      </p:sp>
      <p:sp>
        <p:nvSpPr>
          <p:cNvPr id="3" name="Content Placeholder 2"/>
          <p:cNvSpPr>
            <a:spLocks noGrp="1"/>
          </p:cNvSpPr>
          <p:nvPr>
            <p:ph idx="1"/>
          </p:nvPr>
        </p:nvSpPr>
        <p:spPr/>
        <p:txBody>
          <a:bodyPr/>
          <a:lstStyle/>
          <a:p>
            <a:r>
              <a:rPr lang="en-US" dirty="0" smtClean="0"/>
              <a:t>Given an ordered list of numbers, merge them into ranges.</a:t>
            </a:r>
          </a:p>
          <a:p>
            <a:r>
              <a:rPr lang="en-US" dirty="0" smtClean="0"/>
              <a:t>For example given the following list:</a:t>
            </a:r>
            <a:r>
              <a:rPr lang="en-US" dirty="0"/>
              <a:t> </a:t>
            </a:r>
            <a:r>
              <a:rPr lang="en-US" dirty="0"/>
              <a:t>                                                          [0, 1, 2, 5, 7, 8, 9, 9, 10, 11, 15</a:t>
            </a:r>
            <a:r>
              <a:rPr lang="en-US" dirty="0" smtClean="0"/>
              <a:t>]</a:t>
            </a:r>
          </a:p>
          <a:p>
            <a:endParaRPr lang="en-US" dirty="0"/>
          </a:p>
          <a:p>
            <a:endParaRPr lang="en-US" dirty="0" smtClean="0"/>
          </a:p>
          <a:p>
            <a:r>
              <a:rPr lang="en-US" dirty="0" smtClean="0"/>
              <a:t>The result is</a:t>
            </a:r>
            <a:r>
              <a:rPr lang="en-US" dirty="0"/>
              <a:t>: ['0-2', '5-5', '7-11', '15-15']</a:t>
            </a:r>
            <a:endParaRPr lang="en-US" dirty="0" smtClean="0"/>
          </a:p>
        </p:txBody>
      </p:sp>
      <p:sp>
        <p:nvSpPr>
          <p:cNvPr id="12" name="Left Brace 11"/>
          <p:cNvSpPr/>
          <p:nvPr/>
        </p:nvSpPr>
        <p:spPr>
          <a:xfrm rot="16200000">
            <a:off x="1539089" y="2851843"/>
            <a:ext cx="289713" cy="923454"/>
          </a:xfrm>
          <a:prstGeom prst="leftBrace">
            <a:avLst>
              <a:gd name="adj1" fmla="val 8333"/>
              <a:gd name="adj2" fmla="val 4902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16200000">
            <a:off x="3693815" y="2163780"/>
            <a:ext cx="289713" cy="2299580"/>
          </a:xfrm>
          <a:prstGeom prst="leftBrace">
            <a:avLst>
              <a:gd name="adj1" fmla="val 8333"/>
              <a:gd name="adj2" fmla="val 49020"/>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rot="16200000">
            <a:off x="5218570" y="3154381"/>
            <a:ext cx="289713" cy="318380"/>
          </a:xfrm>
          <a:prstGeom prst="leftBrace">
            <a:avLst>
              <a:gd name="adj1" fmla="val 8333"/>
              <a:gd name="adj2" fmla="val 4902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421394" y="3674505"/>
            <a:ext cx="525101" cy="369332"/>
          </a:xfrm>
          <a:prstGeom prst="rect">
            <a:avLst/>
          </a:prstGeom>
          <a:noFill/>
        </p:spPr>
        <p:txBody>
          <a:bodyPr wrap="square" rtlCol="0">
            <a:spAutoFit/>
          </a:bodyPr>
          <a:lstStyle/>
          <a:p>
            <a:r>
              <a:rPr lang="en-US" dirty="0" smtClean="0">
                <a:solidFill>
                  <a:srgbClr val="0070C0"/>
                </a:solidFill>
              </a:rPr>
              <a:t>0-2</a:t>
            </a:r>
            <a:endParaRPr lang="en-US" dirty="0">
              <a:solidFill>
                <a:srgbClr val="0070C0"/>
              </a:solidFill>
            </a:endParaRPr>
          </a:p>
        </p:txBody>
      </p:sp>
      <p:sp>
        <p:nvSpPr>
          <p:cNvPr id="16" name="TextBox 15"/>
          <p:cNvSpPr txBox="1"/>
          <p:nvPr/>
        </p:nvSpPr>
        <p:spPr>
          <a:xfrm>
            <a:off x="3511992" y="3674505"/>
            <a:ext cx="653357" cy="369332"/>
          </a:xfrm>
          <a:prstGeom prst="rect">
            <a:avLst/>
          </a:prstGeom>
          <a:noFill/>
        </p:spPr>
        <p:txBody>
          <a:bodyPr wrap="square" rtlCol="0">
            <a:spAutoFit/>
          </a:bodyPr>
          <a:lstStyle/>
          <a:p>
            <a:r>
              <a:rPr lang="en-US" dirty="0" smtClean="0">
                <a:solidFill>
                  <a:srgbClr val="00B050"/>
                </a:solidFill>
              </a:rPr>
              <a:t>7-11</a:t>
            </a:r>
            <a:endParaRPr lang="en-US" dirty="0">
              <a:solidFill>
                <a:srgbClr val="00B050"/>
              </a:solidFill>
            </a:endParaRPr>
          </a:p>
        </p:txBody>
      </p:sp>
      <p:sp>
        <p:nvSpPr>
          <p:cNvPr id="17" name="TextBox 16"/>
          <p:cNvSpPr txBox="1"/>
          <p:nvPr/>
        </p:nvSpPr>
        <p:spPr>
          <a:xfrm>
            <a:off x="5076733" y="3674505"/>
            <a:ext cx="808019" cy="369332"/>
          </a:xfrm>
          <a:prstGeom prst="rect">
            <a:avLst/>
          </a:prstGeom>
          <a:noFill/>
        </p:spPr>
        <p:txBody>
          <a:bodyPr wrap="square" rtlCol="0">
            <a:spAutoFit/>
          </a:bodyPr>
          <a:lstStyle/>
          <a:p>
            <a:r>
              <a:rPr lang="en-US" dirty="0" smtClean="0">
                <a:solidFill>
                  <a:srgbClr val="FF0000"/>
                </a:solidFill>
              </a:rPr>
              <a:t>15-15</a:t>
            </a:r>
            <a:endParaRPr lang="en-US" dirty="0">
              <a:solidFill>
                <a:srgbClr val="FF0000"/>
              </a:solidFill>
            </a:endParaRPr>
          </a:p>
        </p:txBody>
      </p:sp>
      <p:sp>
        <p:nvSpPr>
          <p:cNvPr id="18" name="Left Brace 17"/>
          <p:cNvSpPr/>
          <p:nvPr/>
        </p:nvSpPr>
        <p:spPr>
          <a:xfrm rot="16200000">
            <a:off x="2276948" y="3154379"/>
            <a:ext cx="289713" cy="318380"/>
          </a:xfrm>
          <a:prstGeom prst="leftBrace">
            <a:avLst>
              <a:gd name="adj1" fmla="val 8333"/>
              <a:gd name="adj2" fmla="val 49020"/>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2204522" y="3674505"/>
            <a:ext cx="653357" cy="369332"/>
          </a:xfrm>
          <a:prstGeom prst="rect">
            <a:avLst/>
          </a:prstGeom>
          <a:noFill/>
        </p:spPr>
        <p:txBody>
          <a:bodyPr wrap="square" rtlCol="0">
            <a:spAutoFit/>
          </a:bodyPr>
          <a:lstStyle/>
          <a:p>
            <a:r>
              <a:rPr lang="en-US" dirty="0" smtClean="0">
                <a:solidFill>
                  <a:schemeClr val="tx1">
                    <a:lumMod val="50000"/>
                    <a:lumOff val="50000"/>
                  </a:schemeClr>
                </a:solidFill>
              </a:rPr>
              <a:t>5-5</a:t>
            </a:r>
            <a:endParaRPr lang="en-US" dirty="0">
              <a:solidFill>
                <a:schemeClr val="tx1">
                  <a:lumMod val="50000"/>
                  <a:lumOff val="50000"/>
                </a:schemeClr>
              </a:solidFill>
            </a:endParaRPr>
          </a:p>
        </p:txBody>
      </p:sp>
    </p:spTree>
    <p:extLst>
      <p:ext uri="{BB962C8B-B14F-4D97-AF65-F5344CB8AC3E}">
        <p14:creationId xmlns:p14="http://schemas.microsoft.com/office/powerpoint/2010/main" val="3501841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A </a:t>
            </a:r>
            <a:r>
              <a:rPr lang="en-US" dirty="0" smtClean="0"/>
              <a:t>Linkedlist- Solution</a:t>
            </a:r>
            <a:endParaRPr lang="en-US" dirty="0"/>
          </a:p>
        </p:txBody>
      </p:sp>
      <p:sp>
        <p:nvSpPr>
          <p:cNvPr id="3" name="Content Placeholder 2"/>
          <p:cNvSpPr>
            <a:spLocks noGrp="1"/>
          </p:cNvSpPr>
          <p:nvPr>
            <p:ph idx="1"/>
          </p:nvPr>
        </p:nvSpPr>
        <p:spPr/>
        <p:txBody>
          <a:bodyPr>
            <a:normAutofit fontScale="92500"/>
          </a:bodyPr>
          <a:lstStyle/>
          <a:p>
            <a:r>
              <a:rPr lang="en-US" dirty="0" smtClean="0"/>
              <a:t>In order to solve this question we will need to use pointers.</a:t>
            </a:r>
          </a:p>
          <a:p>
            <a:r>
              <a:rPr lang="en-US" dirty="0" smtClean="0"/>
              <a:t>We will define few pointers: current initialized with current node, prev initialized with none.</a:t>
            </a:r>
          </a:p>
          <a:p>
            <a:r>
              <a:rPr lang="en-US" dirty="0" smtClean="0"/>
              <a:t>Than we will run in a while loop while the current is not none.</a:t>
            </a:r>
          </a:p>
          <a:p>
            <a:r>
              <a:rPr lang="en-US" dirty="0" smtClean="0"/>
              <a:t>Each time we loop  we will declare temporary variable that will hold the next node pointer, than we make a switch by setting next node the prev, prev to the current and current to the temporary (which is next).</a:t>
            </a:r>
          </a:p>
          <a:p>
            <a:r>
              <a:rPr lang="en-US" dirty="0" smtClean="0"/>
              <a:t>When the loop breaks we have our reversed linked list.</a:t>
            </a:r>
          </a:p>
          <a:p>
            <a:r>
              <a:rPr lang="en-US" dirty="0" smtClean="0"/>
              <a:t>The time complexity of this solution is linear and the space complexity is constant.</a:t>
            </a:r>
          </a:p>
          <a:p>
            <a:endParaRPr lang="en-US" dirty="0" smtClean="0"/>
          </a:p>
        </p:txBody>
      </p:sp>
    </p:spTree>
    <p:extLst>
      <p:ext uri="{BB962C8B-B14F-4D97-AF65-F5344CB8AC3E}">
        <p14:creationId xmlns:p14="http://schemas.microsoft.com/office/powerpoint/2010/main" val="25486532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Merge List Of Number Into </a:t>
            </a:r>
            <a:r>
              <a:rPr lang="en-US" dirty="0" smtClean="0"/>
              <a:t>Ranges- Solution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order to solve this problem we will declare two variables: low and high indexes. We will also create declare empty list that will hold all the ranges.</a:t>
            </a:r>
          </a:p>
          <a:p>
            <a:r>
              <a:rPr lang="en-US" dirty="0" smtClean="0"/>
              <a:t>We will iterate through all the numbers in the list and for each number we will check if the jump from the previous number was more than 1 number jump (7,8 is 1 number jump), (7,9 is not 1 number jump).</a:t>
            </a:r>
          </a:p>
          <a:p>
            <a:r>
              <a:rPr lang="en-US" dirty="0" smtClean="0"/>
              <a:t>If the jump is of 1 number (or 0 numbers meaning: 7,7) we will just set the high index to the current number.</a:t>
            </a:r>
          </a:p>
          <a:p>
            <a:r>
              <a:rPr lang="en-US" dirty="0" smtClean="0"/>
              <a:t>If the jump is of more than 1 number we will append the range using the low and high index values. Than we will change both the low and high index to the current number.</a:t>
            </a:r>
          </a:p>
          <a:p>
            <a:r>
              <a:rPr lang="en-US" dirty="0" smtClean="0"/>
              <a:t>After finishing to iterate do not forget to append the last range and return the list of ranges.</a:t>
            </a:r>
          </a:p>
          <a:p>
            <a:r>
              <a:rPr lang="en-US" dirty="0" smtClean="0"/>
              <a:t>The time complexity of this solution is O(n) since we are iterating through each item in the list only once.</a:t>
            </a:r>
          </a:p>
          <a:p>
            <a:r>
              <a:rPr lang="en-US" dirty="0" smtClean="0"/>
              <a:t>The space complexity of this solution is constant since we are using 2 variables only in our program. </a:t>
            </a:r>
            <a:endParaRPr lang="en-US" dirty="0"/>
          </a:p>
        </p:txBody>
      </p:sp>
    </p:spTree>
    <p:extLst>
      <p:ext uri="{BB962C8B-B14F-4D97-AF65-F5344CB8AC3E}">
        <p14:creationId xmlns:p14="http://schemas.microsoft.com/office/powerpoint/2010/main" val="864639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Angles of </a:t>
            </a:r>
            <a:r>
              <a:rPr lang="en-US"/>
              <a:t>a </a:t>
            </a:r>
            <a:r>
              <a:rPr lang="en-US" smtClean="0"/>
              <a:t>Clock- Question</a:t>
            </a:r>
            <a:endParaRPr lang="en-US" dirty="0"/>
          </a:p>
        </p:txBody>
      </p:sp>
      <p:sp>
        <p:nvSpPr>
          <p:cNvPr id="3" name="Content Placeholder 2"/>
          <p:cNvSpPr>
            <a:spLocks noGrp="1"/>
          </p:cNvSpPr>
          <p:nvPr>
            <p:ph idx="1"/>
          </p:nvPr>
        </p:nvSpPr>
        <p:spPr/>
        <p:txBody>
          <a:bodyPr/>
          <a:lstStyle/>
          <a:p>
            <a:r>
              <a:rPr lang="en-US" dirty="0" smtClean="0"/>
              <a:t>Given a clock with</a:t>
            </a:r>
            <a:r>
              <a:rPr lang="he-IL" dirty="0" smtClean="0"/>
              <a:t> </a:t>
            </a:r>
            <a:r>
              <a:rPr lang="en-US" dirty="0" smtClean="0"/>
              <a:t>two hands: one for hours and one for meters calculate the smallest angle between the hands in a certain hour.</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0477" t="911" r="19037" b="5290"/>
          <a:stretch/>
        </p:blipFill>
        <p:spPr>
          <a:xfrm>
            <a:off x="4068024" y="3354308"/>
            <a:ext cx="2027976" cy="2037029"/>
          </a:xfrm>
          <a:prstGeom prst="rect">
            <a:avLst/>
          </a:prstGeom>
        </p:spPr>
      </p:pic>
      <p:sp>
        <p:nvSpPr>
          <p:cNvPr id="5" name="Arc 4"/>
          <p:cNvSpPr/>
          <p:nvPr/>
        </p:nvSpPr>
        <p:spPr>
          <a:xfrm flipV="1">
            <a:off x="4807389" y="4060478"/>
            <a:ext cx="697117" cy="624687"/>
          </a:xfrm>
          <a:prstGeom prst="arc">
            <a:avLst>
              <a:gd name="adj1" fmla="val 19856733"/>
              <a:gd name="adj2" fmla="val 20858263"/>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p:nvPr/>
        </p:nvCxnSpPr>
        <p:spPr>
          <a:xfrm>
            <a:off x="5504506" y="4490519"/>
            <a:ext cx="2308635" cy="2897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13141" y="4457064"/>
            <a:ext cx="2064190" cy="646331"/>
          </a:xfrm>
          <a:prstGeom prst="rect">
            <a:avLst/>
          </a:prstGeom>
          <a:noFill/>
        </p:spPr>
        <p:txBody>
          <a:bodyPr wrap="square" rtlCol="0">
            <a:spAutoFit/>
          </a:bodyPr>
          <a:lstStyle/>
          <a:p>
            <a:r>
              <a:rPr lang="en-US" dirty="0" smtClean="0"/>
              <a:t>The angle that we need to calculate</a:t>
            </a:r>
            <a:endParaRPr lang="en-US" dirty="0"/>
          </a:p>
        </p:txBody>
      </p:sp>
      <p:sp>
        <p:nvSpPr>
          <p:cNvPr id="11" name="TextBox 10"/>
          <p:cNvSpPr txBox="1"/>
          <p:nvPr/>
        </p:nvSpPr>
        <p:spPr>
          <a:xfrm>
            <a:off x="1059255" y="3567065"/>
            <a:ext cx="2906163" cy="1200329"/>
          </a:xfrm>
          <a:prstGeom prst="rect">
            <a:avLst/>
          </a:prstGeom>
          <a:noFill/>
        </p:spPr>
        <p:txBody>
          <a:bodyPr wrap="square" rtlCol="0">
            <a:spAutoFit/>
          </a:bodyPr>
          <a:lstStyle/>
          <a:p>
            <a:r>
              <a:rPr lang="en-US" smtClean="0"/>
              <a:t>Note that at 03:15 the hours hand doesn’t stand exactly on the 3 number, it has advanced a little bit.</a:t>
            </a:r>
            <a:endParaRPr lang="en-US"/>
          </a:p>
        </p:txBody>
      </p:sp>
    </p:spTree>
    <p:extLst>
      <p:ext uri="{BB962C8B-B14F-4D97-AF65-F5344CB8AC3E}">
        <p14:creationId xmlns:p14="http://schemas.microsoft.com/office/powerpoint/2010/main" val="1272962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Angles of a </a:t>
            </a:r>
            <a:r>
              <a:rPr lang="en-US" dirty="0" smtClean="0"/>
              <a:t>Clock- </a:t>
            </a:r>
            <a:r>
              <a:rPr lang="en-US" dirty="0" smtClean="0"/>
              <a:t>Solution</a:t>
            </a:r>
            <a:endParaRPr lang="en-US" dirty="0"/>
          </a:p>
        </p:txBody>
      </p:sp>
      <p:sp>
        <p:nvSpPr>
          <p:cNvPr id="3" name="Content Placeholder 2"/>
          <p:cNvSpPr>
            <a:spLocks noGrp="1"/>
          </p:cNvSpPr>
          <p:nvPr>
            <p:ph idx="1"/>
          </p:nvPr>
        </p:nvSpPr>
        <p:spPr>
          <a:xfrm>
            <a:off x="838200" y="1825624"/>
            <a:ext cx="10225136" cy="4357893"/>
          </a:xfrm>
        </p:spPr>
        <p:txBody>
          <a:bodyPr>
            <a:normAutofit fontScale="70000" lnSpcReduction="20000"/>
          </a:bodyPr>
          <a:lstStyle/>
          <a:p>
            <a:r>
              <a:rPr lang="en-US" dirty="0" smtClean="0"/>
              <a:t>In order to calculate the angle we will need to calculate the degree that each hand stands on relative to the top 12 number on the clock.</a:t>
            </a:r>
          </a:p>
          <a:p>
            <a:r>
              <a:rPr lang="en-US" dirty="0" smtClean="0"/>
              <a:t>In this example we will calculate the angle for 03:15.</a:t>
            </a:r>
          </a:p>
          <a:p>
            <a:r>
              <a:rPr lang="en-US" dirty="0" smtClean="0"/>
              <a:t>The minutes angle is calculated like this:                                                                                                         360 (Degrees) / 60 (minutes) * 15 (number of minutes)= 90 (Angle)</a:t>
            </a:r>
          </a:p>
          <a:p>
            <a:r>
              <a:rPr lang="en-US" dirty="0"/>
              <a:t>The </a:t>
            </a:r>
            <a:r>
              <a:rPr lang="en-US" dirty="0" smtClean="0"/>
              <a:t>hours angle </a:t>
            </a:r>
            <a:r>
              <a:rPr lang="en-US" dirty="0"/>
              <a:t>is calculated like this:                 </a:t>
            </a:r>
            <a:r>
              <a:rPr lang="en-US" dirty="0" smtClean="0"/>
              <a:t>                                                                                 360 </a:t>
            </a:r>
            <a:r>
              <a:rPr lang="en-US" dirty="0"/>
              <a:t>(Degrees) / </a:t>
            </a:r>
            <a:r>
              <a:rPr lang="en-US" dirty="0" smtClean="0"/>
              <a:t>(60 </a:t>
            </a:r>
            <a:r>
              <a:rPr lang="en-US" dirty="0"/>
              <a:t>(minutes) * </a:t>
            </a:r>
            <a:r>
              <a:rPr lang="en-US" dirty="0" smtClean="0"/>
              <a:t>12 </a:t>
            </a:r>
            <a:r>
              <a:rPr lang="en-US" dirty="0"/>
              <a:t>(number of </a:t>
            </a:r>
            <a:r>
              <a:rPr lang="en-US" dirty="0" smtClean="0"/>
              <a:t>hours on the clock))* (3 (number of hours) *60 (minutes in one hour) +15 (number of minutes) )= 7.5 </a:t>
            </a:r>
            <a:r>
              <a:rPr lang="en-US" dirty="0"/>
              <a:t>(Angle</a:t>
            </a:r>
            <a:r>
              <a:rPr lang="en-US" dirty="0" smtClean="0"/>
              <a:t>)</a:t>
            </a:r>
          </a:p>
          <a:p>
            <a:r>
              <a:rPr lang="en-US" dirty="0" smtClean="0"/>
              <a:t>If you are confused by the hours calculation, try to understand that we are have converted the hours to minutes for the calculation,                                                                                                          in a more simpler way it will look like this:                                                                                                                                    360 </a:t>
            </a:r>
            <a:r>
              <a:rPr lang="en-US" dirty="0"/>
              <a:t>(Degrees) / 7</a:t>
            </a:r>
            <a:r>
              <a:rPr lang="en-US" dirty="0" smtClean="0"/>
              <a:t>20 (number of minutes on the clock)* 195 </a:t>
            </a:r>
            <a:r>
              <a:rPr lang="en-US" dirty="0"/>
              <a:t>(number of </a:t>
            </a:r>
            <a:r>
              <a:rPr lang="en-US" dirty="0" smtClean="0"/>
              <a:t>minutes in 3 hours and 15 minutes)= 97.5 </a:t>
            </a:r>
            <a:r>
              <a:rPr lang="en-US" dirty="0"/>
              <a:t>(Angle)</a:t>
            </a:r>
          </a:p>
          <a:p>
            <a:r>
              <a:rPr lang="en-US" dirty="0" smtClean="0"/>
              <a:t>Last we need to decrease the minutes angle from the hours angle and we will receive          97.5-90= 7.5 Degrees</a:t>
            </a:r>
          </a:p>
          <a:p>
            <a:r>
              <a:rPr lang="en-US" dirty="0" smtClean="0"/>
              <a:t>For cases when the result degree is more than 180 degrees we can use: min(angle,360-angle)</a:t>
            </a:r>
          </a:p>
        </p:txBody>
      </p:sp>
    </p:spTree>
    <p:extLst>
      <p:ext uri="{BB962C8B-B14F-4D97-AF65-F5344CB8AC3E}">
        <p14:creationId xmlns:p14="http://schemas.microsoft.com/office/powerpoint/2010/main" val="33287039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Climbing </a:t>
            </a:r>
            <a:r>
              <a:rPr lang="en-US" dirty="0" smtClean="0"/>
              <a:t>Stairs- Question</a:t>
            </a:r>
            <a:endParaRPr lang="en-US" dirty="0"/>
          </a:p>
        </p:txBody>
      </p:sp>
      <p:sp>
        <p:nvSpPr>
          <p:cNvPr id="3" name="Content Placeholder 2"/>
          <p:cNvSpPr>
            <a:spLocks noGrp="1"/>
          </p:cNvSpPr>
          <p:nvPr>
            <p:ph idx="1"/>
          </p:nvPr>
        </p:nvSpPr>
        <p:spPr/>
        <p:txBody>
          <a:bodyPr/>
          <a:lstStyle/>
          <a:p>
            <a:r>
              <a:rPr lang="en-US" dirty="0" smtClean="0"/>
              <a:t>You are given a staircase with n stairs, you can go up each time only one or two stairs. Calculate how many different ways you </a:t>
            </a:r>
            <a:r>
              <a:rPr lang="en-US" dirty="0" err="1" smtClean="0"/>
              <a:t>you</a:t>
            </a:r>
            <a:r>
              <a:rPr lang="en-US" dirty="0" smtClean="0"/>
              <a:t> can go up the stairs.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0707" y="3198908"/>
            <a:ext cx="2514600" cy="1604772"/>
          </a:xfrm>
          <a:prstGeom prst="rect">
            <a:avLst/>
          </a:prstGeom>
        </p:spPr>
      </p:pic>
      <p:sp>
        <p:nvSpPr>
          <p:cNvPr id="7" name="Freeform 6"/>
          <p:cNvSpPr/>
          <p:nvPr/>
        </p:nvSpPr>
        <p:spPr>
          <a:xfrm>
            <a:off x="2263366" y="4352821"/>
            <a:ext cx="54321" cy="264446"/>
          </a:xfrm>
          <a:custGeom>
            <a:avLst/>
            <a:gdLst>
              <a:gd name="connsiteX0" fmla="*/ 0 w 54321"/>
              <a:gd name="connsiteY0" fmla="*/ 264446 h 264446"/>
              <a:gd name="connsiteX1" fmla="*/ 18107 w 54321"/>
              <a:gd name="connsiteY1" fmla="*/ 65270 h 264446"/>
              <a:gd name="connsiteX2" fmla="*/ 36214 w 54321"/>
              <a:gd name="connsiteY2" fmla="*/ 1896 h 264446"/>
              <a:gd name="connsiteX3" fmla="*/ 54321 w 54321"/>
              <a:gd name="connsiteY3" fmla="*/ 1896 h 264446"/>
            </a:gdLst>
            <a:ahLst/>
            <a:cxnLst>
              <a:cxn ang="0">
                <a:pos x="connsiteX0" y="connsiteY0"/>
              </a:cxn>
              <a:cxn ang="0">
                <a:pos x="connsiteX1" y="connsiteY1"/>
              </a:cxn>
              <a:cxn ang="0">
                <a:pos x="connsiteX2" y="connsiteY2"/>
              </a:cxn>
              <a:cxn ang="0">
                <a:pos x="connsiteX3" y="connsiteY3"/>
              </a:cxn>
            </a:cxnLst>
            <a:rect l="l" t="t" r="r" b="b"/>
            <a:pathLst>
              <a:path w="54321" h="264446">
                <a:moveTo>
                  <a:pt x="0" y="264446"/>
                </a:moveTo>
                <a:cubicBezTo>
                  <a:pt x="22657" y="151169"/>
                  <a:pt x="-3617" y="293376"/>
                  <a:pt x="18107" y="65270"/>
                </a:cubicBezTo>
                <a:cubicBezTo>
                  <a:pt x="18132" y="65012"/>
                  <a:pt x="31927" y="6183"/>
                  <a:pt x="36214" y="1896"/>
                </a:cubicBezTo>
                <a:cubicBezTo>
                  <a:pt x="40482" y="-2372"/>
                  <a:pt x="48285" y="1896"/>
                  <a:pt x="54321" y="1896"/>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90115" y="4237022"/>
            <a:ext cx="181069" cy="380245"/>
          </a:xfrm>
          <a:custGeom>
            <a:avLst/>
            <a:gdLst>
              <a:gd name="connsiteX0" fmla="*/ 18107 w 181069"/>
              <a:gd name="connsiteY0" fmla="*/ 380245 h 380245"/>
              <a:gd name="connsiteX1" fmla="*/ 9053 w 181069"/>
              <a:gd name="connsiteY1" fmla="*/ 334978 h 380245"/>
              <a:gd name="connsiteX2" fmla="*/ 0 w 181069"/>
              <a:gd name="connsiteY2" fmla="*/ 307818 h 380245"/>
              <a:gd name="connsiteX3" fmla="*/ 9053 w 181069"/>
              <a:gd name="connsiteY3" fmla="*/ 181069 h 380245"/>
              <a:gd name="connsiteX4" fmla="*/ 27160 w 181069"/>
              <a:gd name="connsiteY4" fmla="*/ 126748 h 380245"/>
              <a:gd name="connsiteX5" fmla="*/ 63374 w 181069"/>
              <a:gd name="connsiteY5" fmla="*/ 72428 h 380245"/>
              <a:gd name="connsiteX6" fmla="*/ 81481 w 181069"/>
              <a:gd name="connsiteY6" fmla="*/ 45267 h 380245"/>
              <a:gd name="connsiteX7" fmla="*/ 135802 w 181069"/>
              <a:gd name="connsiteY7" fmla="*/ 27160 h 380245"/>
              <a:gd name="connsiteX8" fmla="*/ 181069 w 181069"/>
              <a:gd name="connsiteY8" fmla="*/ 0 h 38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069" h="380245">
                <a:moveTo>
                  <a:pt x="18107" y="380245"/>
                </a:moveTo>
                <a:cubicBezTo>
                  <a:pt x="15089" y="365156"/>
                  <a:pt x="12785" y="349906"/>
                  <a:pt x="9053" y="334978"/>
                </a:cubicBezTo>
                <a:cubicBezTo>
                  <a:pt x="6738" y="325720"/>
                  <a:pt x="0" y="317361"/>
                  <a:pt x="0" y="307818"/>
                </a:cubicBezTo>
                <a:cubicBezTo>
                  <a:pt x="0" y="265461"/>
                  <a:pt x="2770" y="222958"/>
                  <a:pt x="9053" y="181069"/>
                </a:cubicBezTo>
                <a:cubicBezTo>
                  <a:pt x="11884" y="162194"/>
                  <a:pt x="16573" y="142629"/>
                  <a:pt x="27160" y="126748"/>
                </a:cubicBezTo>
                <a:lnTo>
                  <a:pt x="63374" y="72428"/>
                </a:lnTo>
                <a:cubicBezTo>
                  <a:pt x="69410" y="63374"/>
                  <a:pt x="71158" y="48708"/>
                  <a:pt x="81481" y="45267"/>
                </a:cubicBezTo>
                <a:cubicBezTo>
                  <a:pt x="99588" y="39231"/>
                  <a:pt x="119921" y="37747"/>
                  <a:pt x="135802" y="27160"/>
                </a:cubicBezTo>
                <a:cubicBezTo>
                  <a:pt x="168577" y="5310"/>
                  <a:pt x="153230" y="13919"/>
                  <a:pt x="181069" y="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9633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Climbing </a:t>
            </a:r>
            <a:r>
              <a:rPr lang="en-US" dirty="0" smtClean="0"/>
              <a:t>Stairs- Solution</a:t>
            </a:r>
            <a:endParaRPr lang="en-US" dirty="0"/>
          </a:p>
        </p:txBody>
      </p:sp>
      <p:sp>
        <p:nvSpPr>
          <p:cNvPr id="3" name="Content Placeholder 2"/>
          <p:cNvSpPr>
            <a:spLocks noGrp="1"/>
          </p:cNvSpPr>
          <p:nvPr>
            <p:ph idx="1"/>
          </p:nvPr>
        </p:nvSpPr>
        <p:spPr/>
        <p:txBody>
          <a:bodyPr>
            <a:normAutofit/>
          </a:bodyPr>
          <a:lstStyle/>
          <a:p>
            <a:r>
              <a:rPr lang="en-US" dirty="0" smtClean="0"/>
              <a:t>This problem can be solved in a very simple way using the Fibonacci sequence.</a:t>
            </a:r>
          </a:p>
          <a:p>
            <a:r>
              <a:rPr lang="en-US" dirty="0" smtClean="0"/>
              <a:t>We have one option to get to the first stair (the first stair in this case is the starting point- floor) and one option to get to the second. The amount of ways to get to third stair is the sum of the ways to get to the first with the amount of ways to get to the second 1+1=2 and so on.</a:t>
            </a:r>
          </a:p>
          <a:p>
            <a:r>
              <a:rPr lang="en-US" dirty="0" smtClean="0"/>
              <a:t>Each time we will be adding the previous two sums to get the amount of ways to get to the current step.</a:t>
            </a:r>
          </a:p>
        </p:txBody>
      </p:sp>
    </p:spTree>
    <p:extLst>
      <p:ext uri="{BB962C8B-B14F-4D97-AF65-F5344CB8AC3E}">
        <p14:creationId xmlns:p14="http://schemas.microsoft.com/office/powerpoint/2010/main" val="24907369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Climbing </a:t>
            </a:r>
            <a:r>
              <a:rPr lang="en-US" dirty="0" smtClean="0"/>
              <a:t>Stairs- Solution</a:t>
            </a:r>
            <a:endParaRPr lang="en-US" dirty="0"/>
          </a:p>
        </p:txBody>
      </p:sp>
      <p:sp>
        <p:nvSpPr>
          <p:cNvPr id="3" name="Content Placeholder 2"/>
          <p:cNvSpPr>
            <a:spLocks noGrp="1"/>
          </p:cNvSpPr>
          <p:nvPr>
            <p:ph idx="1"/>
          </p:nvPr>
        </p:nvSpPr>
        <p:spPr/>
        <p:txBody>
          <a:bodyPr/>
          <a:lstStyle/>
          <a:p>
            <a:r>
              <a:rPr lang="en-US" dirty="0" smtClean="0"/>
              <a:t>Do you see the Fibonacci sequence here?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9543" y="2746235"/>
            <a:ext cx="2514600" cy="1604772"/>
          </a:xfrm>
          <a:prstGeom prst="rect">
            <a:avLst/>
          </a:prstGeom>
        </p:spPr>
      </p:pic>
      <p:sp>
        <p:nvSpPr>
          <p:cNvPr id="5" name="TextBox 4"/>
          <p:cNvSpPr txBox="1"/>
          <p:nvPr/>
        </p:nvSpPr>
        <p:spPr>
          <a:xfrm>
            <a:off x="5344564" y="4185960"/>
            <a:ext cx="362138"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sp>
        <p:nvSpPr>
          <p:cNvPr id="7" name="TextBox 6"/>
          <p:cNvSpPr txBox="1"/>
          <p:nvPr/>
        </p:nvSpPr>
        <p:spPr>
          <a:xfrm>
            <a:off x="5525633" y="3933826"/>
            <a:ext cx="362138"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sp>
        <p:nvSpPr>
          <p:cNvPr id="8" name="TextBox 7"/>
          <p:cNvSpPr txBox="1"/>
          <p:nvPr/>
        </p:nvSpPr>
        <p:spPr>
          <a:xfrm>
            <a:off x="5706702" y="3816628"/>
            <a:ext cx="362138" cy="369332"/>
          </a:xfrm>
          <a:prstGeom prst="rect">
            <a:avLst/>
          </a:prstGeom>
          <a:noFill/>
        </p:spPr>
        <p:txBody>
          <a:bodyPr wrap="square" rtlCol="0">
            <a:spAutoFit/>
          </a:bodyPr>
          <a:lstStyle/>
          <a:p>
            <a:r>
              <a:rPr lang="en-US" dirty="0" smtClean="0">
                <a:solidFill>
                  <a:srgbClr val="FF0000"/>
                </a:solidFill>
              </a:rPr>
              <a:t>2</a:t>
            </a:r>
            <a:endParaRPr lang="en-US" dirty="0">
              <a:solidFill>
                <a:srgbClr val="FF0000"/>
              </a:solidFill>
            </a:endParaRPr>
          </a:p>
        </p:txBody>
      </p:sp>
      <p:sp>
        <p:nvSpPr>
          <p:cNvPr id="9" name="TextBox 8"/>
          <p:cNvSpPr txBox="1"/>
          <p:nvPr/>
        </p:nvSpPr>
        <p:spPr>
          <a:xfrm>
            <a:off x="6550937" y="3282249"/>
            <a:ext cx="362138" cy="369332"/>
          </a:xfrm>
          <a:prstGeom prst="rect">
            <a:avLst/>
          </a:prstGeom>
          <a:noFill/>
        </p:spPr>
        <p:txBody>
          <a:bodyPr wrap="square" rtlCol="0">
            <a:spAutoFit/>
          </a:bodyPr>
          <a:lstStyle/>
          <a:p>
            <a:r>
              <a:rPr lang="en-US" dirty="0" smtClean="0">
                <a:solidFill>
                  <a:srgbClr val="FF0000"/>
                </a:solidFill>
              </a:rPr>
              <a:t>8</a:t>
            </a:r>
            <a:endParaRPr lang="en-US" dirty="0">
              <a:solidFill>
                <a:srgbClr val="FF0000"/>
              </a:solidFill>
            </a:endParaRPr>
          </a:p>
        </p:txBody>
      </p:sp>
      <p:sp>
        <p:nvSpPr>
          <p:cNvPr id="10" name="TextBox 9"/>
          <p:cNvSpPr txBox="1"/>
          <p:nvPr/>
        </p:nvSpPr>
        <p:spPr>
          <a:xfrm>
            <a:off x="6075631" y="3466915"/>
            <a:ext cx="362138"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sp>
        <p:nvSpPr>
          <p:cNvPr id="11" name="TextBox 10"/>
          <p:cNvSpPr txBox="1"/>
          <p:nvPr/>
        </p:nvSpPr>
        <p:spPr>
          <a:xfrm>
            <a:off x="5819870" y="3606020"/>
            <a:ext cx="362138" cy="369332"/>
          </a:xfrm>
          <a:prstGeom prst="rect">
            <a:avLst/>
          </a:prstGeom>
          <a:noFill/>
        </p:spPr>
        <p:txBody>
          <a:bodyPr wrap="square" rtlCol="0">
            <a:spAutoFit/>
          </a:bodyPr>
          <a:lstStyle/>
          <a:p>
            <a:r>
              <a:rPr lang="en-US" dirty="0" smtClean="0">
                <a:solidFill>
                  <a:srgbClr val="FF0000"/>
                </a:solidFill>
              </a:rPr>
              <a:t>3</a:t>
            </a:r>
            <a:endParaRPr lang="en-US" dirty="0">
              <a:solidFill>
                <a:srgbClr val="FF0000"/>
              </a:solidFill>
            </a:endParaRPr>
          </a:p>
        </p:txBody>
      </p:sp>
      <p:sp>
        <p:nvSpPr>
          <p:cNvPr id="12" name="TextBox 11"/>
          <p:cNvSpPr txBox="1"/>
          <p:nvPr/>
        </p:nvSpPr>
        <p:spPr>
          <a:xfrm>
            <a:off x="6718431" y="3160393"/>
            <a:ext cx="538683" cy="369332"/>
          </a:xfrm>
          <a:prstGeom prst="rect">
            <a:avLst/>
          </a:prstGeom>
          <a:noFill/>
        </p:spPr>
        <p:txBody>
          <a:bodyPr wrap="square" rtlCol="0">
            <a:spAutoFit/>
          </a:bodyPr>
          <a:lstStyle/>
          <a:p>
            <a:r>
              <a:rPr lang="en-US" dirty="0" smtClean="0">
                <a:solidFill>
                  <a:srgbClr val="FF0000"/>
                </a:solidFill>
              </a:rPr>
              <a:t>13</a:t>
            </a:r>
            <a:endParaRPr lang="en-US" dirty="0">
              <a:solidFill>
                <a:srgbClr val="FF0000"/>
              </a:solidFill>
            </a:endParaRPr>
          </a:p>
        </p:txBody>
      </p:sp>
    </p:spTree>
    <p:extLst>
      <p:ext uri="{BB962C8B-B14F-4D97-AF65-F5344CB8AC3E}">
        <p14:creationId xmlns:p14="http://schemas.microsoft.com/office/powerpoint/2010/main" val="14987656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Longest Substring Without Repeating </a:t>
            </a:r>
            <a:r>
              <a:rPr lang="en-US" dirty="0" smtClean="0"/>
              <a:t>Characters- Question</a:t>
            </a:r>
            <a:endParaRPr lang="en-US" dirty="0"/>
          </a:p>
        </p:txBody>
      </p:sp>
      <p:sp>
        <p:nvSpPr>
          <p:cNvPr id="3" name="Content Placeholder 2"/>
          <p:cNvSpPr>
            <a:spLocks noGrp="1"/>
          </p:cNvSpPr>
          <p:nvPr>
            <p:ph idx="1"/>
          </p:nvPr>
        </p:nvSpPr>
        <p:spPr/>
        <p:txBody>
          <a:bodyPr/>
          <a:lstStyle/>
          <a:p>
            <a:r>
              <a:rPr lang="en-US" dirty="0" smtClean="0"/>
              <a:t>Given a string, your job is to find the longest substring without repeating characters.</a:t>
            </a:r>
          </a:p>
          <a:p>
            <a:r>
              <a:rPr lang="en-US" dirty="0" smtClean="0"/>
              <a:t>For example for:  AABCBBEACC the answer is 4</a:t>
            </a:r>
            <a:endParaRPr lang="en-US" dirty="0"/>
          </a:p>
        </p:txBody>
      </p:sp>
      <p:sp>
        <p:nvSpPr>
          <p:cNvPr id="4" name="Right Brace 3"/>
          <p:cNvSpPr/>
          <p:nvPr/>
        </p:nvSpPr>
        <p:spPr>
          <a:xfrm rot="5400000">
            <a:off x="4861711" y="2915216"/>
            <a:ext cx="407406" cy="715224"/>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4914571" y="3611468"/>
            <a:ext cx="301686" cy="369332"/>
          </a:xfrm>
          <a:prstGeom prst="rect">
            <a:avLst/>
          </a:prstGeom>
        </p:spPr>
        <p:txBody>
          <a:bodyPr wrap="none">
            <a:spAutoFit/>
          </a:bodyPr>
          <a:lstStyle/>
          <a:p>
            <a:r>
              <a:rPr lang="en-US" dirty="0">
                <a:solidFill>
                  <a:srgbClr val="FF0000"/>
                </a:solidFill>
              </a:rPr>
              <a:t>4</a:t>
            </a:r>
            <a:endParaRPr lang="en-US" dirty="0">
              <a:solidFill>
                <a:srgbClr val="FF0000"/>
              </a:solidFill>
            </a:endParaRPr>
          </a:p>
        </p:txBody>
      </p:sp>
    </p:spTree>
    <p:extLst>
      <p:ext uri="{BB962C8B-B14F-4D97-AF65-F5344CB8AC3E}">
        <p14:creationId xmlns:p14="http://schemas.microsoft.com/office/powerpoint/2010/main" val="14323642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Longest Substring Without Repeating </a:t>
            </a:r>
            <a:r>
              <a:rPr lang="en-US" dirty="0" smtClean="0"/>
              <a:t>Characters- Solution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order to solve this problem we will first define few variables: a dictionary that will hold all the characters and their last position, start and end index of the current substring, max length of a substring.</a:t>
            </a:r>
          </a:p>
          <a:p>
            <a:r>
              <a:rPr lang="en-US" dirty="0" smtClean="0"/>
              <a:t>We will run in a while loop, while the end hasn’t reached the end of the string. </a:t>
            </a:r>
          </a:p>
          <a:p>
            <a:r>
              <a:rPr lang="en-US" dirty="0" smtClean="0"/>
              <a:t>Each tim</a:t>
            </a:r>
            <a:r>
              <a:rPr lang="en-US" dirty="0" smtClean="0"/>
              <a:t>e we will extract the character at the end index and check if it’s already in the dictionary. If it does it means our unique substring has ended and we will set the start </a:t>
            </a:r>
            <a:r>
              <a:rPr lang="en-US" dirty="0"/>
              <a:t>index </a:t>
            </a:r>
            <a:r>
              <a:rPr lang="en-US" dirty="0" smtClean="0"/>
              <a:t>to the maximum index between the previous start index and the last position of the current extracted character.</a:t>
            </a:r>
          </a:p>
          <a:p>
            <a:r>
              <a:rPr lang="en-US" dirty="0" smtClean="0"/>
              <a:t>In each loop we will set the max length to the maximum value between previous max length and the length of the current substring (end - start).</a:t>
            </a:r>
          </a:p>
          <a:p>
            <a:r>
              <a:rPr lang="en-US" dirty="0" smtClean="0"/>
              <a:t>We will also set the position of the current extracted character to the end position in the dictionary and afterwards increase the end index by 1.</a:t>
            </a:r>
          </a:p>
          <a:p>
            <a:r>
              <a:rPr lang="en-US" dirty="0"/>
              <a:t>The time complexity of this solution is O(n) since we are iterating through each item only once. Space complexity is constant.</a:t>
            </a:r>
          </a:p>
        </p:txBody>
      </p:sp>
    </p:spTree>
    <p:extLst>
      <p:ext uri="{BB962C8B-B14F-4D97-AF65-F5344CB8AC3E}">
        <p14:creationId xmlns:p14="http://schemas.microsoft.com/office/powerpoint/2010/main" val="25090655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Phone </a:t>
            </a:r>
            <a:r>
              <a:rPr lang="en-US" dirty="0" smtClean="0"/>
              <a:t>Numbers- Question</a:t>
            </a:r>
            <a:endParaRPr lang="en-US" dirty="0"/>
          </a:p>
        </p:txBody>
      </p:sp>
      <p:sp>
        <p:nvSpPr>
          <p:cNvPr id="3" name="Content Placeholder 2"/>
          <p:cNvSpPr>
            <a:spLocks noGrp="1"/>
          </p:cNvSpPr>
          <p:nvPr>
            <p:ph idx="1"/>
          </p:nvPr>
        </p:nvSpPr>
        <p:spPr>
          <a:xfrm>
            <a:off x="838200" y="1563074"/>
            <a:ext cx="10515600" cy="5208918"/>
          </a:xfrm>
        </p:spPr>
        <p:txBody>
          <a:bodyPr>
            <a:normAutofit/>
          </a:bodyPr>
          <a:lstStyle/>
          <a:p>
            <a:r>
              <a:rPr lang="en-US" dirty="0" smtClean="0"/>
              <a:t>Given the following </a:t>
            </a:r>
            <a:r>
              <a:rPr lang="en-US" dirty="0"/>
              <a:t>phone map </a:t>
            </a:r>
            <a:r>
              <a:rPr lang="en-US" dirty="0" smtClean="0"/>
              <a:t>and list </a:t>
            </a:r>
            <a:r>
              <a:rPr lang="en-US" dirty="0"/>
              <a:t>of valid </a:t>
            </a:r>
            <a:r>
              <a:rPr lang="en-US" dirty="0" smtClean="0"/>
              <a:t>words</a:t>
            </a:r>
            <a:endParaRPr lang="en-US" dirty="0" smtClean="0"/>
          </a:p>
          <a:p>
            <a:endParaRPr lang="en-US" dirty="0"/>
          </a:p>
          <a:p>
            <a:pPr marL="0" indent="0">
              <a:buNone/>
            </a:pPr>
            <a:r>
              <a:rPr lang="en-US" dirty="0"/>
              <a:t>                                       </a:t>
            </a:r>
            <a:r>
              <a:rPr lang="en-US" dirty="0" smtClean="0"/>
              <a:t>['dog</a:t>
            </a:r>
            <a:r>
              <a:rPr lang="en-US" dirty="0"/>
              <a:t>', 'fish', 'cat', </a:t>
            </a:r>
            <a:r>
              <a:rPr lang="en-US" dirty="0" smtClean="0"/>
              <a:t>'fog‘]</a:t>
            </a:r>
            <a:endParaRPr lang="en-US" dirty="0" smtClean="0"/>
          </a:p>
          <a:p>
            <a:endParaRPr lang="en-US" dirty="0"/>
          </a:p>
          <a:p>
            <a:endParaRPr lang="en-US" dirty="0" smtClean="0"/>
          </a:p>
          <a:p>
            <a:pPr marL="0" indent="0">
              <a:buNone/>
            </a:pPr>
            <a:endParaRPr lang="en-US" dirty="0"/>
          </a:p>
          <a:p>
            <a:r>
              <a:rPr lang="en-US" dirty="0" smtClean="0"/>
              <a:t>Build a program that will take digits input for example: 364 and return all the valid words that can be converted from those numbers.</a:t>
            </a:r>
          </a:p>
          <a:p>
            <a:r>
              <a:rPr lang="en-US" dirty="0" smtClean="0"/>
              <a:t>For 364, It will be: First number is 3 which can be D, E or F, Second is 6 which can be M, N or O, Third is 4 which can be G, H or I. The words that we can build are: dog and fog.</a:t>
            </a: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65441111"/>
              </p:ext>
            </p:extLst>
          </p:nvPr>
        </p:nvGraphicFramePr>
        <p:xfrm>
          <a:off x="1321805" y="2141059"/>
          <a:ext cx="2444436" cy="2349459"/>
        </p:xfrm>
        <a:graphic>
          <a:graphicData uri="http://schemas.openxmlformats.org/drawingml/2006/table">
            <a:tbl>
              <a:tblPr firstRow="1" bandRow="1">
                <a:tableStyleId>{5C22544A-7EE6-4342-B048-85BDC9FD1C3A}</a:tableStyleId>
              </a:tblPr>
              <a:tblGrid>
                <a:gridCol w="814812"/>
                <a:gridCol w="814812"/>
                <a:gridCol w="814812"/>
              </a:tblGrid>
              <a:tr h="783153">
                <a:tc>
                  <a:txBody>
                    <a:bodyPr/>
                    <a:lstStyle/>
                    <a:p>
                      <a:r>
                        <a:rPr lang="en-US" b="1" dirty="0" smtClean="0">
                          <a:solidFill>
                            <a:schemeClr val="tx1"/>
                          </a:solidFill>
                        </a:rPr>
                        <a:t>    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smtClean="0">
                          <a:solidFill>
                            <a:schemeClr val="tx1"/>
                          </a:solidFill>
                        </a:rPr>
                        <a:t>     2</a:t>
                      </a:r>
                    </a:p>
                    <a:p>
                      <a:r>
                        <a:rPr lang="en-US" b="1" dirty="0" smtClean="0">
                          <a:solidFill>
                            <a:schemeClr val="tx1"/>
                          </a:solidFill>
                        </a:rPr>
                        <a:t>  ABC</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smtClean="0">
                          <a:solidFill>
                            <a:schemeClr val="tx1"/>
                          </a:solidFill>
                        </a:rPr>
                        <a:t>     3</a:t>
                      </a:r>
                    </a:p>
                    <a:p>
                      <a:r>
                        <a:rPr lang="en-US" b="1" dirty="0" smtClean="0">
                          <a:solidFill>
                            <a:schemeClr val="tx1"/>
                          </a:solidFill>
                        </a:rPr>
                        <a:t>  DEF</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83153">
                <a:tc>
                  <a:txBody>
                    <a:bodyPr/>
                    <a:lstStyle/>
                    <a:p>
                      <a:r>
                        <a:rPr lang="en-US" b="1" dirty="0" smtClean="0">
                          <a:solidFill>
                            <a:schemeClr val="tx1"/>
                          </a:solidFill>
                        </a:rPr>
                        <a:t>    4</a:t>
                      </a:r>
                    </a:p>
                    <a:p>
                      <a:r>
                        <a:rPr lang="en-US" b="1" dirty="0" smtClean="0">
                          <a:solidFill>
                            <a:schemeClr val="tx1"/>
                          </a:solidFill>
                        </a:rPr>
                        <a:t>  GHI</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smtClean="0">
                          <a:solidFill>
                            <a:schemeClr val="tx1"/>
                          </a:solidFill>
                        </a:rPr>
                        <a:t>     5</a:t>
                      </a:r>
                    </a:p>
                    <a:p>
                      <a:r>
                        <a:rPr lang="en-US" b="1" dirty="0" smtClean="0">
                          <a:solidFill>
                            <a:schemeClr val="tx1"/>
                          </a:solidFill>
                        </a:rPr>
                        <a:t>   JKL</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smtClean="0">
                          <a:solidFill>
                            <a:schemeClr val="tx1"/>
                          </a:solidFill>
                        </a:rPr>
                        <a:t>     6</a:t>
                      </a:r>
                    </a:p>
                    <a:p>
                      <a:r>
                        <a:rPr lang="en-US" b="1" dirty="0" smtClean="0">
                          <a:solidFill>
                            <a:schemeClr val="tx1"/>
                          </a:solidFill>
                        </a:rPr>
                        <a:t> MNO</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83153">
                <a:tc>
                  <a:txBody>
                    <a:bodyPr/>
                    <a:lstStyle/>
                    <a:p>
                      <a:r>
                        <a:rPr lang="en-US" b="1" dirty="0" smtClean="0">
                          <a:solidFill>
                            <a:schemeClr val="tx1"/>
                          </a:solidFill>
                        </a:rPr>
                        <a:t>    7</a:t>
                      </a:r>
                    </a:p>
                    <a:p>
                      <a:r>
                        <a:rPr lang="en-US" b="1" dirty="0" smtClean="0">
                          <a:solidFill>
                            <a:schemeClr val="tx1"/>
                          </a:solidFill>
                        </a:rPr>
                        <a:t> PQRS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smtClean="0">
                          <a:solidFill>
                            <a:schemeClr val="tx1"/>
                          </a:solidFill>
                        </a:rPr>
                        <a:t>     8</a:t>
                      </a:r>
                    </a:p>
                    <a:p>
                      <a:r>
                        <a:rPr lang="en-US" b="1" dirty="0" smtClean="0">
                          <a:solidFill>
                            <a:schemeClr val="tx1"/>
                          </a:solidFill>
                        </a:rPr>
                        <a:t>  TUV</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smtClean="0">
                          <a:solidFill>
                            <a:schemeClr val="tx1"/>
                          </a:solidFill>
                        </a:rPr>
                        <a:t>     9</a:t>
                      </a:r>
                    </a:p>
                    <a:p>
                      <a:r>
                        <a:rPr lang="en-US" b="1" dirty="0" smtClean="0">
                          <a:solidFill>
                            <a:schemeClr val="tx1"/>
                          </a:solidFill>
                        </a:rPr>
                        <a:t> WXYZ</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43306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Phone </a:t>
            </a:r>
            <a:r>
              <a:rPr lang="en-US" dirty="0" smtClean="0"/>
              <a:t>Numbers- Solution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key to the solution is recursion, we will need to create all the possible letters combinations and check each of them if it is a valid word.</a:t>
            </a:r>
          </a:p>
          <a:p>
            <a:r>
              <a:rPr lang="en-US" dirty="0" smtClean="0"/>
              <a:t>The recursive function will receive two input parameters: list of digits and list of letters.</a:t>
            </a:r>
          </a:p>
          <a:p>
            <a:r>
              <a:rPr lang="en-US" dirty="0" smtClean="0"/>
              <a:t>We will for each digit we will extract all the possible letter character and iterate through them, while we iterate for each character we will call the recursive function again with the all the digits except for the first one and all letters joined with the current letter character.</a:t>
            </a:r>
          </a:p>
          <a:p>
            <a:r>
              <a:rPr lang="en-US" dirty="0" smtClean="0"/>
              <a:t>This way we will run over all the combination of words.</a:t>
            </a:r>
          </a:p>
          <a:p>
            <a:r>
              <a:rPr lang="en-US" dirty="0" smtClean="0"/>
              <a:t>The stop term of the recursive method is when the list of digits will be empty, than we will know there might be a word. We will check if it’s a valid word, if it does we will return this word inside a list and append it to our results list. If doesn’t we will append empty list to the results list meaning nothing will be appended.</a:t>
            </a:r>
          </a:p>
          <a:p>
            <a:r>
              <a:rPr lang="en-US" dirty="0" smtClean="0"/>
              <a:t>It’s best to debug the solution for full understanding.</a:t>
            </a:r>
            <a:endParaRPr lang="en-US" dirty="0"/>
          </a:p>
        </p:txBody>
      </p:sp>
    </p:spTree>
    <p:extLst>
      <p:ext uri="{BB962C8B-B14F-4D97-AF65-F5344CB8AC3E}">
        <p14:creationId xmlns:p14="http://schemas.microsoft.com/office/powerpoint/2010/main" val="3058893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a:t>
            </a:r>
            <a:r>
              <a:rPr lang="en-US" dirty="0" smtClean="0"/>
              <a:t>Dominoes- Question</a:t>
            </a:r>
            <a:endParaRPr lang="en-US" dirty="0"/>
          </a:p>
        </p:txBody>
      </p:sp>
      <p:sp>
        <p:nvSpPr>
          <p:cNvPr id="3" name="Content Placeholder 2"/>
          <p:cNvSpPr>
            <a:spLocks noGrp="1"/>
          </p:cNvSpPr>
          <p:nvPr>
            <p:ph idx="1"/>
          </p:nvPr>
        </p:nvSpPr>
        <p:spPr/>
        <p:txBody>
          <a:bodyPr/>
          <a:lstStyle/>
          <a:p>
            <a:r>
              <a:rPr lang="en-US" dirty="0" smtClean="0"/>
              <a:t>Given a set of dominoes and initial forces (right or left force) applied to the dominoes. You need to output the collapsed dominos.</a:t>
            </a:r>
          </a:p>
          <a:p>
            <a:r>
              <a:rPr lang="en-US" dirty="0" smtClean="0"/>
              <a:t>For example: l  </a:t>
            </a:r>
            <a:r>
              <a:rPr lang="en-US" dirty="0" err="1" smtClean="0"/>
              <a:t>l</a:t>
            </a:r>
            <a:r>
              <a:rPr lang="en-US" dirty="0" smtClean="0"/>
              <a:t>  </a:t>
            </a:r>
            <a:r>
              <a:rPr lang="en-US" dirty="0" err="1" smtClean="0"/>
              <a:t>l</a:t>
            </a:r>
            <a:r>
              <a:rPr lang="en-US" dirty="0" smtClean="0"/>
              <a:t>  </a:t>
            </a:r>
            <a:r>
              <a:rPr lang="en-US" dirty="0" err="1" smtClean="0"/>
              <a:t>l</a:t>
            </a:r>
            <a:r>
              <a:rPr lang="en-US" dirty="0" smtClean="0"/>
              <a:t>  </a:t>
            </a:r>
            <a:r>
              <a:rPr lang="en-US" dirty="0" err="1" smtClean="0"/>
              <a:t>l</a:t>
            </a:r>
            <a:r>
              <a:rPr lang="en-US" dirty="0" smtClean="0"/>
              <a:t>  </a:t>
            </a:r>
            <a:r>
              <a:rPr lang="en-US" dirty="0" err="1" smtClean="0"/>
              <a:t>l</a:t>
            </a:r>
            <a:r>
              <a:rPr lang="en-US" dirty="0" smtClean="0"/>
              <a:t>  </a:t>
            </a:r>
            <a:r>
              <a:rPr lang="en-US" dirty="0" err="1" smtClean="0"/>
              <a:t>l</a:t>
            </a:r>
            <a:r>
              <a:rPr lang="en-US" dirty="0" smtClean="0"/>
              <a:t>  </a:t>
            </a:r>
            <a:r>
              <a:rPr lang="en-US" dirty="0" err="1" smtClean="0"/>
              <a:t>l</a:t>
            </a:r>
            <a:r>
              <a:rPr lang="en-US" dirty="0" smtClean="0"/>
              <a:t>  </a:t>
            </a:r>
            <a:r>
              <a:rPr lang="en-US" dirty="0" err="1" smtClean="0"/>
              <a:t>l</a:t>
            </a:r>
            <a:r>
              <a:rPr lang="en-US" dirty="0" smtClean="0"/>
              <a:t>  </a:t>
            </a:r>
            <a:r>
              <a:rPr lang="en-US" dirty="0" err="1" smtClean="0"/>
              <a:t>l</a:t>
            </a:r>
            <a:r>
              <a:rPr lang="en-US" dirty="0" smtClean="0"/>
              <a:t>  </a:t>
            </a:r>
            <a:r>
              <a:rPr lang="en-US" dirty="0" err="1" smtClean="0"/>
              <a:t>l</a:t>
            </a:r>
            <a:r>
              <a:rPr lang="en-US" dirty="0" smtClean="0"/>
              <a:t> </a:t>
            </a:r>
          </a:p>
          <a:p>
            <a:r>
              <a:rPr lang="en-US" dirty="0" smtClean="0"/>
              <a:t>Each l is domino, each arrow is initial force.</a:t>
            </a:r>
          </a:p>
          <a:p>
            <a:r>
              <a:rPr lang="en-US" dirty="0" smtClean="0"/>
              <a:t>The output should be: l  </a:t>
            </a:r>
            <a:r>
              <a:rPr lang="en-US" dirty="0" err="1" smtClean="0"/>
              <a:t>l</a:t>
            </a:r>
            <a:r>
              <a:rPr lang="en-US" dirty="0" smtClean="0"/>
              <a:t>  /  /  l  \  \  l  </a:t>
            </a:r>
            <a:r>
              <a:rPr lang="en-US" dirty="0" err="1" smtClean="0"/>
              <a:t>l</a:t>
            </a:r>
            <a:r>
              <a:rPr lang="en-US" dirty="0" smtClean="0"/>
              <a:t>  /  /</a:t>
            </a:r>
          </a:p>
        </p:txBody>
      </p:sp>
      <p:cxnSp>
        <p:nvCxnSpPr>
          <p:cNvPr id="5" name="Straight Arrow Connector 4"/>
          <p:cNvCxnSpPr/>
          <p:nvPr/>
        </p:nvCxnSpPr>
        <p:spPr>
          <a:xfrm flipV="1">
            <a:off x="3548959" y="2734147"/>
            <a:ext cx="144855" cy="90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5240451" y="2734147"/>
            <a:ext cx="144855" cy="90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513154" y="2713023"/>
            <a:ext cx="152400" cy="105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0870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Fibonacci </a:t>
            </a:r>
            <a:r>
              <a:rPr lang="en-US" dirty="0" smtClean="0"/>
              <a:t>Number- Question</a:t>
            </a:r>
            <a:endParaRPr lang="en-US" dirty="0"/>
          </a:p>
        </p:txBody>
      </p:sp>
      <p:sp>
        <p:nvSpPr>
          <p:cNvPr id="3" name="Content Placeholder 2"/>
          <p:cNvSpPr>
            <a:spLocks noGrp="1"/>
          </p:cNvSpPr>
          <p:nvPr>
            <p:ph idx="1"/>
          </p:nvPr>
        </p:nvSpPr>
        <p:spPr/>
        <p:txBody>
          <a:bodyPr/>
          <a:lstStyle/>
          <a:p>
            <a:r>
              <a:rPr lang="en-US" sz="2400" dirty="0"/>
              <a:t>What is Fibonacci Number? </a:t>
            </a:r>
            <a:r>
              <a:rPr lang="en-US" sz="2000" dirty="0">
                <a:hlinkClick r:id="rId2"/>
              </a:rPr>
              <a:t>https://</a:t>
            </a:r>
            <a:r>
              <a:rPr lang="en-US" sz="2000" dirty="0" smtClean="0">
                <a:hlinkClick r:id="rId2"/>
              </a:rPr>
              <a:t>en.wikipedia.org/wiki/Fibonacci_number</a:t>
            </a:r>
            <a:r>
              <a:rPr lang="en-US" sz="2000" dirty="0" smtClean="0"/>
              <a:t> </a:t>
            </a:r>
            <a:r>
              <a:rPr lang="en-US" sz="2400" dirty="0" smtClean="0"/>
              <a:t> </a:t>
            </a:r>
            <a:endParaRPr lang="en-US" sz="2400" dirty="0"/>
          </a:p>
          <a:p>
            <a:r>
              <a:rPr lang="en-US" sz="2400" dirty="0"/>
              <a:t>Given an index number return the Fibonacci value. For example: index </a:t>
            </a:r>
            <a:r>
              <a:rPr lang="en-US" sz="2400" dirty="0" smtClean="0"/>
              <a:t>6= </a:t>
            </a:r>
            <a:r>
              <a:rPr lang="en-US" sz="2400" dirty="0"/>
              <a:t>8</a:t>
            </a:r>
          </a:p>
          <a:p>
            <a:endParaRPr lang="en-US" dirty="0"/>
          </a:p>
        </p:txBody>
      </p:sp>
    </p:spTree>
    <p:extLst>
      <p:ext uri="{BB962C8B-B14F-4D97-AF65-F5344CB8AC3E}">
        <p14:creationId xmlns:p14="http://schemas.microsoft.com/office/powerpoint/2010/main" val="42308966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Fibonacci </a:t>
            </a:r>
            <a:r>
              <a:rPr lang="en-US" dirty="0" smtClean="0"/>
              <a:t>Number- Solution</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There are a lot of solutions to solve this problem, some of them are described in the </a:t>
            </a:r>
            <a:r>
              <a:rPr lang="en-US" sz="2400" dirty="0"/>
              <a:t>following article: </a:t>
            </a:r>
            <a:r>
              <a:rPr lang="en-US" sz="2000" dirty="0">
                <a:hlinkClick r:id="rId2"/>
              </a:rPr>
              <a:t>https://www.geeksforgeeks.org/program-for-nth-fibonacci-number</a:t>
            </a:r>
            <a:r>
              <a:rPr lang="en-US" sz="2000" dirty="0" smtClean="0">
                <a:hlinkClick r:id="rId2"/>
              </a:rPr>
              <a:t>/</a:t>
            </a:r>
            <a:r>
              <a:rPr lang="en-US" sz="2400" dirty="0" smtClean="0"/>
              <a:t> , some of those solutions are better and some worse.</a:t>
            </a:r>
          </a:p>
          <a:p>
            <a:r>
              <a:rPr lang="en-US" sz="2400" dirty="0" smtClean="0"/>
              <a:t>We will solve this problem using iteration which is a pretty simple solution.</a:t>
            </a:r>
          </a:p>
          <a:p>
            <a:r>
              <a:rPr lang="en-US" sz="2400" dirty="0" smtClean="0"/>
              <a:t>We will define two variable a and b and assign them to 0,1 which are the first number the Fibonacci series.</a:t>
            </a:r>
          </a:p>
          <a:p>
            <a:r>
              <a:rPr lang="en-US" sz="2400" dirty="0" smtClean="0"/>
              <a:t>We will defined edge cases for when index 0 or 1 are requested we just return 0 or 1.</a:t>
            </a:r>
          </a:p>
          <a:p>
            <a:r>
              <a:rPr lang="en-US" sz="2400" dirty="0" smtClean="0"/>
              <a:t>Than we will iterate from 2 till the requested index in the series and each time we will calculate the value of a and b and assign it to a temporary variable. Than we will assign the value of b to a and the sum to b.</a:t>
            </a:r>
          </a:p>
          <a:p>
            <a:r>
              <a:rPr lang="en-US" sz="2400" dirty="0" smtClean="0"/>
              <a:t>After finishing the iteration we will return the last calculated sum.</a:t>
            </a:r>
          </a:p>
          <a:p>
            <a:r>
              <a:rPr lang="en-US" sz="2400" dirty="0" smtClean="0"/>
              <a:t>The time complexity of this solution is linear.</a:t>
            </a:r>
          </a:p>
        </p:txBody>
      </p:sp>
    </p:spTree>
    <p:extLst>
      <p:ext uri="{BB962C8B-B14F-4D97-AF65-F5344CB8AC3E}">
        <p14:creationId xmlns:p14="http://schemas.microsoft.com/office/powerpoint/2010/main" val="34458525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 for </a:t>
            </a:r>
            <a:r>
              <a:rPr lang="en-US" dirty="0" smtClean="0"/>
              <a:t>Palindrome- Question</a:t>
            </a:r>
            <a:endParaRPr lang="en-US" dirty="0"/>
          </a:p>
        </p:txBody>
      </p:sp>
      <p:sp>
        <p:nvSpPr>
          <p:cNvPr id="3" name="Content Placeholder 2"/>
          <p:cNvSpPr>
            <a:spLocks noGrp="1"/>
          </p:cNvSpPr>
          <p:nvPr>
            <p:ph idx="1"/>
          </p:nvPr>
        </p:nvSpPr>
        <p:spPr/>
        <p:txBody>
          <a:bodyPr/>
          <a:lstStyle/>
          <a:p>
            <a:r>
              <a:rPr lang="en-US" dirty="0" smtClean="0"/>
              <a:t>Given a string, you need to define if we can rearrange the characters of the string in order to create palindrome.</a:t>
            </a:r>
          </a:p>
          <a:p>
            <a:r>
              <a:rPr lang="en-US" dirty="0" smtClean="0"/>
              <a:t>What is a </a:t>
            </a:r>
            <a:r>
              <a:rPr lang="en-US" dirty="0"/>
              <a:t>palindrome? </a:t>
            </a:r>
            <a:r>
              <a:rPr lang="en-US" dirty="0">
                <a:hlinkClick r:id="rId2"/>
              </a:rPr>
              <a:t>https://</a:t>
            </a:r>
            <a:r>
              <a:rPr lang="en-US" dirty="0" smtClean="0">
                <a:hlinkClick r:id="rId2"/>
              </a:rPr>
              <a:t>en.wikipedia.org/wiki/Palindrome</a:t>
            </a:r>
            <a:r>
              <a:rPr lang="en-US" dirty="0" smtClean="0"/>
              <a:t> </a:t>
            </a:r>
          </a:p>
          <a:p>
            <a:r>
              <a:rPr lang="en-US" dirty="0" smtClean="0"/>
              <a:t>For </a:t>
            </a:r>
            <a:r>
              <a:rPr lang="en-US" dirty="0"/>
              <a:t>example </a:t>
            </a:r>
            <a:r>
              <a:rPr lang="en-US" dirty="0" smtClean="0"/>
              <a:t>foxfo can be reaarenged </a:t>
            </a:r>
            <a:r>
              <a:rPr lang="en-US" dirty="0"/>
              <a:t>into </a:t>
            </a:r>
            <a:r>
              <a:rPr lang="en-US" dirty="0" smtClean="0"/>
              <a:t>foxof.</a:t>
            </a:r>
            <a:endParaRPr lang="en-US" dirty="0"/>
          </a:p>
        </p:txBody>
      </p:sp>
    </p:spTree>
    <p:extLst>
      <p:ext uri="{BB962C8B-B14F-4D97-AF65-F5344CB8AC3E}">
        <p14:creationId xmlns:p14="http://schemas.microsoft.com/office/powerpoint/2010/main" val="26544439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 for </a:t>
            </a:r>
            <a:r>
              <a:rPr lang="en-US" dirty="0" smtClean="0"/>
              <a:t>Palindrome- Solution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In order to solve the problem we will define an empty dictionary that we will add to it all the characters and their count.</a:t>
            </a:r>
          </a:p>
          <a:p>
            <a:r>
              <a:rPr lang="en-US" dirty="0" smtClean="0"/>
              <a:t>We will iterate through the characters in the string and will add them to the dictionary with value 1 at the beginning. If the character is already in the dictionary we will just 1 to it’s value.</a:t>
            </a:r>
          </a:p>
          <a:p>
            <a:r>
              <a:rPr lang="en-US" dirty="0" smtClean="0"/>
              <a:t>After we finish iterating we will start building and checking the palindrome. First, we will define two variables: the palindrome string that will represent half of the palindrome and the odd character that it’s count is uneven.</a:t>
            </a:r>
          </a:p>
          <a:p>
            <a:r>
              <a:rPr lang="en-US" dirty="0" smtClean="0"/>
              <a:t>We will iterate through the dictionary and check for each character if it’s count is even. If so we will add the character to the palindrome string as much time as it’s count/2. If it’s count is uneven, we will check if the odd character string is empty. If the string is empty we will set the current uneven characters as the odd character. We will add the uneven character also to the </a:t>
            </a:r>
            <a:r>
              <a:rPr lang="en-US" dirty="0"/>
              <a:t>palindrome string as much time as it’s </a:t>
            </a:r>
            <a:r>
              <a:rPr lang="en-US" dirty="0" smtClean="0"/>
              <a:t>count/2, in this case since the character is uneven. If it’s count is 1 it won’t be added since 1//2=0, if the value is 3 it will be added once. If the character is uneven and the odd character string is not empty, it means we have more than one uneven character and we won’t be able to construct a palindrome so we will just return false.</a:t>
            </a:r>
          </a:p>
          <a:p>
            <a:r>
              <a:rPr lang="en-US" dirty="0" smtClean="0"/>
              <a:t>After the iteration has finished, in case we didn’t return false we can construct the full palindrome with the palindrome string + the odd character + the palindrome string in reverse.</a:t>
            </a:r>
          </a:p>
          <a:p>
            <a:r>
              <a:rPr lang="en-US" dirty="0" smtClean="0"/>
              <a:t>Both time and space complexity of this solution are linear O(n) </a:t>
            </a:r>
            <a:endParaRPr lang="en-US" dirty="0"/>
          </a:p>
        </p:txBody>
      </p:sp>
    </p:spTree>
    <p:extLst>
      <p:ext uri="{BB962C8B-B14F-4D97-AF65-F5344CB8AC3E}">
        <p14:creationId xmlns:p14="http://schemas.microsoft.com/office/powerpoint/2010/main" val="13373888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Remove Duplicate From Linked </a:t>
            </a:r>
            <a:r>
              <a:rPr lang="en-US" dirty="0" smtClean="0"/>
              <a:t>List- Question</a:t>
            </a:r>
            <a:endParaRPr lang="en-US" dirty="0"/>
          </a:p>
        </p:txBody>
      </p:sp>
      <p:sp>
        <p:nvSpPr>
          <p:cNvPr id="3" name="Content Placeholder 2"/>
          <p:cNvSpPr>
            <a:spLocks noGrp="1"/>
          </p:cNvSpPr>
          <p:nvPr>
            <p:ph idx="1"/>
          </p:nvPr>
        </p:nvSpPr>
        <p:spPr/>
        <p:txBody>
          <a:bodyPr/>
          <a:lstStyle/>
          <a:p>
            <a:r>
              <a:rPr lang="en-US" dirty="0" smtClean="0"/>
              <a:t>Given an ordered linked list, remove all the duplicates from the list.</a:t>
            </a:r>
          </a:p>
          <a:p>
            <a:r>
              <a:rPr lang="en-US" dirty="0" smtClean="0"/>
              <a:t>For example:     </a:t>
            </a:r>
          </a:p>
          <a:p>
            <a:endParaRPr lang="en-US" dirty="0"/>
          </a:p>
          <a:p>
            <a:r>
              <a:rPr lang="en-US" dirty="0" smtClean="0"/>
              <a:t>Will return</a:t>
            </a:r>
          </a:p>
          <a:p>
            <a:endParaRPr lang="en-US" dirty="0"/>
          </a:p>
          <a:p>
            <a:r>
              <a:rPr lang="en-US" dirty="0" smtClean="0"/>
              <a:t>What is it </a:t>
            </a:r>
            <a:r>
              <a:rPr lang="en-US" dirty="0"/>
              <a:t>linked list? </a:t>
            </a:r>
            <a:r>
              <a:rPr lang="en-US" dirty="0">
                <a:hlinkClick r:id="rId2"/>
              </a:rPr>
              <a:t>https://</a:t>
            </a:r>
            <a:r>
              <a:rPr lang="en-US" dirty="0" smtClean="0">
                <a:hlinkClick r:id="rId2"/>
              </a:rPr>
              <a:t>en.wikipedia.org/wiki/Linked_list</a:t>
            </a:r>
            <a:r>
              <a:rPr lang="en-US" dirty="0" smtClean="0"/>
              <a:t> </a:t>
            </a:r>
            <a:endParaRPr lang="en-US" dirty="0"/>
          </a:p>
        </p:txBody>
      </p:sp>
      <p:sp>
        <p:nvSpPr>
          <p:cNvPr id="4" name="Oval 3"/>
          <p:cNvSpPr/>
          <p:nvPr/>
        </p:nvSpPr>
        <p:spPr>
          <a:xfrm>
            <a:off x="3213980" y="2353901"/>
            <a:ext cx="479834" cy="46172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313567" y="2400098"/>
            <a:ext cx="271604" cy="369332"/>
          </a:xfrm>
          <a:prstGeom prst="rect">
            <a:avLst/>
          </a:prstGeom>
          <a:noFill/>
        </p:spPr>
        <p:txBody>
          <a:bodyPr wrap="square" rtlCol="0">
            <a:spAutoFit/>
          </a:bodyPr>
          <a:lstStyle/>
          <a:p>
            <a:r>
              <a:rPr lang="en-US" dirty="0" smtClean="0"/>
              <a:t>1</a:t>
            </a:r>
            <a:endParaRPr lang="en-US" dirty="0"/>
          </a:p>
        </p:txBody>
      </p:sp>
      <p:cxnSp>
        <p:nvCxnSpPr>
          <p:cNvPr id="7" name="Straight Arrow Connector 6"/>
          <p:cNvCxnSpPr/>
          <p:nvPr/>
        </p:nvCxnSpPr>
        <p:spPr>
          <a:xfrm>
            <a:off x="3693814" y="2575711"/>
            <a:ext cx="552261" cy="90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246075" y="2344848"/>
            <a:ext cx="479834" cy="46172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345662" y="2391045"/>
            <a:ext cx="271604" cy="369332"/>
          </a:xfrm>
          <a:prstGeom prst="rect">
            <a:avLst/>
          </a:prstGeom>
          <a:noFill/>
        </p:spPr>
        <p:txBody>
          <a:bodyPr wrap="square" rtlCol="0">
            <a:spAutoFit/>
          </a:bodyPr>
          <a:lstStyle/>
          <a:p>
            <a:r>
              <a:rPr lang="en-US" dirty="0" smtClean="0"/>
              <a:t>2</a:t>
            </a:r>
            <a:endParaRPr lang="en-US" dirty="0"/>
          </a:p>
        </p:txBody>
      </p:sp>
      <p:cxnSp>
        <p:nvCxnSpPr>
          <p:cNvPr id="13" name="Straight Arrow Connector 12"/>
          <p:cNvCxnSpPr/>
          <p:nvPr/>
        </p:nvCxnSpPr>
        <p:spPr>
          <a:xfrm>
            <a:off x="4725909" y="2566658"/>
            <a:ext cx="552261" cy="90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278168" y="2381126"/>
            <a:ext cx="479834" cy="46172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377755" y="2427323"/>
            <a:ext cx="271604" cy="369332"/>
          </a:xfrm>
          <a:prstGeom prst="rect">
            <a:avLst/>
          </a:prstGeom>
          <a:noFill/>
        </p:spPr>
        <p:txBody>
          <a:bodyPr wrap="square" rtlCol="0">
            <a:spAutoFit/>
          </a:bodyPr>
          <a:lstStyle/>
          <a:p>
            <a:r>
              <a:rPr lang="en-US" dirty="0" smtClean="0"/>
              <a:t>2</a:t>
            </a:r>
            <a:endParaRPr lang="en-US" dirty="0"/>
          </a:p>
        </p:txBody>
      </p:sp>
      <p:cxnSp>
        <p:nvCxnSpPr>
          <p:cNvPr id="16" name="Straight Arrow Connector 15"/>
          <p:cNvCxnSpPr/>
          <p:nvPr/>
        </p:nvCxnSpPr>
        <p:spPr>
          <a:xfrm>
            <a:off x="5758002" y="2602936"/>
            <a:ext cx="552261" cy="90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310261" y="2391045"/>
            <a:ext cx="479834" cy="46172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409848" y="2437242"/>
            <a:ext cx="271604" cy="369332"/>
          </a:xfrm>
          <a:prstGeom prst="rect">
            <a:avLst/>
          </a:prstGeom>
          <a:noFill/>
        </p:spPr>
        <p:txBody>
          <a:bodyPr wrap="square" rtlCol="0">
            <a:spAutoFit/>
          </a:bodyPr>
          <a:lstStyle/>
          <a:p>
            <a:r>
              <a:rPr lang="en-US" dirty="0" smtClean="0"/>
              <a:t>3</a:t>
            </a:r>
            <a:endParaRPr lang="en-US" dirty="0"/>
          </a:p>
        </p:txBody>
      </p:sp>
      <p:cxnSp>
        <p:nvCxnSpPr>
          <p:cNvPr id="19" name="Straight Arrow Connector 18"/>
          <p:cNvCxnSpPr/>
          <p:nvPr/>
        </p:nvCxnSpPr>
        <p:spPr>
          <a:xfrm>
            <a:off x="6790095" y="2612855"/>
            <a:ext cx="552261" cy="90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342350" y="2390179"/>
            <a:ext cx="479834" cy="46172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441937" y="2436376"/>
            <a:ext cx="271604" cy="369332"/>
          </a:xfrm>
          <a:prstGeom prst="rect">
            <a:avLst/>
          </a:prstGeom>
          <a:noFill/>
        </p:spPr>
        <p:txBody>
          <a:bodyPr wrap="square" rtlCol="0">
            <a:spAutoFit/>
          </a:bodyPr>
          <a:lstStyle/>
          <a:p>
            <a:r>
              <a:rPr lang="en-US" dirty="0" smtClean="0"/>
              <a:t>3</a:t>
            </a:r>
            <a:endParaRPr lang="en-US" dirty="0"/>
          </a:p>
        </p:txBody>
      </p:sp>
      <p:sp>
        <p:nvSpPr>
          <p:cNvPr id="26" name="Oval 25"/>
          <p:cNvSpPr/>
          <p:nvPr/>
        </p:nvSpPr>
        <p:spPr>
          <a:xfrm>
            <a:off x="3213980" y="3370262"/>
            <a:ext cx="479834" cy="46172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313567" y="3416459"/>
            <a:ext cx="271604" cy="369332"/>
          </a:xfrm>
          <a:prstGeom prst="rect">
            <a:avLst/>
          </a:prstGeom>
          <a:noFill/>
        </p:spPr>
        <p:txBody>
          <a:bodyPr wrap="square" rtlCol="0">
            <a:spAutoFit/>
          </a:bodyPr>
          <a:lstStyle/>
          <a:p>
            <a:r>
              <a:rPr lang="en-US" dirty="0" smtClean="0"/>
              <a:t>1</a:t>
            </a:r>
            <a:endParaRPr lang="en-US" dirty="0"/>
          </a:p>
        </p:txBody>
      </p:sp>
      <p:cxnSp>
        <p:nvCxnSpPr>
          <p:cNvPr id="28" name="Straight Arrow Connector 27"/>
          <p:cNvCxnSpPr/>
          <p:nvPr/>
        </p:nvCxnSpPr>
        <p:spPr>
          <a:xfrm>
            <a:off x="3693814" y="3592072"/>
            <a:ext cx="552261" cy="90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4246075" y="3361209"/>
            <a:ext cx="479834" cy="46172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345662" y="3407406"/>
            <a:ext cx="271604" cy="369332"/>
          </a:xfrm>
          <a:prstGeom prst="rect">
            <a:avLst/>
          </a:prstGeom>
          <a:noFill/>
        </p:spPr>
        <p:txBody>
          <a:bodyPr wrap="square" rtlCol="0">
            <a:spAutoFit/>
          </a:bodyPr>
          <a:lstStyle/>
          <a:p>
            <a:r>
              <a:rPr lang="en-US" dirty="0" smtClean="0"/>
              <a:t>2</a:t>
            </a:r>
            <a:endParaRPr lang="en-US" dirty="0"/>
          </a:p>
        </p:txBody>
      </p:sp>
      <p:cxnSp>
        <p:nvCxnSpPr>
          <p:cNvPr id="31" name="Straight Arrow Connector 30"/>
          <p:cNvCxnSpPr/>
          <p:nvPr/>
        </p:nvCxnSpPr>
        <p:spPr>
          <a:xfrm>
            <a:off x="4725909" y="3583019"/>
            <a:ext cx="552261" cy="90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278168" y="3397487"/>
            <a:ext cx="479834" cy="46172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377755" y="3443684"/>
            <a:ext cx="271604" cy="369332"/>
          </a:xfrm>
          <a:prstGeom prst="rect">
            <a:avLst/>
          </a:prstGeom>
          <a:noFill/>
        </p:spPr>
        <p:txBody>
          <a:bodyPr wrap="square" rtlCol="0">
            <a:spAutoFit/>
          </a:bodyPr>
          <a:lstStyle/>
          <a:p>
            <a:r>
              <a:rPr lang="en-US" dirty="0" smtClean="0"/>
              <a:t>3</a:t>
            </a:r>
            <a:endParaRPr lang="en-US" dirty="0"/>
          </a:p>
        </p:txBody>
      </p:sp>
    </p:spTree>
    <p:extLst>
      <p:ext uri="{BB962C8B-B14F-4D97-AF65-F5344CB8AC3E}">
        <p14:creationId xmlns:p14="http://schemas.microsoft.com/office/powerpoint/2010/main" val="1062853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Remove Duplicate From Linked </a:t>
            </a:r>
            <a:r>
              <a:rPr lang="en-US" dirty="0" smtClean="0"/>
              <a:t>List- Solution</a:t>
            </a:r>
            <a:endParaRPr lang="en-US" dirty="0"/>
          </a:p>
        </p:txBody>
      </p:sp>
      <p:sp>
        <p:nvSpPr>
          <p:cNvPr id="3" name="Content Placeholder 2"/>
          <p:cNvSpPr>
            <a:spLocks noGrp="1"/>
          </p:cNvSpPr>
          <p:nvPr>
            <p:ph idx="1"/>
          </p:nvPr>
        </p:nvSpPr>
        <p:spPr/>
        <p:txBody>
          <a:bodyPr>
            <a:normAutofit lnSpcReduction="10000"/>
          </a:bodyPr>
          <a:lstStyle/>
          <a:p>
            <a:r>
              <a:rPr lang="en-US" dirty="0" smtClean="0"/>
              <a:t>First of all we will define our data structure that will represent single node in the linked list. It will have a value and next node variables.</a:t>
            </a:r>
          </a:p>
          <a:p>
            <a:r>
              <a:rPr lang="en-US" dirty="0" smtClean="0"/>
              <a:t>We will also define a pointer that will point to the current node.</a:t>
            </a:r>
          </a:p>
          <a:p>
            <a:r>
              <a:rPr lang="en-US" dirty="0" smtClean="0"/>
              <a:t>We will run in while loop, while the current node and the next node are not null. In each loop we will check if the current node is the same as the next node. If they are the same we will assign instead of the next node the next </a:t>
            </a:r>
            <a:r>
              <a:rPr lang="en-US" dirty="0" err="1" smtClean="0"/>
              <a:t>next</a:t>
            </a:r>
            <a:r>
              <a:rPr lang="en-US" dirty="0" smtClean="0"/>
              <a:t> node, in this way the duplicate item has been removed.</a:t>
            </a:r>
            <a:r>
              <a:rPr lang="en-US" dirty="0"/>
              <a:t> </a:t>
            </a:r>
            <a:r>
              <a:rPr lang="en-US" dirty="0" smtClean="0"/>
              <a:t>If they are not the same we set the current node pointer to the next node and continue.</a:t>
            </a:r>
          </a:p>
          <a:p>
            <a:r>
              <a:rPr lang="en-US" dirty="0" smtClean="0"/>
              <a:t>The time complexity of this solution is O(n) since we are iterating through each item only once. Space complexity is constant.</a:t>
            </a:r>
          </a:p>
        </p:txBody>
      </p:sp>
    </p:spTree>
    <p:extLst>
      <p:ext uri="{BB962C8B-B14F-4D97-AF65-F5344CB8AC3E}">
        <p14:creationId xmlns:p14="http://schemas.microsoft.com/office/powerpoint/2010/main" val="22135721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 </a:t>
            </a:r>
            <a:r>
              <a:rPr lang="en-US" dirty="0" smtClean="0"/>
              <a:t>Queens- Question</a:t>
            </a:r>
            <a:endParaRPr lang="en-US" dirty="0"/>
          </a:p>
        </p:txBody>
      </p:sp>
      <p:sp>
        <p:nvSpPr>
          <p:cNvPr id="3" name="Content Placeholder 2"/>
          <p:cNvSpPr>
            <a:spLocks noGrp="1"/>
          </p:cNvSpPr>
          <p:nvPr>
            <p:ph idx="1"/>
          </p:nvPr>
        </p:nvSpPr>
        <p:spPr/>
        <p:txBody>
          <a:bodyPr/>
          <a:lstStyle/>
          <a:p>
            <a:r>
              <a:rPr lang="en-US" dirty="0"/>
              <a:t>Given a n*n chess board meaning number of rows and columns are equal to n. You will need to </a:t>
            </a:r>
            <a:r>
              <a:rPr lang="en-US" dirty="0" smtClean="0"/>
              <a:t>return the a possible position of n queens (same as number of rows and columns). The queens should not attack each other.</a:t>
            </a:r>
          </a:p>
          <a:p>
            <a:r>
              <a:rPr lang="en-US" dirty="0" smtClean="0"/>
              <a:t>How does the queen move? </a:t>
            </a:r>
            <a:r>
              <a:rPr lang="en-US" sz="2400" dirty="0" smtClean="0">
                <a:hlinkClick r:id="rId2"/>
              </a:rPr>
              <a:t>https</a:t>
            </a:r>
            <a:r>
              <a:rPr lang="en-US" sz="2400" dirty="0">
                <a:hlinkClick r:id="rId2"/>
              </a:rPr>
              <a:t>://en.wikipedia.org/wiki/Queen_(chess</a:t>
            </a:r>
            <a:r>
              <a:rPr lang="en-US" sz="2400" dirty="0" smtClean="0">
                <a:hlinkClick r:id="rId2"/>
              </a:rPr>
              <a:t>)</a:t>
            </a:r>
            <a:r>
              <a:rPr lang="en-US" sz="2400" dirty="0" smtClean="0"/>
              <a:t> </a:t>
            </a:r>
            <a:endParaRPr lang="en-US" dirty="0"/>
          </a:p>
          <a:p>
            <a:endParaRPr lang="en-US" dirty="0"/>
          </a:p>
        </p:txBody>
      </p:sp>
    </p:spTree>
    <p:extLst>
      <p:ext uri="{BB962C8B-B14F-4D97-AF65-F5344CB8AC3E}">
        <p14:creationId xmlns:p14="http://schemas.microsoft.com/office/powerpoint/2010/main" val="11869958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 </a:t>
            </a:r>
            <a:r>
              <a:rPr lang="en-US" dirty="0" smtClean="0"/>
              <a:t>Queens- Solution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solution to this problem is using a mapping of the possible columns rows and diagonals to Boolean values.</a:t>
            </a:r>
          </a:p>
          <a:p>
            <a:r>
              <a:rPr lang="en-US" dirty="0" smtClean="0"/>
              <a:t>Each time we place a queen we set it’s row columns and diagonals to false in order to know later that we can’t place a queen on this row or column or diagonal. We can keep track of the diagonals by the sum of it’s row value and column value.</a:t>
            </a:r>
          </a:p>
          <a:p>
            <a:r>
              <a:rPr lang="en-US" dirty="0" smtClean="0"/>
              <a:t>After checking that we can place a queen in a specific place and placing it we call the same function in recursion in order to position the next queen.</a:t>
            </a:r>
          </a:p>
          <a:p>
            <a:r>
              <a:rPr lang="en-US" dirty="0" smtClean="0"/>
              <a:t>The stop term of this recursion will be when we reach n queens positioned on the board.</a:t>
            </a:r>
          </a:p>
          <a:p>
            <a:r>
              <a:rPr lang="en-US" dirty="0" smtClean="0"/>
              <a:t>If we can’t place a queen on specific column we will remove the previous queen and try to position it in another place until we get the correct combination.</a:t>
            </a:r>
            <a:endParaRPr lang="en-US" dirty="0"/>
          </a:p>
        </p:txBody>
      </p:sp>
    </p:spTree>
    <p:extLst>
      <p:ext uri="{BB962C8B-B14F-4D97-AF65-F5344CB8AC3E}">
        <p14:creationId xmlns:p14="http://schemas.microsoft.com/office/powerpoint/2010/main" val="23816701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Character </a:t>
            </a:r>
            <a:r>
              <a:rPr lang="en-US" dirty="0" smtClean="0"/>
              <a:t>Mapping- Question</a:t>
            </a:r>
            <a:endParaRPr lang="en-US" dirty="0"/>
          </a:p>
        </p:txBody>
      </p:sp>
      <p:sp>
        <p:nvSpPr>
          <p:cNvPr id="3" name="Content Placeholder 2"/>
          <p:cNvSpPr>
            <a:spLocks noGrp="1"/>
          </p:cNvSpPr>
          <p:nvPr>
            <p:ph idx="1"/>
          </p:nvPr>
        </p:nvSpPr>
        <p:spPr/>
        <p:txBody>
          <a:bodyPr/>
          <a:lstStyle/>
          <a:p>
            <a:r>
              <a:rPr lang="en-US" dirty="0" smtClean="0"/>
              <a:t>Given to string of characters you need to determine if the characters can be mapped. The characters can be mapped in any order.</a:t>
            </a:r>
          </a:p>
          <a:p>
            <a:r>
              <a:rPr lang="en-US" dirty="0" smtClean="0"/>
              <a:t>For example: “</a:t>
            </a:r>
            <a:r>
              <a:rPr lang="en-US" dirty="0" err="1" smtClean="0"/>
              <a:t>abc</a:t>
            </a:r>
            <a:r>
              <a:rPr lang="en-US" dirty="0" smtClean="0"/>
              <a:t>” can be mapped to “</a:t>
            </a:r>
            <a:r>
              <a:rPr lang="en-US" dirty="0" err="1" smtClean="0"/>
              <a:t>def</a:t>
            </a:r>
            <a:r>
              <a:rPr lang="en-US" dirty="0" smtClean="0"/>
              <a:t>”. We can map a to d, b to e, c to f.</a:t>
            </a:r>
          </a:p>
          <a:p>
            <a:r>
              <a:rPr lang="en-US" dirty="0" smtClean="0"/>
              <a:t>“</a:t>
            </a:r>
            <a:r>
              <a:rPr lang="en-US" dirty="0" err="1" smtClean="0"/>
              <a:t>aac</a:t>
            </a:r>
            <a:r>
              <a:rPr lang="en-US" dirty="0" smtClean="0"/>
              <a:t>” can’t be mapped to “</a:t>
            </a:r>
            <a:r>
              <a:rPr lang="en-US" dirty="0" err="1" smtClean="0"/>
              <a:t>def</a:t>
            </a:r>
            <a:r>
              <a:rPr lang="en-US" dirty="0" smtClean="0"/>
              <a:t>”</a:t>
            </a:r>
            <a:r>
              <a:rPr lang="en-US" dirty="0" smtClean="0"/>
              <a:t> because if we map a to d and c to e then we can’t map f to anything.</a:t>
            </a:r>
            <a:endParaRPr lang="en-US" dirty="0"/>
          </a:p>
        </p:txBody>
      </p:sp>
    </p:spTree>
    <p:extLst>
      <p:ext uri="{BB962C8B-B14F-4D97-AF65-F5344CB8AC3E}">
        <p14:creationId xmlns:p14="http://schemas.microsoft.com/office/powerpoint/2010/main" val="34147589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Character </a:t>
            </a:r>
            <a:r>
              <a:rPr lang="en-US" dirty="0" smtClean="0"/>
              <a:t>Mapping- Solution</a:t>
            </a:r>
            <a:endParaRPr lang="en-US" dirty="0"/>
          </a:p>
        </p:txBody>
      </p:sp>
      <p:sp>
        <p:nvSpPr>
          <p:cNvPr id="3" name="Content Placeholder 2"/>
          <p:cNvSpPr>
            <a:spLocks noGrp="1"/>
          </p:cNvSpPr>
          <p:nvPr>
            <p:ph idx="1"/>
          </p:nvPr>
        </p:nvSpPr>
        <p:spPr/>
        <p:txBody>
          <a:bodyPr>
            <a:normAutofit lnSpcReduction="10000"/>
          </a:bodyPr>
          <a:lstStyle/>
          <a:p>
            <a:r>
              <a:rPr lang="en-US" dirty="0" smtClean="0"/>
              <a:t>First of all we will check if the length of the two strings is the same. If not we will return false immediately.</a:t>
            </a:r>
          </a:p>
          <a:p>
            <a:r>
              <a:rPr lang="en-US" dirty="0" smtClean="0"/>
              <a:t>We will create a dictionary that will hold all the characters that we already mapped from both strings.</a:t>
            </a:r>
          </a:p>
          <a:p>
            <a:r>
              <a:rPr lang="en-US" dirty="0" smtClean="0"/>
              <a:t>Than we will run in a loop on the range from 0 till the length of the string and will check if the character from the first string is already in the dictionary. If it does we will check if the character from the second string the same as in the dictionary. </a:t>
            </a:r>
            <a:r>
              <a:rPr lang="en-US" dirty="0" smtClean="0"/>
              <a:t>If it doesn’t we will add both character to the dictionary and continue to the next.</a:t>
            </a:r>
          </a:p>
          <a:p>
            <a:r>
              <a:rPr lang="en-US" dirty="0" smtClean="0"/>
              <a:t>If we finished looping it means all the characters from both strings were mapped.</a:t>
            </a:r>
          </a:p>
          <a:p>
            <a:endParaRPr lang="en-US" dirty="0"/>
          </a:p>
        </p:txBody>
      </p:sp>
    </p:spTree>
    <p:extLst>
      <p:ext uri="{BB962C8B-B14F-4D97-AF65-F5344CB8AC3E}">
        <p14:creationId xmlns:p14="http://schemas.microsoft.com/office/powerpoint/2010/main" val="3303911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a:t>
            </a:r>
            <a:r>
              <a:rPr lang="en-US" dirty="0" smtClean="0"/>
              <a:t>Dominoes- Solution</a:t>
            </a:r>
            <a:endParaRPr lang="en-US" dirty="0"/>
          </a:p>
        </p:txBody>
      </p:sp>
      <p:sp>
        <p:nvSpPr>
          <p:cNvPr id="3" name="Content Placeholder 2"/>
          <p:cNvSpPr>
            <a:spLocks noGrp="1"/>
          </p:cNvSpPr>
          <p:nvPr>
            <p:ph idx="1"/>
          </p:nvPr>
        </p:nvSpPr>
        <p:spPr/>
        <p:txBody>
          <a:bodyPr/>
          <a:lstStyle/>
          <a:p>
            <a:r>
              <a:rPr lang="en-US" dirty="0" smtClean="0"/>
              <a:t>First of all our input will look like this</a:t>
            </a:r>
            <a:r>
              <a:rPr lang="en-US" dirty="0"/>
              <a:t>: ..R...L</a:t>
            </a:r>
            <a:r>
              <a:rPr lang="en-US" dirty="0" smtClean="0"/>
              <a:t>..R</a:t>
            </a:r>
            <a:r>
              <a:rPr lang="en-US" dirty="0"/>
              <a:t>. </a:t>
            </a:r>
            <a:endParaRPr lang="en-US" dirty="0" smtClean="0"/>
          </a:p>
          <a:p>
            <a:r>
              <a:rPr lang="en-US" dirty="0" smtClean="0"/>
              <a:t>Each . Is domino, each R is domino with initial right force</a:t>
            </a:r>
            <a:r>
              <a:rPr lang="en-US" dirty="0"/>
              <a:t>, each </a:t>
            </a:r>
            <a:r>
              <a:rPr lang="en-US" dirty="0" smtClean="0"/>
              <a:t>L </a:t>
            </a:r>
            <a:r>
              <a:rPr lang="en-US" dirty="0"/>
              <a:t>is domino with initial </a:t>
            </a:r>
            <a:r>
              <a:rPr lang="en-US" dirty="0" smtClean="0"/>
              <a:t>left force.</a:t>
            </a:r>
          </a:p>
          <a:p>
            <a:r>
              <a:rPr lang="en-US" dirty="0" smtClean="0"/>
              <a:t>Our output </a:t>
            </a:r>
            <a:r>
              <a:rPr lang="en-US" dirty="0"/>
              <a:t>for ..RR.LL..</a:t>
            </a:r>
            <a:r>
              <a:rPr lang="en-US" dirty="0" smtClean="0"/>
              <a:t>RR</a:t>
            </a:r>
          </a:p>
          <a:p>
            <a:r>
              <a:rPr lang="en-US" dirty="0" smtClean="0"/>
              <a:t>Each . Here is a standing domino, each R is a domino the collapsed to the right,</a:t>
            </a:r>
            <a:r>
              <a:rPr lang="en-US" dirty="0"/>
              <a:t> each </a:t>
            </a:r>
            <a:r>
              <a:rPr lang="en-US" dirty="0" smtClean="0"/>
              <a:t>L </a:t>
            </a:r>
            <a:r>
              <a:rPr lang="en-US" dirty="0"/>
              <a:t>is a domino the collapsed to the </a:t>
            </a:r>
            <a:r>
              <a:rPr lang="en-US" dirty="0" smtClean="0"/>
              <a:t>left.</a:t>
            </a:r>
          </a:p>
          <a:p>
            <a:endParaRPr lang="en-US" dirty="0"/>
          </a:p>
        </p:txBody>
      </p:sp>
    </p:spTree>
    <p:extLst>
      <p:ext uri="{BB962C8B-B14F-4D97-AF65-F5344CB8AC3E}">
        <p14:creationId xmlns:p14="http://schemas.microsoft.com/office/powerpoint/2010/main" val="21514028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Maze </a:t>
            </a:r>
            <a:r>
              <a:rPr lang="en-US" dirty="0" smtClean="0"/>
              <a:t>Paths- Question</a:t>
            </a:r>
            <a:endParaRPr lang="en-US" dirty="0"/>
          </a:p>
        </p:txBody>
      </p:sp>
      <p:sp>
        <p:nvSpPr>
          <p:cNvPr id="3" name="Content Placeholder 2"/>
          <p:cNvSpPr>
            <a:spLocks noGrp="1"/>
          </p:cNvSpPr>
          <p:nvPr>
            <p:ph idx="1"/>
          </p:nvPr>
        </p:nvSpPr>
        <p:spPr/>
        <p:txBody>
          <a:bodyPr/>
          <a:lstStyle/>
          <a:p>
            <a:r>
              <a:rPr lang="en-US" dirty="0" smtClean="0"/>
              <a:t>Given a maze like to following one, 0 is walk path and 1 is a block, find how many possible paths you could walk to cross the maze.</a:t>
            </a:r>
          </a:p>
          <a:p>
            <a:r>
              <a:rPr lang="en-US" dirty="0" smtClean="0"/>
              <a:t>Restrictions: each you can only move right and down</a:t>
            </a:r>
          </a:p>
          <a:p>
            <a:pPr marL="0" indent="0">
              <a:buNone/>
            </a:pPr>
            <a:r>
              <a:rPr lang="en-US" dirty="0" smtClean="0"/>
              <a:t>		 [</a:t>
            </a:r>
            <a:r>
              <a:rPr lang="en-US" dirty="0"/>
              <a:t>0, 1, 0</a:t>
            </a:r>
            <a:r>
              <a:rPr lang="en-US" dirty="0" smtClean="0"/>
              <a:t>]</a:t>
            </a:r>
            <a:endParaRPr lang="en-US" dirty="0"/>
          </a:p>
          <a:p>
            <a:pPr marL="0" indent="0">
              <a:buNone/>
            </a:pPr>
            <a:r>
              <a:rPr lang="en-US" dirty="0"/>
              <a:t>                    </a:t>
            </a:r>
            <a:r>
              <a:rPr lang="en-US" dirty="0" smtClean="0"/>
              <a:t>    </a:t>
            </a:r>
            <a:r>
              <a:rPr lang="en-US" dirty="0"/>
              <a:t>[0, 0, 1</a:t>
            </a:r>
            <a:r>
              <a:rPr lang="en-US" dirty="0" smtClean="0"/>
              <a:t>]                  </a:t>
            </a:r>
          </a:p>
          <a:p>
            <a:pPr marL="0" indent="0">
              <a:buNone/>
            </a:pPr>
            <a:r>
              <a:rPr lang="en-US" dirty="0" smtClean="0"/>
              <a:t>                        [0, 0, 0] </a:t>
            </a:r>
          </a:p>
          <a:p>
            <a:r>
              <a:rPr lang="en-US" dirty="0" smtClean="0"/>
              <a:t>In the example above there are two ways to cross the maze.</a:t>
            </a:r>
            <a:endParaRPr lang="en-US" dirty="0"/>
          </a:p>
        </p:txBody>
      </p:sp>
      <p:sp>
        <p:nvSpPr>
          <p:cNvPr id="8" name="Freeform 7"/>
          <p:cNvSpPr/>
          <p:nvPr/>
        </p:nvSpPr>
        <p:spPr>
          <a:xfrm>
            <a:off x="3041964" y="3458424"/>
            <a:ext cx="733331" cy="1047890"/>
          </a:xfrm>
          <a:custGeom>
            <a:avLst/>
            <a:gdLst>
              <a:gd name="connsiteX0" fmla="*/ 0 w 733331"/>
              <a:gd name="connsiteY0" fmla="*/ 0 h 1047890"/>
              <a:gd name="connsiteX1" fmla="*/ 9054 w 733331"/>
              <a:gd name="connsiteY1" fmla="*/ 126748 h 1047890"/>
              <a:gd name="connsiteX2" fmla="*/ 9054 w 733331"/>
              <a:gd name="connsiteY2" fmla="*/ 434566 h 1047890"/>
              <a:gd name="connsiteX3" fmla="*/ 0 w 733331"/>
              <a:gd name="connsiteY3" fmla="*/ 470780 h 1047890"/>
              <a:gd name="connsiteX4" fmla="*/ 9054 w 733331"/>
              <a:gd name="connsiteY4" fmla="*/ 534154 h 1047890"/>
              <a:gd name="connsiteX5" fmla="*/ 36214 w 733331"/>
              <a:gd name="connsiteY5" fmla="*/ 543208 h 1047890"/>
              <a:gd name="connsiteX6" fmla="*/ 90535 w 733331"/>
              <a:gd name="connsiteY6" fmla="*/ 534154 h 1047890"/>
              <a:gd name="connsiteX7" fmla="*/ 208230 w 733331"/>
              <a:gd name="connsiteY7" fmla="*/ 506994 h 1047890"/>
              <a:gd name="connsiteX8" fmla="*/ 307818 w 733331"/>
              <a:gd name="connsiteY8" fmla="*/ 497940 h 1047890"/>
              <a:gd name="connsiteX9" fmla="*/ 380246 w 733331"/>
              <a:gd name="connsiteY9" fmla="*/ 497940 h 1047890"/>
              <a:gd name="connsiteX10" fmla="*/ 389299 w 733331"/>
              <a:gd name="connsiteY10" fmla="*/ 534154 h 1047890"/>
              <a:gd name="connsiteX11" fmla="*/ 407406 w 733331"/>
              <a:gd name="connsiteY11" fmla="*/ 633742 h 1047890"/>
              <a:gd name="connsiteX12" fmla="*/ 416460 w 733331"/>
              <a:gd name="connsiteY12" fmla="*/ 733330 h 1047890"/>
              <a:gd name="connsiteX13" fmla="*/ 425513 w 733331"/>
              <a:gd name="connsiteY13" fmla="*/ 1041148 h 1047890"/>
              <a:gd name="connsiteX14" fmla="*/ 479834 w 733331"/>
              <a:gd name="connsiteY14" fmla="*/ 1032095 h 1047890"/>
              <a:gd name="connsiteX15" fmla="*/ 552262 w 733331"/>
              <a:gd name="connsiteY15" fmla="*/ 1013988 h 1047890"/>
              <a:gd name="connsiteX16" fmla="*/ 733331 w 733331"/>
              <a:gd name="connsiteY16" fmla="*/ 1004934 h 1047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3331" h="1047890">
                <a:moveTo>
                  <a:pt x="0" y="0"/>
                </a:moveTo>
                <a:cubicBezTo>
                  <a:pt x="3018" y="42249"/>
                  <a:pt x="6236" y="84485"/>
                  <a:pt x="9054" y="126748"/>
                </a:cubicBezTo>
                <a:cubicBezTo>
                  <a:pt x="19169" y="278478"/>
                  <a:pt x="23412" y="276630"/>
                  <a:pt x="9054" y="434566"/>
                </a:cubicBezTo>
                <a:cubicBezTo>
                  <a:pt x="7927" y="446958"/>
                  <a:pt x="3018" y="458709"/>
                  <a:pt x="0" y="470780"/>
                </a:cubicBezTo>
                <a:cubicBezTo>
                  <a:pt x="3018" y="491905"/>
                  <a:pt x="-489" y="515068"/>
                  <a:pt x="9054" y="534154"/>
                </a:cubicBezTo>
                <a:cubicBezTo>
                  <a:pt x="13322" y="542690"/>
                  <a:pt x="26671" y="543208"/>
                  <a:pt x="36214" y="543208"/>
                </a:cubicBezTo>
                <a:cubicBezTo>
                  <a:pt x="54571" y="543208"/>
                  <a:pt x="72615" y="538136"/>
                  <a:pt x="90535" y="534154"/>
                </a:cubicBezTo>
                <a:cubicBezTo>
                  <a:pt x="168842" y="516752"/>
                  <a:pt x="37550" y="522511"/>
                  <a:pt x="208230" y="506994"/>
                </a:cubicBezTo>
                <a:lnTo>
                  <a:pt x="307818" y="497940"/>
                </a:lnTo>
                <a:cubicBezTo>
                  <a:pt x="331186" y="490151"/>
                  <a:pt x="355276" y="477131"/>
                  <a:pt x="380246" y="497940"/>
                </a:cubicBezTo>
                <a:cubicBezTo>
                  <a:pt x="389805" y="505906"/>
                  <a:pt x="386600" y="522007"/>
                  <a:pt x="389299" y="534154"/>
                </a:cubicBezTo>
                <a:cubicBezTo>
                  <a:pt x="394304" y="556677"/>
                  <a:pt x="404948" y="612847"/>
                  <a:pt x="407406" y="633742"/>
                </a:cubicBezTo>
                <a:cubicBezTo>
                  <a:pt x="411301" y="666847"/>
                  <a:pt x="413442" y="700134"/>
                  <a:pt x="416460" y="733330"/>
                </a:cubicBezTo>
                <a:cubicBezTo>
                  <a:pt x="419478" y="835936"/>
                  <a:pt x="404213" y="940732"/>
                  <a:pt x="425513" y="1041148"/>
                </a:cubicBezTo>
                <a:cubicBezTo>
                  <a:pt x="429322" y="1059105"/>
                  <a:pt x="461885" y="1035941"/>
                  <a:pt x="479834" y="1032095"/>
                </a:cubicBezTo>
                <a:cubicBezTo>
                  <a:pt x="504167" y="1026881"/>
                  <a:pt x="527479" y="1016241"/>
                  <a:pt x="552262" y="1013988"/>
                </a:cubicBezTo>
                <a:cubicBezTo>
                  <a:pt x="678899" y="1002475"/>
                  <a:pt x="618517" y="1004934"/>
                  <a:pt x="733331" y="1004934"/>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967184" y="3503690"/>
            <a:ext cx="780953" cy="1095469"/>
          </a:xfrm>
          <a:custGeom>
            <a:avLst/>
            <a:gdLst>
              <a:gd name="connsiteX0" fmla="*/ 11408 w 780953"/>
              <a:gd name="connsiteY0" fmla="*/ 0 h 1095469"/>
              <a:gd name="connsiteX1" fmla="*/ 11408 w 780953"/>
              <a:gd name="connsiteY1" fmla="*/ 434566 h 1095469"/>
              <a:gd name="connsiteX2" fmla="*/ 29515 w 780953"/>
              <a:gd name="connsiteY2" fmla="*/ 488887 h 1095469"/>
              <a:gd name="connsiteX3" fmla="*/ 47622 w 780953"/>
              <a:gd name="connsiteY3" fmla="*/ 642796 h 1095469"/>
              <a:gd name="connsiteX4" fmla="*/ 56675 w 780953"/>
              <a:gd name="connsiteY4" fmla="*/ 669957 h 1095469"/>
              <a:gd name="connsiteX5" fmla="*/ 74782 w 780953"/>
              <a:gd name="connsiteY5" fmla="*/ 742384 h 1095469"/>
              <a:gd name="connsiteX6" fmla="*/ 92889 w 780953"/>
              <a:gd name="connsiteY6" fmla="*/ 823866 h 1095469"/>
              <a:gd name="connsiteX7" fmla="*/ 101943 w 780953"/>
              <a:gd name="connsiteY7" fmla="*/ 905347 h 1095469"/>
              <a:gd name="connsiteX8" fmla="*/ 110996 w 780953"/>
              <a:gd name="connsiteY8" fmla="*/ 950614 h 1095469"/>
              <a:gd name="connsiteX9" fmla="*/ 120050 w 780953"/>
              <a:gd name="connsiteY9" fmla="*/ 1004935 h 1095469"/>
              <a:gd name="connsiteX10" fmla="*/ 174370 w 780953"/>
              <a:gd name="connsiteY10" fmla="*/ 1041149 h 1095469"/>
              <a:gd name="connsiteX11" fmla="*/ 228691 w 780953"/>
              <a:gd name="connsiteY11" fmla="*/ 1059256 h 1095469"/>
              <a:gd name="connsiteX12" fmla="*/ 255852 w 780953"/>
              <a:gd name="connsiteY12" fmla="*/ 1077363 h 1095469"/>
              <a:gd name="connsiteX13" fmla="*/ 310172 w 780953"/>
              <a:gd name="connsiteY13" fmla="*/ 1095469 h 1095469"/>
              <a:gd name="connsiteX14" fmla="*/ 409760 w 780953"/>
              <a:gd name="connsiteY14" fmla="*/ 1086416 h 1095469"/>
              <a:gd name="connsiteX15" fmla="*/ 563669 w 780953"/>
              <a:gd name="connsiteY15" fmla="*/ 1059256 h 1095469"/>
              <a:gd name="connsiteX16" fmla="*/ 780953 w 780953"/>
              <a:gd name="connsiteY16" fmla="*/ 1050202 h 109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0953" h="1095469">
                <a:moveTo>
                  <a:pt x="11408" y="0"/>
                </a:moveTo>
                <a:cubicBezTo>
                  <a:pt x="-882" y="184344"/>
                  <a:pt x="-6469" y="202175"/>
                  <a:pt x="11408" y="434566"/>
                </a:cubicBezTo>
                <a:cubicBezTo>
                  <a:pt x="12872" y="453596"/>
                  <a:pt x="29515" y="488887"/>
                  <a:pt x="29515" y="488887"/>
                </a:cubicBezTo>
                <a:cubicBezTo>
                  <a:pt x="35071" y="555565"/>
                  <a:pt x="33463" y="586158"/>
                  <a:pt x="47622" y="642796"/>
                </a:cubicBezTo>
                <a:cubicBezTo>
                  <a:pt x="49937" y="652054"/>
                  <a:pt x="54164" y="660750"/>
                  <a:pt x="56675" y="669957"/>
                </a:cubicBezTo>
                <a:cubicBezTo>
                  <a:pt x="63223" y="693966"/>
                  <a:pt x="68746" y="718242"/>
                  <a:pt x="74782" y="742384"/>
                </a:cubicBezTo>
                <a:cubicBezTo>
                  <a:pt x="81375" y="768753"/>
                  <a:pt x="89056" y="797034"/>
                  <a:pt x="92889" y="823866"/>
                </a:cubicBezTo>
                <a:cubicBezTo>
                  <a:pt x="96754" y="850919"/>
                  <a:pt x="98078" y="878294"/>
                  <a:pt x="101943" y="905347"/>
                </a:cubicBezTo>
                <a:cubicBezTo>
                  <a:pt x="104119" y="920580"/>
                  <a:pt x="108243" y="935474"/>
                  <a:pt x="110996" y="950614"/>
                </a:cubicBezTo>
                <a:cubicBezTo>
                  <a:pt x="114280" y="968675"/>
                  <a:pt x="114245" y="987520"/>
                  <a:pt x="120050" y="1004935"/>
                </a:cubicBezTo>
                <a:cubicBezTo>
                  <a:pt x="131922" y="1040552"/>
                  <a:pt x="142622" y="1031624"/>
                  <a:pt x="174370" y="1041149"/>
                </a:cubicBezTo>
                <a:cubicBezTo>
                  <a:pt x="192651" y="1046634"/>
                  <a:pt x="212810" y="1048669"/>
                  <a:pt x="228691" y="1059256"/>
                </a:cubicBezTo>
                <a:cubicBezTo>
                  <a:pt x="237745" y="1065292"/>
                  <a:pt x="245909" y="1072944"/>
                  <a:pt x="255852" y="1077363"/>
                </a:cubicBezTo>
                <a:cubicBezTo>
                  <a:pt x="273293" y="1085114"/>
                  <a:pt x="310172" y="1095469"/>
                  <a:pt x="310172" y="1095469"/>
                </a:cubicBezTo>
                <a:cubicBezTo>
                  <a:pt x="343368" y="1092451"/>
                  <a:pt x="376762" y="1091130"/>
                  <a:pt x="409760" y="1086416"/>
                </a:cubicBezTo>
                <a:cubicBezTo>
                  <a:pt x="472090" y="1077512"/>
                  <a:pt x="503894" y="1063378"/>
                  <a:pt x="563669" y="1059256"/>
                </a:cubicBezTo>
                <a:cubicBezTo>
                  <a:pt x="698926" y="1049928"/>
                  <a:pt x="702738" y="1050202"/>
                  <a:pt x="780953" y="1050202"/>
                </a:cubicBez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19155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Maze </a:t>
            </a:r>
            <a:r>
              <a:rPr lang="en-US" dirty="0" smtClean="0"/>
              <a:t>Paths- Solution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order to solve this problem we will create a clone (same amount of rows and columns) of the maze matrix that will be initialized with zeros.</a:t>
            </a:r>
          </a:p>
          <a:p>
            <a:r>
              <a:rPr lang="en-US" dirty="0" smtClean="0"/>
              <a:t>In this clone we will start going from the top left and fill the values according to the amount of paths that can get you to this item.</a:t>
            </a:r>
          </a:p>
          <a:p>
            <a:r>
              <a:rPr lang="en-US" dirty="0" smtClean="0"/>
              <a:t>The first item of the first row will be set to 1 since we can get there in one way only. Then we will move right and calculate the amount of paths that can lead us there by adding the value from the top item and value from the left item. We will move right until the end of the row and than skip to the next row. We will calculate each item the same way. </a:t>
            </a:r>
          </a:p>
          <a:p>
            <a:r>
              <a:rPr lang="en-US" dirty="0" smtClean="0"/>
              <a:t>Each time we are moving to another item we will check the original maze value if it’s a 0 (path and if do we will set the value as described earlier. If it’s 1 (block) we won’t change the value of this item</a:t>
            </a:r>
            <a:r>
              <a:rPr lang="he-IL" dirty="0" smtClean="0"/>
              <a:t> </a:t>
            </a:r>
            <a:r>
              <a:rPr lang="en-US" dirty="0" smtClean="0"/>
              <a:t>and continue to the next item.</a:t>
            </a:r>
          </a:p>
          <a:p>
            <a:r>
              <a:rPr lang="en-US" dirty="0" smtClean="0"/>
              <a:t>After we filled all the clone matrix we extract the last item of the last row and this is our result.</a:t>
            </a:r>
            <a:endParaRPr lang="en-US" dirty="0"/>
          </a:p>
        </p:txBody>
      </p:sp>
    </p:spTree>
    <p:extLst>
      <p:ext uri="{BB962C8B-B14F-4D97-AF65-F5344CB8AC3E}">
        <p14:creationId xmlns:p14="http://schemas.microsoft.com/office/powerpoint/2010/main" val="16185538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Maze </a:t>
            </a:r>
            <a:r>
              <a:rPr lang="en-US" dirty="0" smtClean="0"/>
              <a:t>Paths- Solution</a:t>
            </a:r>
            <a:endParaRPr lang="en-US" dirty="0"/>
          </a:p>
        </p:txBody>
      </p:sp>
      <p:sp>
        <p:nvSpPr>
          <p:cNvPr id="3" name="Content Placeholder 2"/>
          <p:cNvSpPr>
            <a:spLocks noGrp="1"/>
          </p:cNvSpPr>
          <p:nvPr>
            <p:ph idx="1"/>
          </p:nvPr>
        </p:nvSpPr>
        <p:spPr/>
        <p:txBody>
          <a:bodyPr>
            <a:normAutofit lnSpcReduction="10000"/>
          </a:bodyPr>
          <a:lstStyle/>
          <a:p>
            <a:r>
              <a:rPr lang="en-US" dirty="0" smtClean="0"/>
              <a:t>Let’s see it in action</a:t>
            </a:r>
          </a:p>
          <a:p>
            <a:pPr marL="0" indent="0">
              <a:buNone/>
            </a:pPr>
            <a:r>
              <a:rPr lang="en-US" dirty="0"/>
              <a:t>  </a:t>
            </a:r>
            <a:r>
              <a:rPr lang="en-US" dirty="0" smtClean="0"/>
              <a:t>     original:  [</a:t>
            </a:r>
            <a:r>
              <a:rPr lang="en-US" dirty="0"/>
              <a:t>0, 1, 0</a:t>
            </a:r>
            <a:r>
              <a:rPr lang="en-US" dirty="0" smtClean="0"/>
              <a:t>]            clone : [1,0,0]</a:t>
            </a:r>
            <a:endParaRPr lang="en-US" dirty="0"/>
          </a:p>
          <a:p>
            <a:pPr marL="0" indent="0">
              <a:buNone/>
            </a:pPr>
            <a:r>
              <a:rPr lang="en-US" dirty="0"/>
              <a:t>                        [0, 0, 1]                  </a:t>
            </a:r>
            <a:r>
              <a:rPr lang="en-US" dirty="0" smtClean="0"/>
              <a:t>       [1,1,0]</a:t>
            </a:r>
            <a:endParaRPr lang="en-US" dirty="0"/>
          </a:p>
          <a:p>
            <a:pPr marL="0" indent="0">
              <a:buNone/>
            </a:pPr>
            <a:r>
              <a:rPr lang="en-US" dirty="0"/>
              <a:t>                        [0, 0, 0] </a:t>
            </a:r>
            <a:r>
              <a:rPr lang="en-US" dirty="0" smtClean="0"/>
              <a:t>                        [1,2,2]</a:t>
            </a:r>
          </a:p>
          <a:p>
            <a:r>
              <a:rPr lang="en-US" dirty="0" smtClean="0"/>
              <a:t>As you can the it the cloned matrix each item is the sum of the top and left item.</a:t>
            </a:r>
          </a:p>
          <a:p>
            <a:r>
              <a:rPr lang="en-US" dirty="0" smtClean="0"/>
              <a:t>2 is our result.</a:t>
            </a:r>
          </a:p>
          <a:p>
            <a:r>
              <a:rPr lang="en-US" dirty="0" smtClean="0"/>
              <a:t>The second item in the first row is 0 because in the original maze this item is 1 (block). The third item in the first row is 0 because the lest item of it is zero and there is no top item so 0+0=0.</a:t>
            </a:r>
            <a:endParaRPr lang="en-US" dirty="0"/>
          </a:p>
          <a:p>
            <a:endParaRPr lang="en-US" dirty="0"/>
          </a:p>
        </p:txBody>
      </p:sp>
    </p:spTree>
    <p:extLst>
      <p:ext uri="{BB962C8B-B14F-4D97-AF65-F5344CB8AC3E}">
        <p14:creationId xmlns:p14="http://schemas.microsoft.com/office/powerpoint/2010/main" val="4789016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Searching A </a:t>
            </a:r>
            <a:r>
              <a:rPr lang="en-US" dirty="0" smtClean="0"/>
              <a:t>Matrix- Question</a:t>
            </a:r>
            <a:endParaRPr lang="en-US" dirty="0"/>
          </a:p>
        </p:txBody>
      </p:sp>
      <p:sp>
        <p:nvSpPr>
          <p:cNvPr id="3" name="Content Placeholder 2"/>
          <p:cNvSpPr>
            <a:spLocks noGrp="1"/>
          </p:cNvSpPr>
          <p:nvPr>
            <p:ph idx="1"/>
          </p:nvPr>
        </p:nvSpPr>
        <p:spPr/>
        <p:txBody>
          <a:bodyPr/>
          <a:lstStyle/>
          <a:p>
            <a:r>
              <a:rPr lang="en-US" dirty="0" smtClean="0"/>
              <a:t>Given a sorted matrix full of numbers</a:t>
            </a:r>
            <a:r>
              <a:rPr lang="en-US" dirty="0" smtClean="0"/>
              <a:t>, check if a number exists in the matrix.</a:t>
            </a:r>
          </a:p>
          <a:p>
            <a:r>
              <a:rPr lang="en-US" dirty="0" smtClean="0"/>
              <a:t>Matrix example: [[</a:t>
            </a:r>
            <a:r>
              <a:rPr lang="en-US" dirty="0"/>
              <a:t>1, 3, 5, 8],</a:t>
            </a:r>
          </a:p>
          <a:p>
            <a:pPr marL="0" indent="0">
              <a:buNone/>
            </a:pPr>
            <a:r>
              <a:rPr lang="en-US" dirty="0"/>
              <a:t>    </a:t>
            </a:r>
            <a:r>
              <a:rPr lang="en-US" dirty="0" smtClean="0"/>
              <a:t>			[</a:t>
            </a:r>
            <a:r>
              <a:rPr lang="en-US" dirty="0"/>
              <a:t>10, 11, 15, 16],</a:t>
            </a:r>
          </a:p>
          <a:p>
            <a:pPr marL="0" indent="0">
              <a:buNone/>
            </a:pPr>
            <a:r>
              <a:rPr lang="en-US" dirty="0"/>
              <a:t>    </a:t>
            </a:r>
            <a:r>
              <a:rPr lang="en-US" dirty="0" smtClean="0"/>
              <a:t>			[</a:t>
            </a:r>
            <a:r>
              <a:rPr lang="en-US" dirty="0"/>
              <a:t>24, 27, 30, 31</a:t>
            </a:r>
            <a:r>
              <a:rPr lang="en-US" dirty="0" smtClean="0"/>
              <a:t>]]</a:t>
            </a:r>
          </a:p>
          <a:p>
            <a:r>
              <a:rPr lang="en-US" dirty="0" smtClean="0"/>
              <a:t>Searching for the number 4 should return false.</a:t>
            </a:r>
          </a:p>
          <a:p>
            <a:r>
              <a:rPr lang="en-US" dirty="0" smtClean="0"/>
              <a:t>Searching for the number 10 should return true.</a:t>
            </a:r>
            <a:endParaRPr lang="en-US" dirty="0"/>
          </a:p>
        </p:txBody>
      </p:sp>
    </p:spTree>
    <p:extLst>
      <p:ext uri="{BB962C8B-B14F-4D97-AF65-F5344CB8AC3E}">
        <p14:creationId xmlns:p14="http://schemas.microsoft.com/office/powerpoint/2010/main" val="19834436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Searching A </a:t>
            </a:r>
            <a:r>
              <a:rPr lang="en-US" dirty="0" smtClean="0"/>
              <a:t>Matrix- Solution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most simple solution is just run over all the items and check if the find the same number.</a:t>
            </a:r>
          </a:p>
          <a:p>
            <a:r>
              <a:rPr lang="en-US" dirty="0" smtClean="0"/>
              <a:t>There is a better solution in which we wont have to run over each item.</a:t>
            </a:r>
          </a:p>
          <a:p>
            <a:r>
              <a:rPr lang="en-US" dirty="0" smtClean="0"/>
              <a:t>We will start by declaring variables: rows and cols and will extract into them number of rows and cols in the matrix.</a:t>
            </a:r>
          </a:p>
          <a:p>
            <a:r>
              <a:rPr lang="en-US" dirty="0" smtClean="0"/>
              <a:t>Next we will define 2 more variables: low will be equal to 0, high will be equal to the number of items in the matrix (rows*cols).</a:t>
            </a:r>
          </a:p>
          <a:p>
            <a:r>
              <a:rPr lang="en-US" dirty="0" smtClean="0"/>
              <a:t>We will run in a while loop until the low index won’t be smaller than the high index.</a:t>
            </a:r>
          </a:p>
          <a:p>
            <a:r>
              <a:rPr lang="en-US" dirty="0" smtClean="0"/>
              <a:t>In each loop we will calculate the middle index between the low and high index and extract it’s value.</a:t>
            </a:r>
          </a:p>
          <a:p>
            <a:r>
              <a:rPr lang="en-US" dirty="0" smtClean="0"/>
              <a:t>If the value we extracted from the middle index is the same as the searched value we will return true. If it’s smaller we will set the low index to the middle index +1. If it’s bigger we will set the high index to the middle index.</a:t>
            </a:r>
          </a:p>
          <a:p>
            <a:r>
              <a:rPr lang="en-US" dirty="0" smtClean="0"/>
              <a:t>This way we will remove half of the matrix each time and won’t have to run on each item in the matrix.</a:t>
            </a:r>
          </a:p>
          <a:p>
            <a:r>
              <a:rPr lang="en-US" dirty="0" smtClean="0"/>
              <a:t>If the loop will finish it’s running it means so number was found that is equal to searched number so we will return false.</a:t>
            </a:r>
          </a:p>
        </p:txBody>
      </p:sp>
    </p:spTree>
    <p:extLst>
      <p:ext uri="{BB962C8B-B14F-4D97-AF65-F5344CB8AC3E}">
        <p14:creationId xmlns:p14="http://schemas.microsoft.com/office/powerpoint/2010/main" val="5729070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Roman Numerals to Decimal- Question</a:t>
            </a:r>
            <a:endParaRPr lang="en-US" dirty="0"/>
          </a:p>
        </p:txBody>
      </p:sp>
      <p:sp>
        <p:nvSpPr>
          <p:cNvPr id="3" name="Content Placeholder 2"/>
          <p:cNvSpPr>
            <a:spLocks noGrp="1"/>
          </p:cNvSpPr>
          <p:nvPr>
            <p:ph idx="1"/>
          </p:nvPr>
        </p:nvSpPr>
        <p:spPr/>
        <p:txBody>
          <a:bodyPr/>
          <a:lstStyle/>
          <a:p>
            <a:r>
              <a:rPr lang="en-US" dirty="0" smtClean="0"/>
              <a:t>Given a set of roman numerals translate it to the actual numbers</a:t>
            </a:r>
          </a:p>
          <a:p>
            <a:r>
              <a:rPr lang="en-US" dirty="0"/>
              <a:t>You can use the converter to check your answers: </a:t>
            </a:r>
            <a:r>
              <a:rPr lang="en-US" sz="2000" dirty="0" smtClean="0">
                <a:hlinkClick r:id="rId3"/>
              </a:rPr>
              <a:t>https://www.rapidtables.com/convert/number/roman-numerals-converter.html</a:t>
            </a:r>
            <a:r>
              <a:rPr lang="en-US" sz="2000" dirty="0" smtClean="0"/>
              <a:t>  </a:t>
            </a:r>
          </a:p>
          <a:p>
            <a:r>
              <a:rPr lang="en-US" sz="2400" dirty="0" smtClean="0"/>
              <a:t>You can see all the different roman numbers options and combinations in the chart below</a:t>
            </a:r>
            <a:endParaRPr lang="en-US" sz="24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3776" y="3555029"/>
            <a:ext cx="4308224" cy="3302971"/>
          </a:xfrm>
          <a:prstGeom prst="rect">
            <a:avLst/>
          </a:prstGeom>
        </p:spPr>
      </p:pic>
    </p:spTree>
    <p:extLst>
      <p:ext uri="{BB962C8B-B14F-4D97-AF65-F5344CB8AC3E}">
        <p14:creationId xmlns:p14="http://schemas.microsoft.com/office/powerpoint/2010/main" val="14333611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Roman Numerals to Decimal- Solution</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We can solve this problem by iterating backwards through the string representation of the roman number.</a:t>
            </a:r>
          </a:p>
          <a:p>
            <a:r>
              <a:rPr lang="en-US" sz="2400" dirty="0" smtClean="0"/>
              <a:t>While iterating through each character we will check if the character is bigger, smaller or equal to the previous one. If it’s bigger or equal we will add, if it’s smaller we will subtract it.</a:t>
            </a:r>
          </a:p>
          <a:p>
            <a:r>
              <a:rPr lang="en-US" sz="2400" dirty="0" smtClean="0"/>
              <a:t>For example we will take this roman numeric: MCMIV . Let’s say we have a variable defined that is called sum and another one that is called prev.</a:t>
            </a:r>
          </a:p>
          <a:p>
            <a:r>
              <a:rPr lang="en-US" sz="2400" dirty="0" smtClean="0"/>
              <a:t>The sum will represent the real number that we are converting into, prev will be used only to save the previous number each time. </a:t>
            </a:r>
          </a:p>
          <a:p>
            <a:r>
              <a:rPr lang="en-US" sz="2400" dirty="0" smtClean="0"/>
              <a:t>Since we are using only those 2 variables through all of our program, the space complexity s constant.</a:t>
            </a:r>
          </a:p>
          <a:p>
            <a:r>
              <a:rPr lang="en-US" sz="2400" dirty="0" smtClean="0"/>
              <a:t>The time complexity will be linear time since we are iterating through each item backwards in the string </a:t>
            </a:r>
          </a:p>
        </p:txBody>
      </p:sp>
    </p:spTree>
    <p:extLst>
      <p:ext uri="{BB962C8B-B14F-4D97-AF65-F5344CB8AC3E}">
        <p14:creationId xmlns:p14="http://schemas.microsoft.com/office/powerpoint/2010/main" val="25141765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Roman Numerals to Decimal- Solution</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Steps for converting MCMIV:</a:t>
            </a:r>
          </a:p>
          <a:p>
            <a:pPr marL="457200" indent="-457200">
              <a:buFont typeface="+mj-lt"/>
              <a:buAutoNum type="arabicPeriod"/>
            </a:pPr>
            <a:r>
              <a:rPr lang="en-US" sz="2400" dirty="0" smtClean="0"/>
              <a:t>We are starting from the end and going backwards so v=5, we will set our sum to be 5 and also the prev to be 5.</a:t>
            </a:r>
          </a:p>
          <a:p>
            <a:pPr marL="457200" indent="-457200">
              <a:buFont typeface="+mj-lt"/>
              <a:buAutoNum type="arabicPeriod"/>
            </a:pPr>
            <a:r>
              <a:rPr lang="en-US" sz="2400" dirty="0" smtClean="0"/>
              <a:t>Than, I=1. I is greater than V(prev)? No, so we will subtract it, the sum will be now sum= 5-1= 4, we will set the prev to 1.</a:t>
            </a:r>
          </a:p>
          <a:p>
            <a:pPr marL="457200" indent="-457200">
              <a:buFont typeface="+mj-lt"/>
              <a:buAutoNum type="arabicPeriod"/>
            </a:pPr>
            <a:r>
              <a:rPr lang="en-US" sz="2400" dirty="0" smtClean="0"/>
              <a:t>Next, M=1000. M is greater than I(prev)? Yes, so we will add it, the sum will be now sum= 4+1000= 1004, we will set the prev to 1000.</a:t>
            </a:r>
          </a:p>
          <a:p>
            <a:pPr marL="457200" indent="-457200">
              <a:buFont typeface="+mj-lt"/>
              <a:buAutoNum type="arabicPeriod"/>
            </a:pPr>
            <a:r>
              <a:rPr lang="en-US" sz="2400" dirty="0" smtClean="0"/>
              <a:t>Than, C=100. C is greater than M(prev)? No, so we will subtract it, the sum will be now sum= 1004-100= 904, we will set the prev to 100.</a:t>
            </a:r>
          </a:p>
          <a:p>
            <a:pPr marL="457200" indent="-457200">
              <a:buFont typeface="+mj-lt"/>
              <a:buAutoNum type="arabicPeriod"/>
            </a:pPr>
            <a:r>
              <a:rPr lang="en-US" sz="2400" dirty="0" smtClean="0"/>
              <a:t>Last, M=1000. M is greater than C(prev)? Yes, so we will add it, the sum will be now sum= 904+1000= 1904, we will set the prev to 1000 but will no longer use it since we finished iterating.</a:t>
            </a:r>
          </a:p>
          <a:p>
            <a:pPr marL="457200" indent="-457200">
              <a:buFont typeface="+mj-lt"/>
              <a:buAutoNum type="arabicPeriod"/>
            </a:pPr>
            <a:r>
              <a:rPr lang="en-US" sz="2400" dirty="0" smtClean="0"/>
              <a:t>We will return the sum 1904.</a:t>
            </a:r>
          </a:p>
          <a:p>
            <a:pPr marL="457200" indent="-457200">
              <a:buFont typeface="+mj-lt"/>
              <a:buAutoNum type="arabicPeriod"/>
            </a:pPr>
            <a:endParaRPr lang="en-US" sz="2400" dirty="0" smtClean="0"/>
          </a:p>
        </p:txBody>
      </p:sp>
    </p:spTree>
    <p:extLst>
      <p:ext uri="{BB962C8B-B14F-4D97-AF65-F5344CB8AC3E}">
        <p14:creationId xmlns:p14="http://schemas.microsoft.com/office/powerpoint/2010/main" val="3732669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a:t>
            </a:r>
            <a:r>
              <a:rPr lang="en-US" dirty="0" smtClean="0"/>
              <a:t>Dominoes- Solution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order to solve the problem we will define few variables: a forces list that will be at the same length as the dominoes input, this list will be initialized with zeros, max force variable that needs to be a large number (at least the length of dominoes) and a force variable that will be initialized as 0.</a:t>
            </a:r>
          </a:p>
          <a:p>
            <a:r>
              <a:rPr lang="en-US" dirty="0" smtClean="0"/>
              <a:t>We will run over the list twice, first time from the start till the end and second time in reverse, In the first run we will start filling the forces list according to the following logic: if we started and there is no force, we the value of the force is 0, if we encountered a right force the value will be equal to max force, each time we will pass a value when there is force in the previous the force will be decreased by 1. If we encounter a left force than we will reset the force to 0 at this point.</a:t>
            </a:r>
          </a:p>
          <a:p>
            <a:r>
              <a:rPr lang="en-US" dirty="0" smtClean="0"/>
              <a:t>So for the first run:  .  .  R  .  .  .  L  .  .  R  . </a:t>
            </a:r>
            <a:endParaRPr lang="en-US" dirty="0"/>
          </a:p>
          <a:p>
            <a:endParaRPr lang="en-US" dirty="0" smtClean="0"/>
          </a:p>
        </p:txBody>
      </p:sp>
      <p:sp>
        <p:nvSpPr>
          <p:cNvPr id="4" name="TextBox 3"/>
          <p:cNvSpPr txBox="1"/>
          <p:nvPr/>
        </p:nvSpPr>
        <p:spPr>
          <a:xfrm>
            <a:off x="3739081" y="5838409"/>
            <a:ext cx="307818" cy="338554"/>
          </a:xfrm>
          <a:prstGeom prst="rect">
            <a:avLst/>
          </a:prstGeom>
          <a:noFill/>
        </p:spPr>
        <p:txBody>
          <a:bodyPr wrap="square" rtlCol="0">
            <a:spAutoFit/>
          </a:bodyPr>
          <a:lstStyle/>
          <a:p>
            <a:r>
              <a:rPr lang="en-US" sz="1600" dirty="0" smtClean="0"/>
              <a:t>0</a:t>
            </a:r>
            <a:endParaRPr lang="en-US" sz="1600" dirty="0"/>
          </a:p>
        </p:txBody>
      </p:sp>
      <p:sp>
        <p:nvSpPr>
          <p:cNvPr id="5" name="TextBox 4"/>
          <p:cNvSpPr txBox="1"/>
          <p:nvPr/>
        </p:nvSpPr>
        <p:spPr>
          <a:xfrm>
            <a:off x="3972962" y="5838409"/>
            <a:ext cx="307818" cy="338554"/>
          </a:xfrm>
          <a:prstGeom prst="rect">
            <a:avLst/>
          </a:prstGeom>
          <a:noFill/>
        </p:spPr>
        <p:txBody>
          <a:bodyPr wrap="square" rtlCol="0">
            <a:spAutoFit/>
          </a:bodyPr>
          <a:lstStyle/>
          <a:p>
            <a:r>
              <a:rPr lang="en-US" sz="1600" dirty="0" smtClean="0"/>
              <a:t>0</a:t>
            </a:r>
            <a:endParaRPr lang="en-US" sz="1600" dirty="0"/>
          </a:p>
        </p:txBody>
      </p:sp>
      <p:sp>
        <p:nvSpPr>
          <p:cNvPr id="6" name="TextBox 5"/>
          <p:cNvSpPr txBox="1"/>
          <p:nvPr/>
        </p:nvSpPr>
        <p:spPr>
          <a:xfrm>
            <a:off x="4205335" y="5838409"/>
            <a:ext cx="457201" cy="338554"/>
          </a:xfrm>
          <a:prstGeom prst="rect">
            <a:avLst/>
          </a:prstGeom>
          <a:noFill/>
        </p:spPr>
        <p:txBody>
          <a:bodyPr wrap="square" rtlCol="0">
            <a:spAutoFit/>
          </a:bodyPr>
          <a:lstStyle/>
          <a:p>
            <a:r>
              <a:rPr lang="en-US" sz="1600" dirty="0" smtClean="0"/>
              <a:t>11</a:t>
            </a:r>
            <a:endParaRPr lang="en-US" sz="1600" dirty="0"/>
          </a:p>
        </p:txBody>
      </p:sp>
      <p:sp>
        <p:nvSpPr>
          <p:cNvPr id="7" name="TextBox 6"/>
          <p:cNvSpPr txBox="1"/>
          <p:nvPr/>
        </p:nvSpPr>
        <p:spPr>
          <a:xfrm>
            <a:off x="4478448" y="5838409"/>
            <a:ext cx="457201" cy="338554"/>
          </a:xfrm>
          <a:prstGeom prst="rect">
            <a:avLst/>
          </a:prstGeom>
          <a:noFill/>
        </p:spPr>
        <p:txBody>
          <a:bodyPr wrap="square" rtlCol="0">
            <a:spAutoFit/>
          </a:bodyPr>
          <a:lstStyle/>
          <a:p>
            <a:r>
              <a:rPr lang="en-US" sz="1600" dirty="0" smtClean="0"/>
              <a:t>10</a:t>
            </a:r>
            <a:endParaRPr lang="en-US" sz="1600" dirty="0"/>
          </a:p>
        </p:txBody>
      </p:sp>
      <p:sp>
        <p:nvSpPr>
          <p:cNvPr id="8" name="TextBox 7"/>
          <p:cNvSpPr txBox="1"/>
          <p:nvPr/>
        </p:nvSpPr>
        <p:spPr>
          <a:xfrm>
            <a:off x="4770423" y="5828279"/>
            <a:ext cx="457201" cy="338554"/>
          </a:xfrm>
          <a:prstGeom prst="rect">
            <a:avLst/>
          </a:prstGeom>
          <a:noFill/>
        </p:spPr>
        <p:txBody>
          <a:bodyPr wrap="square" rtlCol="0">
            <a:spAutoFit/>
          </a:bodyPr>
          <a:lstStyle/>
          <a:p>
            <a:r>
              <a:rPr lang="en-US" sz="1600" dirty="0" smtClean="0"/>
              <a:t>9</a:t>
            </a:r>
            <a:endParaRPr lang="en-US" sz="1600" dirty="0"/>
          </a:p>
        </p:txBody>
      </p:sp>
      <p:sp>
        <p:nvSpPr>
          <p:cNvPr id="9" name="TextBox 8"/>
          <p:cNvSpPr txBox="1"/>
          <p:nvPr/>
        </p:nvSpPr>
        <p:spPr>
          <a:xfrm>
            <a:off x="4999023" y="5828279"/>
            <a:ext cx="457201" cy="338554"/>
          </a:xfrm>
          <a:prstGeom prst="rect">
            <a:avLst/>
          </a:prstGeom>
          <a:noFill/>
        </p:spPr>
        <p:txBody>
          <a:bodyPr wrap="square" rtlCol="0">
            <a:spAutoFit/>
          </a:bodyPr>
          <a:lstStyle/>
          <a:p>
            <a:r>
              <a:rPr lang="en-US" sz="1600" dirty="0" smtClean="0"/>
              <a:t>8</a:t>
            </a:r>
            <a:endParaRPr lang="en-US" sz="1600" dirty="0"/>
          </a:p>
        </p:txBody>
      </p:sp>
      <p:sp>
        <p:nvSpPr>
          <p:cNvPr id="10" name="TextBox 9"/>
          <p:cNvSpPr txBox="1"/>
          <p:nvPr/>
        </p:nvSpPr>
        <p:spPr>
          <a:xfrm>
            <a:off x="5260066" y="5828279"/>
            <a:ext cx="457201" cy="338554"/>
          </a:xfrm>
          <a:prstGeom prst="rect">
            <a:avLst/>
          </a:prstGeom>
          <a:noFill/>
        </p:spPr>
        <p:txBody>
          <a:bodyPr wrap="square" rtlCol="0">
            <a:spAutoFit/>
          </a:bodyPr>
          <a:lstStyle/>
          <a:p>
            <a:r>
              <a:rPr lang="en-US" sz="1600" dirty="0" smtClean="0"/>
              <a:t>0</a:t>
            </a:r>
            <a:endParaRPr lang="en-US" sz="1600" dirty="0"/>
          </a:p>
        </p:txBody>
      </p:sp>
      <p:sp>
        <p:nvSpPr>
          <p:cNvPr id="11" name="TextBox 10"/>
          <p:cNvSpPr txBox="1"/>
          <p:nvPr/>
        </p:nvSpPr>
        <p:spPr>
          <a:xfrm>
            <a:off x="5521108" y="5838409"/>
            <a:ext cx="457201" cy="338554"/>
          </a:xfrm>
          <a:prstGeom prst="rect">
            <a:avLst/>
          </a:prstGeom>
          <a:noFill/>
        </p:spPr>
        <p:txBody>
          <a:bodyPr wrap="square" rtlCol="0">
            <a:spAutoFit/>
          </a:bodyPr>
          <a:lstStyle/>
          <a:p>
            <a:r>
              <a:rPr lang="en-US" sz="1600" dirty="0" smtClean="0"/>
              <a:t>0</a:t>
            </a:r>
            <a:endParaRPr lang="en-US" sz="1600" dirty="0"/>
          </a:p>
        </p:txBody>
      </p:sp>
    </p:spTree>
    <p:extLst>
      <p:ext uri="{BB962C8B-B14F-4D97-AF65-F5344CB8AC3E}">
        <p14:creationId xmlns:p14="http://schemas.microsoft.com/office/powerpoint/2010/main" val="1946956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a:t>
            </a:r>
            <a:r>
              <a:rPr lang="en-US" dirty="0" smtClean="0"/>
              <a:t>Dominoes- Solution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order to solve the problem we will define few variables: a forces list that will be at the same length as the dominoes input, this list will be initialized with zeros, max force variable that needs to be a large number (at least the length of dominoes) and a force variable that will be initialized as 0.</a:t>
            </a:r>
          </a:p>
          <a:p>
            <a:r>
              <a:rPr lang="en-US" dirty="0" smtClean="0"/>
              <a:t>We will run over the list twice, first time from the start till the end and second time in reverse, In the first run we will start filling the forces list according to the following logic: if we started and there is no force, we the value of the force is 0, if we encountered a right force the value will be equal to max force, each time we will pass a value when there is force in the previous the force will be decreased by 1. If we encounter a left force than we will reset the force to 0 at this point.</a:t>
            </a:r>
          </a:p>
          <a:p>
            <a:r>
              <a:rPr lang="en-US" dirty="0" smtClean="0"/>
              <a:t>When running backwards we are doing pretty much the same thing, the only difference is that this time we are setting dominoes with left forces their value will be equal to the max force and dominoes with right forces will be equal to zero. Another difference is that this time the list of forces is already full from previous running, so this time we extract the values from this list and decrease the current force from them for each domino	</a:t>
            </a:r>
          </a:p>
          <a:p>
            <a:endParaRPr lang="en-US" dirty="0" smtClean="0"/>
          </a:p>
        </p:txBody>
      </p:sp>
    </p:spTree>
    <p:extLst>
      <p:ext uri="{BB962C8B-B14F-4D97-AF65-F5344CB8AC3E}">
        <p14:creationId xmlns:p14="http://schemas.microsoft.com/office/powerpoint/2010/main" val="895800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a:t>
            </a:r>
            <a:r>
              <a:rPr lang="en-US" dirty="0" smtClean="0"/>
              <a:t>Dominoes- Solution</a:t>
            </a:r>
            <a:endParaRPr lang="en-US" dirty="0"/>
          </a:p>
        </p:txBody>
      </p:sp>
      <p:sp>
        <p:nvSpPr>
          <p:cNvPr id="3" name="Content Placeholder 2"/>
          <p:cNvSpPr>
            <a:spLocks noGrp="1"/>
          </p:cNvSpPr>
          <p:nvPr>
            <p:ph idx="1"/>
          </p:nvPr>
        </p:nvSpPr>
        <p:spPr/>
        <p:txBody>
          <a:bodyPr>
            <a:normAutofit lnSpcReduction="10000"/>
          </a:bodyPr>
          <a:lstStyle/>
          <a:p>
            <a:r>
              <a:rPr lang="en-US" dirty="0"/>
              <a:t>So for the first run:  .  .  R  .  .  .  L  .  .  R  . </a:t>
            </a:r>
          </a:p>
          <a:p>
            <a:endParaRPr lang="en-US" dirty="0" smtClean="0"/>
          </a:p>
          <a:p>
            <a:r>
              <a:rPr lang="en-US" dirty="0" smtClean="0"/>
              <a:t>Second run: </a:t>
            </a:r>
            <a:r>
              <a:rPr lang="en-US" dirty="0"/>
              <a:t>.  .  R  .  .  .  L  .  .  R  </a:t>
            </a:r>
            <a:r>
              <a:rPr lang="en-US" dirty="0" smtClean="0"/>
              <a:t>.</a:t>
            </a:r>
          </a:p>
          <a:p>
            <a:endParaRPr lang="en-US" dirty="0"/>
          </a:p>
          <a:p>
            <a:r>
              <a:rPr lang="en-US" dirty="0" smtClean="0"/>
              <a:t>Now after decreasing the second values from the first, the forces list will look like: [0,0,11,2,0,-1,-2,-11,0,0,11,10] </a:t>
            </a:r>
          </a:p>
          <a:p>
            <a:r>
              <a:rPr lang="en-US" dirty="0" smtClean="0"/>
              <a:t>Now all we have to do is to run over the forces list and build our output: Each time we encounter 0 the domino will stand (.), each time the value is positive the domino will fall to the right (R), each time the value is negative the domino will fall to the left.</a:t>
            </a:r>
          </a:p>
        </p:txBody>
      </p:sp>
      <p:sp>
        <p:nvSpPr>
          <p:cNvPr id="4" name="TextBox 3"/>
          <p:cNvSpPr txBox="1"/>
          <p:nvPr/>
        </p:nvSpPr>
        <p:spPr>
          <a:xfrm>
            <a:off x="3947311" y="2171756"/>
            <a:ext cx="307818" cy="338554"/>
          </a:xfrm>
          <a:prstGeom prst="rect">
            <a:avLst/>
          </a:prstGeom>
          <a:noFill/>
        </p:spPr>
        <p:txBody>
          <a:bodyPr wrap="square" rtlCol="0">
            <a:spAutoFit/>
          </a:bodyPr>
          <a:lstStyle/>
          <a:p>
            <a:r>
              <a:rPr lang="en-US" sz="1600" dirty="0" smtClean="0"/>
              <a:t>0</a:t>
            </a:r>
            <a:endParaRPr lang="en-US" sz="1600" dirty="0"/>
          </a:p>
        </p:txBody>
      </p:sp>
      <p:sp>
        <p:nvSpPr>
          <p:cNvPr id="5" name="TextBox 4"/>
          <p:cNvSpPr txBox="1"/>
          <p:nvPr/>
        </p:nvSpPr>
        <p:spPr>
          <a:xfrm>
            <a:off x="4181192" y="2171756"/>
            <a:ext cx="307818" cy="338554"/>
          </a:xfrm>
          <a:prstGeom prst="rect">
            <a:avLst/>
          </a:prstGeom>
          <a:noFill/>
        </p:spPr>
        <p:txBody>
          <a:bodyPr wrap="square" rtlCol="0">
            <a:spAutoFit/>
          </a:bodyPr>
          <a:lstStyle/>
          <a:p>
            <a:r>
              <a:rPr lang="en-US" sz="1600" dirty="0" smtClean="0"/>
              <a:t>0</a:t>
            </a:r>
            <a:endParaRPr lang="en-US" sz="1600" dirty="0"/>
          </a:p>
        </p:txBody>
      </p:sp>
      <p:sp>
        <p:nvSpPr>
          <p:cNvPr id="6" name="TextBox 5"/>
          <p:cNvSpPr txBox="1"/>
          <p:nvPr/>
        </p:nvSpPr>
        <p:spPr>
          <a:xfrm>
            <a:off x="4413565" y="2171756"/>
            <a:ext cx="457201" cy="338554"/>
          </a:xfrm>
          <a:prstGeom prst="rect">
            <a:avLst/>
          </a:prstGeom>
          <a:noFill/>
        </p:spPr>
        <p:txBody>
          <a:bodyPr wrap="square" rtlCol="0">
            <a:spAutoFit/>
          </a:bodyPr>
          <a:lstStyle/>
          <a:p>
            <a:r>
              <a:rPr lang="en-US" sz="1600" dirty="0" smtClean="0"/>
              <a:t>11</a:t>
            </a:r>
            <a:endParaRPr lang="en-US" sz="1600" dirty="0"/>
          </a:p>
        </p:txBody>
      </p:sp>
      <p:sp>
        <p:nvSpPr>
          <p:cNvPr id="7" name="TextBox 6"/>
          <p:cNvSpPr txBox="1"/>
          <p:nvPr/>
        </p:nvSpPr>
        <p:spPr>
          <a:xfrm>
            <a:off x="4758355" y="2171756"/>
            <a:ext cx="457201" cy="338554"/>
          </a:xfrm>
          <a:prstGeom prst="rect">
            <a:avLst/>
          </a:prstGeom>
          <a:noFill/>
        </p:spPr>
        <p:txBody>
          <a:bodyPr wrap="square" rtlCol="0">
            <a:spAutoFit/>
          </a:bodyPr>
          <a:lstStyle/>
          <a:p>
            <a:r>
              <a:rPr lang="en-US" sz="1600" dirty="0" smtClean="0"/>
              <a:t>10</a:t>
            </a:r>
            <a:endParaRPr lang="en-US" sz="1600" dirty="0"/>
          </a:p>
        </p:txBody>
      </p:sp>
      <p:sp>
        <p:nvSpPr>
          <p:cNvPr id="8" name="TextBox 7"/>
          <p:cNvSpPr txBox="1"/>
          <p:nvPr/>
        </p:nvSpPr>
        <p:spPr>
          <a:xfrm>
            <a:off x="5079755" y="2171756"/>
            <a:ext cx="457201" cy="338554"/>
          </a:xfrm>
          <a:prstGeom prst="rect">
            <a:avLst/>
          </a:prstGeom>
          <a:noFill/>
        </p:spPr>
        <p:txBody>
          <a:bodyPr wrap="square" rtlCol="0">
            <a:spAutoFit/>
          </a:bodyPr>
          <a:lstStyle/>
          <a:p>
            <a:r>
              <a:rPr lang="en-US" sz="1600" dirty="0" smtClean="0"/>
              <a:t>9</a:t>
            </a:r>
            <a:endParaRPr lang="en-US" sz="1600" dirty="0"/>
          </a:p>
        </p:txBody>
      </p:sp>
      <p:sp>
        <p:nvSpPr>
          <p:cNvPr id="9" name="TextBox 8"/>
          <p:cNvSpPr txBox="1"/>
          <p:nvPr/>
        </p:nvSpPr>
        <p:spPr>
          <a:xfrm>
            <a:off x="5317398" y="2171756"/>
            <a:ext cx="457201" cy="338554"/>
          </a:xfrm>
          <a:prstGeom prst="rect">
            <a:avLst/>
          </a:prstGeom>
          <a:noFill/>
        </p:spPr>
        <p:txBody>
          <a:bodyPr wrap="square" rtlCol="0">
            <a:spAutoFit/>
          </a:bodyPr>
          <a:lstStyle/>
          <a:p>
            <a:r>
              <a:rPr lang="en-US" sz="1600" dirty="0" smtClean="0"/>
              <a:t>8</a:t>
            </a:r>
            <a:endParaRPr lang="en-US" sz="1600" dirty="0"/>
          </a:p>
        </p:txBody>
      </p:sp>
      <p:sp>
        <p:nvSpPr>
          <p:cNvPr id="10" name="TextBox 9"/>
          <p:cNvSpPr txBox="1"/>
          <p:nvPr/>
        </p:nvSpPr>
        <p:spPr>
          <a:xfrm>
            <a:off x="5592399" y="2171756"/>
            <a:ext cx="457201" cy="338554"/>
          </a:xfrm>
          <a:prstGeom prst="rect">
            <a:avLst/>
          </a:prstGeom>
          <a:noFill/>
        </p:spPr>
        <p:txBody>
          <a:bodyPr wrap="square" rtlCol="0">
            <a:spAutoFit/>
          </a:bodyPr>
          <a:lstStyle/>
          <a:p>
            <a:r>
              <a:rPr lang="en-US" sz="1600" dirty="0" smtClean="0"/>
              <a:t>0</a:t>
            </a:r>
            <a:endParaRPr lang="en-US" sz="1600" dirty="0"/>
          </a:p>
        </p:txBody>
      </p:sp>
      <p:sp>
        <p:nvSpPr>
          <p:cNvPr id="11" name="TextBox 10"/>
          <p:cNvSpPr txBox="1"/>
          <p:nvPr/>
        </p:nvSpPr>
        <p:spPr>
          <a:xfrm>
            <a:off x="5867399" y="2171756"/>
            <a:ext cx="457201" cy="338554"/>
          </a:xfrm>
          <a:prstGeom prst="rect">
            <a:avLst/>
          </a:prstGeom>
          <a:noFill/>
        </p:spPr>
        <p:txBody>
          <a:bodyPr wrap="square" rtlCol="0">
            <a:spAutoFit/>
          </a:bodyPr>
          <a:lstStyle/>
          <a:p>
            <a:r>
              <a:rPr lang="en-US" sz="1600" dirty="0" smtClean="0"/>
              <a:t>0</a:t>
            </a:r>
            <a:endParaRPr lang="en-US" sz="1600" dirty="0"/>
          </a:p>
        </p:txBody>
      </p:sp>
      <p:sp>
        <p:nvSpPr>
          <p:cNvPr id="12" name="TextBox 11"/>
          <p:cNvSpPr txBox="1"/>
          <p:nvPr/>
        </p:nvSpPr>
        <p:spPr>
          <a:xfrm>
            <a:off x="6127687" y="2171756"/>
            <a:ext cx="457201" cy="338554"/>
          </a:xfrm>
          <a:prstGeom prst="rect">
            <a:avLst/>
          </a:prstGeom>
          <a:noFill/>
        </p:spPr>
        <p:txBody>
          <a:bodyPr wrap="square" rtlCol="0">
            <a:spAutoFit/>
          </a:bodyPr>
          <a:lstStyle/>
          <a:p>
            <a:r>
              <a:rPr lang="en-US" sz="1600" dirty="0" smtClean="0"/>
              <a:t>0</a:t>
            </a:r>
            <a:endParaRPr lang="en-US" sz="1600" dirty="0"/>
          </a:p>
        </p:txBody>
      </p:sp>
      <p:sp>
        <p:nvSpPr>
          <p:cNvPr id="13" name="TextBox 12"/>
          <p:cNvSpPr txBox="1"/>
          <p:nvPr/>
        </p:nvSpPr>
        <p:spPr>
          <a:xfrm>
            <a:off x="6402687" y="2182445"/>
            <a:ext cx="457201" cy="338554"/>
          </a:xfrm>
          <a:prstGeom prst="rect">
            <a:avLst/>
          </a:prstGeom>
          <a:noFill/>
        </p:spPr>
        <p:txBody>
          <a:bodyPr wrap="square" rtlCol="0">
            <a:spAutoFit/>
          </a:bodyPr>
          <a:lstStyle/>
          <a:p>
            <a:r>
              <a:rPr lang="en-US" sz="1600" dirty="0" smtClean="0"/>
              <a:t>11</a:t>
            </a:r>
            <a:endParaRPr lang="en-US" sz="1600" dirty="0"/>
          </a:p>
        </p:txBody>
      </p:sp>
      <p:sp>
        <p:nvSpPr>
          <p:cNvPr id="14" name="TextBox 13"/>
          <p:cNvSpPr txBox="1"/>
          <p:nvPr/>
        </p:nvSpPr>
        <p:spPr>
          <a:xfrm>
            <a:off x="6718433" y="2182445"/>
            <a:ext cx="457201" cy="338554"/>
          </a:xfrm>
          <a:prstGeom prst="rect">
            <a:avLst/>
          </a:prstGeom>
          <a:noFill/>
        </p:spPr>
        <p:txBody>
          <a:bodyPr wrap="square" rtlCol="0">
            <a:spAutoFit/>
          </a:bodyPr>
          <a:lstStyle/>
          <a:p>
            <a:r>
              <a:rPr lang="en-US" sz="1600" dirty="0" smtClean="0"/>
              <a:t>10</a:t>
            </a:r>
            <a:endParaRPr lang="en-US" sz="1600" dirty="0"/>
          </a:p>
        </p:txBody>
      </p:sp>
      <p:sp>
        <p:nvSpPr>
          <p:cNvPr id="25" name="TextBox 24"/>
          <p:cNvSpPr txBox="1"/>
          <p:nvPr/>
        </p:nvSpPr>
        <p:spPr>
          <a:xfrm>
            <a:off x="2864404" y="3180116"/>
            <a:ext cx="307818" cy="338554"/>
          </a:xfrm>
          <a:prstGeom prst="rect">
            <a:avLst/>
          </a:prstGeom>
          <a:noFill/>
        </p:spPr>
        <p:txBody>
          <a:bodyPr wrap="square" rtlCol="0">
            <a:spAutoFit/>
          </a:bodyPr>
          <a:lstStyle/>
          <a:p>
            <a:r>
              <a:rPr lang="en-US" sz="1600" dirty="0" smtClean="0"/>
              <a:t>0</a:t>
            </a:r>
            <a:endParaRPr lang="en-US" sz="1600" dirty="0"/>
          </a:p>
        </p:txBody>
      </p:sp>
      <p:sp>
        <p:nvSpPr>
          <p:cNvPr id="26" name="TextBox 25"/>
          <p:cNvSpPr txBox="1"/>
          <p:nvPr/>
        </p:nvSpPr>
        <p:spPr>
          <a:xfrm>
            <a:off x="3108188" y="3175048"/>
            <a:ext cx="307818" cy="338554"/>
          </a:xfrm>
          <a:prstGeom prst="rect">
            <a:avLst/>
          </a:prstGeom>
          <a:noFill/>
        </p:spPr>
        <p:txBody>
          <a:bodyPr wrap="square" rtlCol="0">
            <a:spAutoFit/>
          </a:bodyPr>
          <a:lstStyle/>
          <a:p>
            <a:r>
              <a:rPr lang="en-US" sz="1600" dirty="0" smtClean="0"/>
              <a:t>0</a:t>
            </a:r>
            <a:endParaRPr lang="en-US" sz="1600" dirty="0"/>
          </a:p>
        </p:txBody>
      </p:sp>
      <p:sp>
        <p:nvSpPr>
          <p:cNvPr id="27" name="TextBox 26"/>
          <p:cNvSpPr txBox="1"/>
          <p:nvPr/>
        </p:nvSpPr>
        <p:spPr>
          <a:xfrm>
            <a:off x="3395519" y="3180116"/>
            <a:ext cx="457201" cy="338554"/>
          </a:xfrm>
          <a:prstGeom prst="rect">
            <a:avLst/>
          </a:prstGeom>
          <a:noFill/>
        </p:spPr>
        <p:txBody>
          <a:bodyPr wrap="square" rtlCol="0">
            <a:spAutoFit/>
          </a:bodyPr>
          <a:lstStyle/>
          <a:p>
            <a:r>
              <a:rPr lang="en-US" sz="1600" dirty="0" smtClean="0"/>
              <a:t>0</a:t>
            </a:r>
            <a:endParaRPr lang="en-US" sz="1600" dirty="0"/>
          </a:p>
        </p:txBody>
      </p:sp>
      <p:sp>
        <p:nvSpPr>
          <p:cNvPr id="28" name="TextBox 27"/>
          <p:cNvSpPr txBox="1"/>
          <p:nvPr/>
        </p:nvSpPr>
        <p:spPr>
          <a:xfrm>
            <a:off x="3716295" y="3180116"/>
            <a:ext cx="457201" cy="338554"/>
          </a:xfrm>
          <a:prstGeom prst="rect">
            <a:avLst/>
          </a:prstGeom>
          <a:noFill/>
        </p:spPr>
        <p:txBody>
          <a:bodyPr wrap="square" rtlCol="0">
            <a:spAutoFit/>
          </a:bodyPr>
          <a:lstStyle/>
          <a:p>
            <a:r>
              <a:rPr lang="en-US" sz="1600" dirty="0" smtClean="0"/>
              <a:t>8</a:t>
            </a:r>
            <a:endParaRPr lang="en-US" sz="1600" dirty="0"/>
          </a:p>
        </p:txBody>
      </p:sp>
      <p:sp>
        <p:nvSpPr>
          <p:cNvPr id="29" name="TextBox 28"/>
          <p:cNvSpPr txBox="1"/>
          <p:nvPr/>
        </p:nvSpPr>
        <p:spPr>
          <a:xfrm>
            <a:off x="3970711" y="3180116"/>
            <a:ext cx="457201" cy="338554"/>
          </a:xfrm>
          <a:prstGeom prst="rect">
            <a:avLst/>
          </a:prstGeom>
          <a:noFill/>
        </p:spPr>
        <p:txBody>
          <a:bodyPr wrap="square" rtlCol="0">
            <a:spAutoFit/>
          </a:bodyPr>
          <a:lstStyle/>
          <a:p>
            <a:r>
              <a:rPr lang="en-US" sz="1600" dirty="0" smtClean="0"/>
              <a:t>9</a:t>
            </a:r>
            <a:endParaRPr lang="en-US" sz="1600" dirty="0"/>
          </a:p>
        </p:txBody>
      </p:sp>
      <p:sp>
        <p:nvSpPr>
          <p:cNvPr id="30" name="TextBox 29"/>
          <p:cNvSpPr txBox="1"/>
          <p:nvPr/>
        </p:nvSpPr>
        <p:spPr>
          <a:xfrm>
            <a:off x="4163674" y="3190805"/>
            <a:ext cx="457201" cy="338554"/>
          </a:xfrm>
          <a:prstGeom prst="rect">
            <a:avLst/>
          </a:prstGeom>
          <a:noFill/>
        </p:spPr>
        <p:txBody>
          <a:bodyPr wrap="square" rtlCol="0">
            <a:spAutoFit/>
          </a:bodyPr>
          <a:lstStyle/>
          <a:p>
            <a:r>
              <a:rPr lang="en-US" sz="1600" dirty="0" smtClean="0"/>
              <a:t>10</a:t>
            </a:r>
            <a:endParaRPr lang="en-US" sz="1600" dirty="0"/>
          </a:p>
        </p:txBody>
      </p:sp>
      <p:sp>
        <p:nvSpPr>
          <p:cNvPr id="31" name="TextBox 30"/>
          <p:cNvSpPr txBox="1"/>
          <p:nvPr/>
        </p:nvSpPr>
        <p:spPr>
          <a:xfrm>
            <a:off x="4446383" y="3175048"/>
            <a:ext cx="457201" cy="338554"/>
          </a:xfrm>
          <a:prstGeom prst="rect">
            <a:avLst/>
          </a:prstGeom>
          <a:noFill/>
        </p:spPr>
        <p:txBody>
          <a:bodyPr wrap="square" rtlCol="0">
            <a:spAutoFit/>
          </a:bodyPr>
          <a:lstStyle/>
          <a:p>
            <a:r>
              <a:rPr lang="en-US" sz="1600" dirty="0" smtClean="0"/>
              <a:t>11</a:t>
            </a:r>
            <a:endParaRPr lang="en-US" sz="1600" dirty="0"/>
          </a:p>
        </p:txBody>
      </p:sp>
      <p:sp>
        <p:nvSpPr>
          <p:cNvPr id="32" name="TextBox 31"/>
          <p:cNvSpPr txBox="1"/>
          <p:nvPr/>
        </p:nvSpPr>
        <p:spPr>
          <a:xfrm>
            <a:off x="4786267" y="3180116"/>
            <a:ext cx="457201" cy="338554"/>
          </a:xfrm>
          <a:prstGeom prst="rect">
            <a:avLst/>
          </a:prstGeom>
          <a:noFill/>
        </p:spPr>
        <p:txBody>
          <a:bodyPr wrap="square" rtlCol="0">
            <a:spAutoFit/>
          </a:bodyPr>
          <a:lstStyle/>
          <a:p>
            <a:r>
              <a:rPr lang="en-US" sz="1600" dirty="0" smtClean="0"/>
              <a:t>0</a:t>
            </a:r>
            <a:endParaRPr lang="en-US" sz="1600" dirty="0"/>
          </a:p>
        </p:txBody>
      </p:sp>
      <p:sp>
        <p:nvSpPr>
          <p:cNvPr id="33" name="TextBox 32"/>
          <p:cNvSpPr txBox="1"/>
          <p:nvPr/>
        </p:nvSpPr>
        <p:spPr>
          <a:xfrm>
            <a:off x="5053728" y="3180116"/>
            <a:ext cx="457201" cy="338554"/>
          </a:xfrm>
          <a:prstGeom prst="rect">
            <a:avLst/>
          </a:prstGeom>
          <a:noFill/>
        </p:spPr>
        <p:txBody>
          <a:bodyPr wrap="square" rtlCol="0">
            <a:spAutoFit/>
          </a:bodyPr>
          <a:lstStyle/>
          <a:p>
            <a:r>
              <a:rPr lang="en-US" sz="1600" dirty="0" smtClean="0"/>
              <a:t>0</a:t>
            </a:r>
            <a:endParaRPr lang="en-US" sz="1600" dirty="0"/>
          </a:p>
        </p:txBody>
      </p:sp>
      <p:sp>
        <p:nvSpPr>
          <p:cNvPr id="34" name="TextBox 33"/>
          <p:cNvSpPr txBox="1"/>
          <p:nvPr/>
        </p:nvSpPr>
        <p:spPr>
          <a:xfrm>
            <a:off x="5363798" y="3180116"/>
            <a:ext cx="457201" cy="338554"/>
          </a:xfrm>
          <a:prstGeom prst="rect">
            <a:avLst/>
          </a:prstGeom>
          <a:noFill/>
        </p:spPr>
        <p:txBody>
          <a:bodyPr wrap="square" rtlCol="0">
            <a:spAutoFit/>
          </a:bodyPr>
          <a:lstStyle/>
          <a:p>
            <a:r>
              <a:rPr lang="en-US" sz="1600" dirty="0" smtClean="0"/>
              <a:t>0</a:t>
            </a:r>
            <a:endParaRPr lang="en-US" sz="1600" dirty="0"/>
          </a:p>
        </p:txBody>
      </p:sp>
      <p:sp>
        <p:nvSpPr>
          <p:cNvPr id="35" name="TextBox 34"/>
          <p:cNvSpPr txBox="1"/>
          <p:nvPr/>
        </p:nvSpPr>
        <p:spPr>
          <a:xfrm>
            <a:off x="5664085" y="3190805"/>
            <a:ext cx="457201" cy="338554"/>
          </a:xfrm>
          <a:prstGeom prst="rect">
            <a:avLst/>
          </a:prstGeom>
          <a:noFill/>
        </p:spPr>
        <p:txBody>
          <a:bodyPr wrap="square" rtlCol="0">
            <a:spAutoFit/>
          </a:bodyPr>
          <a:lstStyle/>
          <a:p>
            <a:r>
              <a:rPr lang="en-US" sz="1600" dirty="0" smtClean="0"/>
              <a:t>0</a:t>
            </a:r>
            <a:endParaRPr lang="en-US" sz="1600" dirty="0"/>
          </a:p>
        </p:txBody>
      </p:sp>
    </p:spTree>
    <p:extLst>
      <p:ext uri="{BB962C8B-B14F-4D97-AF65-F5344CB8AC3E}">
        <p14:creationId xmlns:p14="http://schemas.microsoft.com/office/powerpoint/2010/main" val="2701824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a:t>
            </a:r>
            <a:r>
              <a:rPr lang="en-US" dirty="0" smtClean="0"/>
              <a:t>Search- Question</a:t>
            </a:r>
            <a:endParaRPr lang="en-US" dirty="0"/>
          </a:p>
        </p:txBody>
      </p:sp>
      <p:sp>
        <p:nvSpPr>
          <p:cNvPr id="3" name="Content Placeholder 2"/>
          <p:cNvSpPr>
            <a:spLocks noGrp="1"/>
          </p:cNvSpPr>
          <p:nvPr>
            <p:ph idx="1"/>
          </p:nvPr>
        </p:nvSpPr>
        <p:spPr/>
        <p:txBody>
          <a:bodyPr/>
          <a:lstStyle/>
          <a:p>
            <a:r>
              <a:rPr lang="en-US" dirty="0" smtClean="0"/>
              <a:t>Given a matrix of characters and word, the challenge is to determine whether the word exists in matrix or not. The word can be spelled  from left to right and top to button. The word need to occupy full row or column.</a:t>
            </a:r>
          </a:p>
          <a:p>
            <a:r>
              <a:rPr lang="en-US" dirty="0" smtClean="0"/>
              <a:t>For example</a:t>
            </a:r>
            <a:r>
              <a:rPr lang="en-US" dirty="0"/>
              <a:t>: </a:t>
            </a:r>
            <a:r>
              <a:rPr lang="en-US" dirty="0" smtClean="0"/>
              <a:t>[[</a:t>
            </a:r>
            <a:r>
              <a:rPr lang="en-US" dirty="0"/>
              <a:t>'F', 'A', 'C', 'I'],</a:t>
            </a:r>
          </a:p>
          <a:p>
            <a:pPr marL="0" indent="0">
              <a:buNone/>
            </a:pPr>
            <a:r>
              <a:rPr lang="en-US" dirty="0" smtClean="0"/>
              <a:t>		     </a:t>
            </a:r>
            <a:r>
              <a:rPr lang="en-US" dirty="0"/>
              <a:t>['O', 'B', 'Q', 'P'],</a:t>
            </a:r>
          </a:p>
          <a:p>
            <a:pPr marL="0" indent="0">
              <a:buNone/>
            </a:pPr>
            <a:r>
              <a:rPr lang="en-US" dirty="0"/>
              <a:t>    </a:t>
            </a:r>
            <a:r>
              <a:rPr lang="en-US" dirty="0" smtClean="0"/>
              <a:t>		     [</a:t>
            </a:r>
            <a:r>
              <a:rPr lang="en-US" dirty="0"/>
              <a:t>'A', 'N', 'O', 'B'],</a:t>
            </a:r>
          </a:p>
          <a:p>
            <a:pPr marL="0" indent="0">
              <a:buNone/>
            </a:pPr>
            <a:r>
              <a:rPr lang="en-US" dirty="0" smtClean="0"/>
              <a:t>                            [</a:t>
            </a:r>
            <a:r>
              <a:rPr lang="en-US" dirty="0"/>
              <a:t>'M', 'A', 'S', 'S</a:t>
            </a:r>
            <a:r>
              <a:rPr lang="en-US" dirty="0" smtClean="0"/>
              <a:t>']]</a:t>
            </a:r>
            <a:endParaRPr lang="en-US" dirty="0"/>
          </a:p>
        </p:txBody>
      </p:sp>
      <p:sp>
        <p:nvSpPr>
          <p:cNvPr id="5" name="TextBox 4"/>
          <p:cNvSpPr txBox="1"/>
          <p:nvPr/>
        </p:nvSpPr>
        <p:spPr>
          <a:xfrm>
            <a:off x="6473226" y="4173648"/>
            <a:ext cx="3720976" cy="369332"/>
          </a:xfrm>
          <a:prstGeom prst="rect">
            <a:avLst/>
          </a:prstGeom>
          <a:noFill/>
        </p:spPr>
        <p:txBody>
          <a:bodyPr wrap="square" rtlCol="0">
            <a:spAutoFit/>
          </a:bodyPr>
          <a:lstStyle/>
          <a:p>
            <a:r>
              <a:rPr lang="en-US" dirty="0" smtClean="0"/>
              <a:t>The word FOAM exists in this matrix</a:t>
            </a:r>
            <a:endParaRPr lang="en-US" dirty="0"/>
          </a:p>
        </p:txBody>
      </p:sp>
      <p:sp>
        <p:nvSpPr>
          <p:cNvPr id="6" name="Oval 5"/>
          <p:cNvSpPr/>
          <p:nvPr/>
        </p:nvSpPr>
        <p:spPr>
          <a:xfrm>
            <a:off x="3150606" y="3404103"/>
            <a:ext cx="688063" cy="22543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2893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a:t>
            </a:r>
            <a:r>
              <a:rPr lang="en-US" dirty="0" smtClean="0"/>
              <a:t>Search- Solution</a:t>
            </a:r>
            <a:endParaRPr lang="en-US" dirty="0"/>
          </a:p>
        </p:txBody>
      </p:sp>
      <p:sp>
        <p:nvSpPr>
          <p:cNvPr id="3" name="Content Placeholder 2"/>
          <p:cNvSpPr>
            <a:spLocks noGrp="1"/>
          </p:cNvSpPr>
          <p:nvPr>
            <p:ph idx="1"/>
          </p:nvPr>
        </p:nvSpPr>
        <p:spPr/>
        <p:txBody>
          <a:bodyPr/>
          <a:lstStyle/>
          <a:p>
            <a:r>
              <a:rPr lang="en-US" dirty="0" smtClean="0"/>
              <a:t>This question is more about how you write the code and work with matrix rather than time and space complexity or algorithms.</a:t>
            </a:r>
          </a:p>
          <a:p>
            <a:r>
              <a:rPr lang="en-US" dirty="0" smtClean="0"/>
              <a:t>The solution is just checking all the options from left to right and from top to bottom.</a:t>
            </a:r>
          </a:p>
          <a:p>
            <a:endParaRPr lang="en-US" dirty="0"/>
          </a:p>
        </p:txBody>
      </p:sp>
    </p:spTree>
    <p:extLst>
      <p:ext uri="{BB962C8B-B14F-4D97-AF65-F5344CB8AC3E}">
        <p14:creationId xmlns:p14="http://schemas.microsoft.com/office/powerpoint/2010/main" val="3491076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4348</TotalTime>
  <Words>5805</Words>
  <Application>Microsoft Office PowerPoint</Application>
  <PresentationFormat>Widescreen</PresentationFormat>
  <Paragraphs>358</Paragraphs>
  <Slides>47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Reverse A Linkedlist- Question</vt:lpstr>
      <vt:lpstr>Reverse A Linkedlist- Solution</vt:lpstr>
      <vt:lpstr>Push Dominoes- Question</vt:lpstr>
      <vt:lpstr>Push Dominoes- Solution</vt:lpstr>
      <vt:lpstr>Push Dominoes- Solution</vt:lpstr>
      <vt:lpstr>Push Dominoes- Solution</vt:lpstr>
      <vt:lpstr>Push Dominoes- Solution</vt:lpstr>
      <vt:lpstr>Word Search- Question</vt:lpstr>
      <vt:lpstr>Word Search- Solution</vt:lpstr>
      <vt:lpstr>Meeting Rooms- Question</vt:lpstr>
      <vt:lpstr>Meeting Rooms- Solution</vt:lpstr>
      <vt:lpstr>Sort Colors- Question</vt:lpstr>
      <vt:lpstr>Sort Colors- Solution</vt:lpstr>
      <vt:lpstr>Sort Colors- Solution</vt:lpstr>
      <vt:lpstr>Maximum Depth of a Tree- Question</vt:lpstr>
      <vt:lpstr>Maximum Depth of a Tree- Solution</vt:lpstr>
      <vt:lpstr>Number of Islands- Question</vt:lpstr>
      <vt:lpstr>Number of Islands- Solution</vt:lpstr>
      <vt:lpstr>Merge List Of Number Into Ranges- Question</vt:lpstr>
      <vt:lpstr>Merge List Of Number Into Ranges- Solution</vt:lpstr>
      <vt:lpstr>Angles of a Clock- Question</vt:lpstr>
      <vt:lpstr>Angles of a Clock- Solution</vt:lpstr>
      <vt:lpstr>Climbing Stairs- Question</vt:lpstr>
      <vt:lpstr>Climbing Stairs- Solution</vt:lpstr>
      <vt:lpstr>Climbing Stairs- Solution</vt:lpstr>
      <vt:lpstr>Longest Substring Without Repeating Characters- Question</vt:lpstr>
      <vt:lpstr>Longest Substring Without Repeating Characters- Solution</vt:lpstr>
      <vt:lpstr>Phone Numbers- Question</vt:lpstr>
      <vt:lpstr>Phone Numbers- Solution</vt:lpstr>
      <vt:lpstr>Fibonacci Number- Question</vt:lpstr>
      <vt:lpstr>Fibonacci Number- Solution</vt:lpstr>
      <vt:lpstr>Check for Palindrome- Question</vt:lpstr>
      <vt:lpstr>Check for Palindrome- Solution</vt:lpstr>
      <vt:lpstr>Remove Duplicate From Linked List- Question</vt:lpstr>
      <vt:lpstr>Remove Duplicate From Linked List- Solution</vt:lpstr>
      <vt:lpstr>N Queens- Question</vt:lpstr>
      <vt:lpstr>N Queens- Solution</vt:lpstr>
      <vt:lpstr>Character Mapping- Question</vt:lpstr>
      <vt:lpstr>Character Mapping- Solution</vt:lpstr>
      <vt:lpstr>Maze Paths- Question</vt:lpstr>
      <vt:lpstr>Maze Paths- Solution</vt:lpstr>
      <vt:lpstr>Maze Paths- Solution</vt:lpstr>
      <vt:lpstr>Searching A Matrix- Question</vt:lpstr>
      <vt:lpstr>Searching A Matrix- Solution</vt:lpstr>
      <vt:lpstr>Roman Numerals to Decimal- Question</vt:lpstr>
      <vt:lpstr>Roman Numerals to Decimal- Solution</vt:lpstr>
      <vt:lpstr>Roman Numerals to Decimal- 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 Binary Search Tree</dc:title>
  <dc:creator>Microsoft account</dc:creator>
  <cp:lastModifiedBy>Microsoft account</cp:lastModifiedBy>
  <cp:revision>105</cp:revision>
  <dcterms:created xsi:type="dcterms:W3CDTF">2021-07-01T15:45:49Z</dcterms:created>
  <dcterms:modified xsi:type="dcterms:W3CDTF">2021-07-05T20:40:07Z</dcterms:modified>
</cp:coreProperties>
</file>