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64" r:id="rId2"/>
    <p:sldId id="276" r:id="rId3"/>
    <p:sldId id="265" r:id="rId4"/>
    <p:sldId id="274" r:id="rId5"/>
    <p:sldId id="275" r:id="rId6"/>
    <p:sldId id="269" r:id="rId7"/>
    <p:sldId id="277" r:id="rId8"/>
    <p:sldId id="278" r:id="rId9"/>
    <p:sldId id="280" r:id="rId10"/>
    <p:sldId id="281" r:id="rId11"/>
    <p:sldId id="282" r:id="rId12"/>
    <p:sldId id="271" r:id="rId13"/>
    <p:sldId id="270" r:id="rId14"/>
    <p:sldId id="284" r:id="rId15"/>
    <p:sldId id="272" r:id="rId16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59"/>
    <a:srgbClr val="FFF7F7"/>
    <a:srgbClr val="F33A24"/>
    <a:srgbClr val="FFFDE8"/>
    <a:srgbClr val="788C78"/>
    <a:srgbClr val="D5C4B0"/>
    <a:srgbClr val="A8815A"/>
    <a:srgbClr val="B9C3B9"/>
    <a:srgbClr val="EBF4F9"/>
    <a:srgbClr val="E7D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9" autoAdjust="0"/>
    <p:restoredTop sz="61775" autoAdjust="0"/>
  </p:normalViewPr>
  <p:slideViewPr>
    <p:cSldViewPr>
      <p:cViewPr varScale="1">
        <p:scale>
          <a:sx n="44" d="100"/>
          <a:sy n="44" d="100"/>
        </p:scale>
        <p:origin x="-17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LoRa</a:t>
            </a:r>
            <a:r>
              <a:rPr lang="en-US" altLang="ko-KR" dirty="0" smtClean="0"/>
              <a:t> (Long Range) </a:t>
            </a:r>
            <a:r>
              <a:rPr lang="ko-KR" altLang="en-US" dirty="0" smtClean="0"/>
              <a:t>라고 불리는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저전력 장거리 무선통신 기술로 각종 센서로 부터 나오는 소량 데이터를 최대 </a:t>
            </a:r>
            <a:r>
              <a:rPr lang="en-US" altLang="ko-KR" dirty="0" smtClean="0"/>
              <a:t>20km</a:t>
            </a:r>
            <a:r>
              <a:rPr lang="ko-KR" altLang="en-US" dirty="0" smtClean="0"/>
              <a:t>까지 전달 가능한 통신기술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때문에 각종 음영지역이나 지진대피요령에 통신부분을 등장할 법한데요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특징을 간단히 살펴보면 저전력이기 때문에 배터리 운용에 따른 부담이 적고 </a:t>
            </a:r>
            <a:r>
              <a:rPr lang="ko-KR" altLang="en-US" dirty="0" err="1" smtClean="0"/>
              <a:t>비면허</a:t>
            </a:r>
            <a:r>
              <a:rPr lang="ko-KR" altLang="en-US" dirty="0" smtClean="0"/>
              <a:t> 주파수 대역을 사용하고 있어서 누구나 사용이 가능한 통신영역을 갖고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  <a:r>
              <a:rPr lang="ko-KR" altLang="en-US" dirty="0" err="1" smtClean="0"/>
              <a:t>히말라야톡이라는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매신저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지진때문에</a:t>
            </a:r>
            <a:r>
              <a:rPr lang="ko-KR" altLang="en-US" dirty="0" smtClean="0"/>
              <a:t> 통신이 원활하지 않더라도 통신 반경 내 문자 통신이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사회약자 등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정부지원 홍보로 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인프라 구축이 되어있는 서울에서 시행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점차 늘릴 계획</a:t>
            </a:r>
            <a:r>
              <a:rPr lang="en-US" altLang="ko-KR" dirty="0" smtClean="0"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ym typeface="Wingdings" panose="05000000000000000000" pitchFamily="2" charset="2"/>
              </a:rPr>
              <a:t>새로운 가로등 설치도 생각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한국수력원자력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주관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작년 서울포함 전국 </a:t>
            </a:r>
            <a:r>
              <a:rPr lang="en-US" altLang="ko-KR" dirty="0" smtClean="0"/>
              <a:t>6</a:t>
            </a:r>
            <a:r>
              <a:rPr lang="ko-KR" altLang="en-US" dirty="0" smtClean="0"/>
              <a:t>지역에 </a:t>
            </a:r>
            <a:r>
              <a:rPr lang="en-US" altLang="ko-KR" dirty="0" smtClean="0"/>
              <a:t>253</a:t>
            </a:r>
            <a:r>
              <a:rPr lang="ko-KR" altLang="en-US" dirty="0" smtClean="0"/>
              <a:t>개 설치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사각지대</a:t>
            </a:r>
            <a:r>
              <a:rPr lang="en-US" altLang="ko-KR" dirty="0" smtClean="0"/>
              <a:t>, CCTV</a:t>
            </a:r>
            <a:r>
              <a:rPr lang="ko-KR" altLang="en-US" dirty="0" smtClean="0"/>
              <a:t>모형만 달아도 범죄증가율 감소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</a:p>
          <a:p>
            <a:pPr marL="0" indent="0">
              <a:buNone/>
            </a:pPr>
            <a:r>
              <a:rPr lang="ko-KR" altLang="en-US" dirty="0" smtClean="0"/>
              <a:t>한국수력원자력에서 이와 같은 </a:t>
            </a:r>
            <a:r>
              <a:rPr lang="ko-KR" altLang="en-US" dirty="0" err="1" smtClean="0"/>
              <a:t>아빠등</a:t>
            </a:r>
            <a:r>
              <a:rPr lang="ko-KR" altLang="en-US" dirty="0" smtClean="0"/>
              <a:t> 프로젝트를 점점 확대하고 있다고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작년</a:t>
            </a:r>
            <a:r>
              <a:rPr lang="en-US" altLang="ko-KR" dirty="0" smtClean="0"/>
              <a:t>(2015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서울을 포함하여 경주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부산 등 전국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개지역에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253</a:t>
            </a:r>
            <a:r>
              <a:rPr lang="ko-KR" altLang="en-US" dirty="0" smtClean="0"/>
              <a:t>개의 태양광 안심 가로등이 설치 됨</a:t>
            </a:r>
            <a:r>
              <a:rPr lang="en-US" altLang="ko-KR" dirty="0" smtClean="0"/>
              <a:t>. (2016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글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411760" y="2536329"/>
            <a:ext cx="4392488" cy="576000"/>
          </a:xfrm>
          <a:prstGeom prst="rect">
            <a:avLst/>
          </a:prstGeom>
          <a:solidFill>
            <a:srgbClr val="FFC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11760" y="3573016"/>
            <a:ext cx="4968552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619672" y="1916832"/>
            <a:ext cx="5246652" cy="864096"/>
            <a:chOff x="2411760" y="1916832"/>
            <a:chExt cx="5246652" cy="86409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411760" y="2439939"/>
              <a:ext cx="52466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059832" y="1964459"/>
              <a:ext cx="0" cy="8164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이등변 삼각형 42"/>
            <p:cNvSpPr/>
            <p:nvPr/>
          </p:nvSpPr>
          <p:spPr>
            <a:xfrm rot="5400000">
              <a:off x="3035001" y="1941663"/>
              <a:ext cx="360041" cy="310380"/>
            </a:xfrm>
            <a:prstGeom prst="triangl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16200000">
              <a:off x="2826524" y="2110241"/>
              <a:ext cx="250590" cy="216026"/>
            </a:xfrm>
            <a:prstGeom prst="triangle">
              <a:avLst/>
            </a:prstGeom>
            <a:solidFill>
              <a:srgbClr val="FFC00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419872" y="3213040"/>
            <a:ext cx="2304256" cy="576000"/>
          </a:xfrm>
          <a:prstGeom prst="rect">
            <a:avLst/>
          </a:prstGeom>
          <a:solidFill>
            <a:srgbClr val="FFC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420888"/>
            <a:ext cx="4896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반짝이는 귀갓길을 위한</a:t>
            </a:r>
            <a:endParaRPr lang="en-US" altLang="ko-KR" sz="4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“B-light”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67798" y="908720"/>
            <a:ext cx="504030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>
              <a:lnSpc>
                <a:spcPts val="17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가로등과 접목 하여 안전한 귀갓길을 도와주는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서비스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사업제안</a:t>
            </a:r>
            <a:endParaRPr lang="en-US" altLang="ko-KR" dirty="0"/>
          </a:p>
        </p:txBody>
      </p:sp>
      <p:grpSp>
        <p:nvGrpSpPr>
          <p:cNvPr id="4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49" name="TextBox 4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332656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B-light </a:t>
            </a:r>
            <a:r>
              <a:rPr lang="ko-KR" altLang="en-US" sz="360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어플</a:t>
            </a:r>
            <a:r>
              <a:rPr lang="ko-KR" altLang="en-US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6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1772816"/>
            <a:ext cx="413446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가로등 설정기능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가로등만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스마트 가로등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가로등 통과 시 문자 서비스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번호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언제나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손쉬운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알림 설정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비상시 경보 및 신고 서비스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 버튼 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누를 시 경보 서비스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이상 지속 시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파출소 신고</a:t>
            </a:r>
            <a:endParaRPr lang="en-US" altLang="ko-KR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:\Users\SSB\Desktop\그림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980728"/>
            <a:ext cx="3097213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67798" y="908720"/>
            <a:ext cx="504030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>
              <a:lnSpc>
                <a:spcPts val="17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가로등과 접목 하여 안전한 귀갓길을 도와주는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서비스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사업제안</a:t>
            </a:r>
            <a:endParaRPr lang="en-US" altLang="ko-KR" dirty="0"/>
          </a:p>
        </p:txBody>
      </p:sp>
      <p:grpSp>
        <p:nvGrpSpPr>
          <p:cNvPr id="4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49" name="TextBox 4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332656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B-light </a:t>
            </a:r>
            <a:r>
              <a:rPr lang="ko-KR" altLang="en-US" sz="360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어플</a:t>
            </a:r>
            <a:r>
              <a:rPr lang="ko-KR" altLang="en-US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6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4121204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 고객층</a:t>
            </a:r>
            <a:endParaRPr lang="en-US" altLang="ko-KR" sz="2800" dirty="0" smtClean="0">
              <a:solidFill>
                <a:srgbClr val="FFC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1000" dirty="0" smtClean="0">
              <a:solidFill>
                <a:srgbClr val="FF6E57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노인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·1</a:t>
            </a:r>
            <a:r>
              <a:rPr lang="ko-KR" alt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인가구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어린이 등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사회적 약자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4121204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정부지원</a:t>
            </a:r>
            <a:endParaRPr lang="en-US" altLang="ko-KR" sz="2800" dirty="0" smtClean="0">
              <a:solidFill>
                <a:srgbClr val="FFC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1000" dirty="0">
              <a:solidFill>
                <a:srgbClr val="FF6E57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 수력원자력 주관 가로등 설치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정부를 통한 지원 및 홍보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121204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 확장 방안</a:t>
            </a:r>
            <a:endParaRPr lang="en-US" altLang="ko-KR" sz="2800" dirty="0" smtClean="0">
              <a:solidFill>
                <a:srgbClr val="FFC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1000" dirty="0" smtClean="0">
              <a:solidFill>
                <a:srgbClr val="FF6E57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 구축이 되어있는 서울 시행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점차 늘릴 계획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347864" y="2753052"/>
            <a:ext cx="0" cy="24761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SSB\Downloads\family-ro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08595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SSB\Downloads\govern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2861176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SB\Downloads\opposite-arrow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94" y="2861176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5868144" y="2753052"/>
            <a:ext cx="0" cy="24761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5705408" y="2844226"/>
            <a:ext cx="1098840" cy="1085043"/>
            <a:chOff x="3203848" y="548680"/>
            <a:chExt cx="4171950" cy="398145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203848" y="548680"/>
              <a:ext cx="4171950" cy="39814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163" y="614854"/>
              <a:ext cx="4005141" cy="382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332656"/>
            <a:ext cx="46085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유료 </a:t>
            </a:r>
            <a:r>
              <a:rPr lang="ko-KR" altLang="en-US" sz="3600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어플과</a:t>
            </a:r>
            <a:r>
              <a:rPr lang="ko-KR" altLang="en-US" sz="36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무료 </a:t>
            </a:r>
            <a:r>
              <a:rPr lang="ko-KR" altLang="en-US" sz="3600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어플</a:t>
            </a:r>
            <a:r>
              <a:rPr lang="ko-KR" altLang="en-US" sz="36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비교</a:t>
            </a:r>
            <a:endParaRPr lang="en-US" altLang="ko-KR" sz="3600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31511" y="896653"/>
            <a:ext cx="374441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>
              <a:lnSpc>
                <a:spcPts val="17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고객의 편의에 따라 유료 </a:t>
            </a:r>
            <a:r>
              <a:rPr lang="ko-KR" altLang="en-US" dirty="0" err="1"/>
              <a:t>어플</a:t>
            </a:r>
            <a:r>
              <a:rPr lang="ko-KR" altLang="en-US" dirty="0"/>
              <a:t> 혹은 무료 </a:t>
            </a:r>
            <a:r>
              <a:rPr lang="ko-KR" altLang="en-US" dirty="0" err="1"/>
              <a:t>어플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2051720" y="2132856"/>
            <a:ext cx="129614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유료 </a:t>
            </a:r>
            <a:r>
              <a:rPr lang="ko-KR" altLang="en-US" sz="2500" b="1" dirty="0" err="1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어플</a:t>
            </a:r>
            <a:endParaRPr lang="en-US" altLang="ko-KR" sz="2500" b="1" dirty="0" smtClean="0">
              <a:solidFill>
                <a:srgbClr val="FFC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499992" y="2132856"/>
            <a:ext cx="0" cy="3672408"/>
          </a:xfrm>
          <a:prstGeom prst="line">
            <a:avLst/>
          </a:prstGeom>
          <a:ln>
            <a:solidFill>
              <a:srgbClr val="0C27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80112" y="2132856"/>
            <a:ext cx="129614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무료 </a:t>
            </a:r>
            <a:r>
              <a:rPr lang="ko-KR" altLang="en-US" sz="25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어플</a:t>
            </a:r>
            <a:endParaRPr lang="en-US" altLang="ko-KR" sz="25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31640" y="4284385"/>
            <a:ext cx="2592288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제한 없는 문자 수</a:t>
            </a:r>
            <a:endParaRPr lang="en-US" altLang="ko-KR" sz="1600" dirty="0" smtClean="0">
              <a:solidFill>
                <a:srgbClr val="F33A24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500" dirty="0" smtClean="0">
              <a:solidFill>
                <a:srgbClr val="F33A24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배너광고 없는 서비스</a:t>
            </a:r>
            <a:endParaRPr lang="en-US" altLang="ko-KR" sz="4000" dirty="0">
              <a:solidFill>
                <a:srgbClr val="F33A24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800" dirty="0">
              <a:solidFill>
                <a:srgbClr val="F33A24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타인 정보 입력 </a:t>
            </a:r>
            <a:r>
              <a:rPr lang="en-US" altLang="ko-KR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5-6</a:t>
            </a:r>
            <a:r>
              <a:rPr lang="ko-KR" altLang="en-US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명</a:t>
            </a:r>
            <a:endParaRPr lang="en-US" altLang="ko-KR" sz="1600" dirty="0">
              <a:solidFill>
                <a:srgbClr val="F33A24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800" dirty="0" smtClean="0">
              <a:solidFill>
                <a:srgbClr val="F33A24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F33A24"/>
                </a:solidFill>
                <a:latin typeface="나눔바른고딕" pitchFamily="50" charset="-127"/>
                <a:ea typeface="나눔바른고딕" pitchFamily="50" charset="-127"/>
              </a:rPr>
              <a:t>$5 / month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76056" y="4284385"/>
            <a:ext cx="2592288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문자 수 제한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배너광고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사용한 광고 수입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타인 정보 입력 제한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무료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51920" y="3429000"/>
            <a:ext cx="1296144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VS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77016" y="2844225"/>
            <a:ext cx="1098840" cy="1103338"/>
            <a:chOff x="2609063" y="3153404"/>
            <a:chExt cx="901537" cy="874878"/>
          </a:xfrm>
        </p:grpSpPr>
        <p:grpSp>
          <p:nvGrpSpPr>
            <p:cNvPr id="19" name="그룹 18"/>
            <p:cNvGrpSpPr/>
            <p:nvPr/>
          </p:nvGrpSpPr>
          <p:grpSpPr>
            <a:xfrm>
              <a:off x="2609063" y="3153404"/>
              <a:ext cx="901537" cy="860371"/>
              <a:chOff x="3203848" y="548680"/>
              <a:chExt cx="4171950" cy="398145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203848" y="548680"/>
                <a:ext cx="4171950" cy="39814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3163" y="614854"/>
                <a:ext cx="4005141" cy="3822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194" name="Picture 2" descr="C:\Users\SSB\Desktop\그림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964" y="3813720"/>
              <a:ext cx="541908" cy="21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사업제안</a:t>
            </a:r>
            <a:endParaRPr lang="en-US" altLang="ko-KR" dirty="0"/>
          </a:p>
        </p:txBody>
      </p:sp>
      <p:grpSp>
        <p:nvGrpSpPr>
          <p:cNvPr id="35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36" name="TextBox 35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37" name="이등변 삼각형 36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실행방안</a:t>
            </a:r>
            <a:endParaRPr lang="en-US" altLang="ko-KR" dirty="0"/>
          </a:p>
        </p:txBody>
      </p:sp>
      <p:grpSp>
        <p:nvGrpSpPr>
          <p:cNvPr id="3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2555776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763688" y="2905780"/>
            <a:ext cx="136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40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단계</a:t>
            </a:r>
            <a:endParaRPr lang="en-US" altLang="ko-KR" sz="40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31904" y="2708920"/>
            <a:ext cx="57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&gt;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23928" y="2905780"/>
            <a:ext cx="136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40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단계</a:t>
            </a:r>
            <a:endParaRPr lang="en-US" altLang="ko-KR" sz="40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92144" y="2708920"/>
            <a:ext cx="57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&gt;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84232" y="2905780"/>
            <a:ext cx="136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40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단계</a:t>
            </a:r>
            <a:endParaRPr lang="en-US" altLang="ko-KR" sz="40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4283968" y="1988840"/>
            <a:ext cx="526406" cy="623691"/>
            <a:chOff x="3347862" y="3212974"/>
            <a:chExt cx="526406" cy="623691"/>
          </a:xfrm>
        </p:grpSpPr>
        <p:sp>
          <p:nvSpPr>
            <p:cNvPr id="76" name="이등변 삼각형 75"/>
            <p:cNvSpPr/>
            <p:nvPr/>
          </p:nvSpPr>
          <p:spPr>
            <a:xfrm rot="5400000">
              <a:off x="3539057" y="3237805"/>
              <a:ext cx="360041" cy="310380"/>
            </a:xfrm>
            <a:prstGeom prst="triangle">
              <a:avLst/>
            </a:prstGeom>
            <a:solidFill>
              <a:srgbClr val="0C2759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7" name="이등변 삼각형 76"/>
            <p:cNvSpPr/>
            <p:nvPr/>
          </p:nvSpPr>
          <p:spPr>
            <a:xfrm rot="16200000">
              <a:off x="3330580" y="3406383"/>
              <a:ext cx="250590" cy="216026"/>
            </a:xfrm>
            <a:prstGeom prst="triangle">
              <a:avLst/>
            </a:prstGeom>
            <a:solidFill>
              <a:srgbClr val="FFC00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563888" y="3260601"/>
              <a:ext cx="0" cy="576064"/>
            </a:xfrm>
            <a:prstGeom prst="line">
              <a:avLst/>
            </a:prstGeom>
            <a:ln>
              <a:solidFill>
                <a:srgbClr val="0C2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1547664" y="3789040"/>
            <a:ext cx="1584240" cy="1296144"/>
            <a:chOff x="1547664" y="3789040"/>
            <a:chExt cx="1584240" cy="1296144"/>
          </a:xfrm>
        </p:grpSpPr>
        <p:sp>
          <p:nvSpPr>
            <p:cNvPr id="78" name="TextBox 77"/>
            <p:cNvSpPr txBox="1"/>
            <p:nvPr/>
          </p:nvSpPr>
          <p:spPr>
            <a:xfrm>
              <a:off x="1547664" y="378904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어둑한 골목에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Iot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가로등 설치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7664" y="4489956"/>
              <a:ext cx="1584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광범위한 서비스를 위한 정부 지원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547664" y="4384268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547664" y="5085184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707920" y="3789040"/>
            <a:ext cx="1728224" cy="1296144"/>
            <a:chOff x="3707904" y="3789040"/>
            <a:chExt cx="1728224" cy="1296144"/>
          </a:xfrm>
        </p:grpSpPr>
        <p:sp>
          <p:nvSpPr>
            <p:cNvPr id="81" name="TextBox 80"/>
            <p:cNvSpPr txBox="1"/>
            <p:nvPr/>
          </p:nvSpPr>
          <p:spPr>
            <a:xfrm>
              <a:off x="3707904" y="3789040"/>
              <a:ext cx="1728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 </a:t>
              </a:r>
              <a:r>
                <a:rPr lang="ko-KR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안정적이고 간편한  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어플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서비스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07904" y="4470792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정부 홍보 및 광고를 통한 이용자 모집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707904" y="4384268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707904" y="5085184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012160" y="3789040"/>
            <a:ext cx="1800200" cy="1296144"/>
            <a:chOff x="6012160" y="3789040"/>
            <a:chExt cx="1800200" cy="1296144"/>
          </a:xfrm>
        </p:grpSpPr>
        <p:sp>
          <p:nvSpPr>
            <p:cNvPr id="82" name="TextBox 81"/>
            <p:cNvSpPr txBox="1"/>
            <p:nvPr/>
          </p:nvSpPr>
          <p:spPr>
            <a:xfrm>
              <a:off x="6012160" y="37890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어플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사용이 어려운 인원 대상 무료 교육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2160" y="4489956"/>
              <a:ext cx="158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지속적인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Feedback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과 수정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6012160" y="4384268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012160" y="5085184"/>
              <a:ext cx="1584176" cy="0"/>
            </a:xfrm>
            <a:prstGeom prst="line">
              <a:avLst/>
            </a:prstGeom>
            <a:ln>
              <a:solidFill>
                <a:srgbClr val="0C27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70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542683" y="2636912"/>
            <a:ext cx="681438" cy="681438"/>
          </a:xfrm>
          <a:prstGeom prst="ellipse">
            <a:avLst/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148064" y="2636912"/>
            <a:ext cx="681438" cy="681438"/>
          </a:xfrm>
          <a:prstGeom prst="ellipse">
            <a:avLst/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1779722" y="2928173"/>
            <a:ext cx="1928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귀갓길</a:t>
            </a: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51730" y="3326608"/>
            <a:ext cx="1856174" cy="167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5416775" y="2928173"/>
            <a:ext cx="30251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사용이 쉬운  </a:t>
            </a:r>
            <a:r>
              <a:rPr lang="ko-KR" altLang="en-US" sz="2000" b="1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</a:t>
            </a: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5488783" y="3318350"/>
            <a:ext cx="2107942" cy="825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1763688" y="3447189"/>
            <a:ext cx="24482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자동 문자 서비스로 위치파악 가능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불안감 해소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즉각적인 신고 가능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5400741" y="3475213"/>
            <a:ext cx="234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어르신들을 위한 교육 지원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 (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노인정 혹은 지역센터 예정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손쉬운 작동법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 smtClean="0"/>
              <a:t>기대효과</a:t>
            </a:r>
            <a:endParaRPr lang="en-US" altLang="ko-KR" dirty="0"/>
          </a:p>
        </p:txBody>
      </p:sp>
      <p:grpSp>
        <p:nvGrpSpPr>
          <p:cNvPr id="2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5" name="TextBox 2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4</a:t>
              </a:r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2555776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131840" y="2968377"/>
            <a:ext cx="2880320" cy="576000"/>
          </a:xfrm>
          <a:prstGeom prst="rect">
            <a:avLst/>
          </a:prstGeom>
          <a:solidFill>
            <a:srgbClr val="FFC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871986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3334345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2396507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2373711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542289"/>
            <a:ext cx="250590" cy="216026"/>
          </a:xfrm>
          <a:prstGeom prst="triangle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852936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골목길 밤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골목길 밤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골목길 밤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골목길 밤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골목길 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" y="389319"/>
            <a:ext cx="9176390" cy="60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224408" y="329923"/>
            <a:ext cx="9433048" cy="6284614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어두운 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반짝이는 귀갓길을 위한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B-light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많은 범죄가 발생하는 밤시간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당신은 안녕하십니까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골목골목 위치하는 가로등에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접목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가로등에 연계한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어르신들을 위한 무료 교육 서비스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B-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ight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당신의 안전한 귀갓길을 책임집니다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71529" y="934765"/>
            <a:ext cx="4968552" cy="50405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65880" y="3212976"/>
            <a:ext cx="360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65880" y="4509120"/>
            <a:ext cx="360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131960" y="1898829"/>
            <a:ext cx="8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현황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분석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483768" y="2834933"/>
            <a:ext cx="4032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208" y="1898829"/>
            <a:ext cx="8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사업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제안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555896" y="3987061"/>
            <a:ext cx="629022" cy="936104"/>
            <a:chOff x="2483768" y="3789040"/>
            <a:chExt cx="629022" cy="936104"/>
          </a:xfrm>
        </p:grpSpPr>
        <p:sp>
          <p:nvSpPr>
            <p:cNvPr id="48" name="TextBox 47"/>
            <p:cNvSpPr txBox="1"/>
            <p:nvPr/>
          </p:nvSpPr>
          <p:spPr>
            <a:xfrm>
              <a:off x="2483768" y="3789040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2680742" y="436510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2483768" y="4923165"/>
            <a:ext cx="40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788144" y="3987061"/>
            <a:ext cx="576064" cy="936104"/>
            <a:chOff x="4788024" y="3789040"/>
            <a:chExt cx="576064" cy="936104"/>
          </a:xfrm>
        </p:grpSpPr>
        <p:sp>
          <p:nvSpPr>
            <p:cNvPr id="54" name="TextBox 53"/>
            <p:cNvSpPr txBox="1"/>
            <p:nvPr/>
          </p:nvSpPr>
          <p:spPr>
            <a:xfrm>
              <a:off x="4788024" y="3789040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4</a:t>
              </a:r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4932040" y="436510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555896" y="1898829"/>
            <a:ext cx="629022" cy="923330"/>
            <a:chOff x="2483768" y="1700808"/>
            <a:chExt cx="629022" cy="923330"/>
          </a:xfrm>
        </p:grpSpPr>
        <p:sp>
          <p:nvSpPr>
            <p:cNvPr id="39" name="TextBox 38"/>
            <p:cNvSpPr txBox="1"/>
            <p:nvPr/>
          </p:nvSpPr>
          <p:spPr>
            <a:xfrm>
              <a:off x="2483768" y="1700808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2680742" y="220486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716136" y="1898829"/>
            <a:ext cx="648072" cy="923330"/>
            <a:chOff x="4716016" y="1700808"/>
            <a:chExt cx="648072" cy="923330"/>
          </a:xfrm>
        </p:grpSpPr>
        <p:sp>
          <p:nvSpPr>
            <p:cNvPr id="45" name="TextBox 44"/>
            <p:cNvSpPr txBox="1"/>
            <p:nvPr/>
          </p:nvSpPr>
          <p:spPr>
            <a:xfrm>
              <a:off x="4716016" y="1700808"/>
              <a:ext cx="57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4932040" y="2204864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131960" y="3987061"/>
            <a:ext cx="8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실행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방안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64208" y="3987061"/>
            <a:ext cx="8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기대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효과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2483768" y="3843045"/>
            <a:ext cx="4032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60" y="2978949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en-US" altLang="ko-KR" sz="4400" dirty="0" smtClean="0">
              <a:solidFill>
                <a:srgbClr val="FFC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2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3347862" y="3212974"/>
            <a:ext cx="526406" cy="623691"/>
            <a:chOff x="3347862" y="3212974"/>
            <a:chExt cx="526406" cy="623691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3563888" y="3260601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이등변 삼각형 94"/>
            <p:cNvSpPr/>
            <p:nvPr/>
          </p:nvSpPr>
          <p:spPr>
            <a:xfrm rot="5400000">
              <a:off x="3539057" y="3237805"/>
              <a:ext cx="360041" cy="310380"/>
            </a:xfrm>
            <a:prstGeom prst="triangl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/>
            <p:cNvSpPr/>
            <p:nvPr/>
          </p:nvSpPr>
          <p:spPr>
            <a:xfrm rot="16200000">
              <a:off x="3330580" y="3406383"/>
              <a:ext cx="250590" cy="216026"/>
            </a:xfrm>
            <a:prstGeom prst="triangle">
              <a:avLst/>
            </a:prstGeom>
            <a:solidFill>
              <a:srgbClr val="FFC00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332656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세이퍼</a:t>
            </a:r>
            <a:r>
              <a:rPr lang="ko-KR" altLang="en-US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360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웨이</a:t>
            </a:r>
            <a:endParaRPr lang="en-US" altLang="ko-KR" sz="36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67544" y="958419"/>
            <a:ext cx="374441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시장 현황 분석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현</a:t>
            </a:r>
            <a:r>
              <a:rPr lang="ko-KR" altLang="en-US" sz="2000" b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황분석</a:t>
            </a:r>
            <a:endParaRPr lang="en-US" altLang="ko-KR" sz="2000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4572000" y="1480428"/>
            <a:ext cx="0" cy="4684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446348" y="3813472"/>
            <a:ext cx="6510028" cy="93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46348" y="1480428"/>
            <a:ext cx="33308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세이퍼웨이</a:t>
            </a:r>
            <a:r>
              <a:rPr lang="ko-KR" altLang="en-US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란</a:t>
            </a:r>
            <a:r>
              <a:rPr lang="en-US" altLang="ko-KR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2500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5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500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5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56694" y="1412815"/>
            <a:ext cx="34563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</a:t>
            </a:r>
            <a:r>
              <a:rPr lang="en-US" altLang="ko-KR" dirty="0" smtClean="0">
                <a:latin typeface="나눔바른고딕"/>
                <a:ea typeface="나눔바른고딕"/>
              </a:rPr>
              <a:t>·</a:t>
            </a:r>
            <a:r>
              <a:rPr lang="ko-KR" altLang="en-US" dirty="0" smtClean="0">
                <a:latin typeface="나눔바른고딕"/>
                <a:ea typeface="나눔바른고딕"/>
              </a:rPr>
              <a:t>어린이</a:t>
            </a:r>
            <a:r>
              <a:rPr lang="en-US" altLang="ko-KR" dirty="0" smtClean="0">
                <a:latin typeface="나눔바른고딕"/>
                <a:ea typeface="나눔바른고딕"/>
              </a:rPr>
              <a:t>·</a:t>
            </a:r>
            <a:r>
              <a:rPr lang="ko-KR" altLang="en-US" dirty="0" smtClean="0">
                <a:latin typeface="나눔바른고딕"/>
                <a:ea typeface="나눔바른고딕"/>
              </a:rPr>
              <a:t>어르신을 위한 </a:t>
            </a:r>
            <a:endParaRPr lang="en-US" altLang="ko-KR" dirty="0" smtClean="0">
              <a:latin typeface="나눔바른고딕"/>
              <a:ea typeface="나눔바른고딕"/>
            </a:endParaRPr>
          </a:p>
          <a:p>
            <a:r>
              <a:rPr lang="en-US" altLang="ko-KR" dirty="0">
                <a:latin typeface="나눔바른고딕"/>
                <a:ea typeface="나눔바른고딕"/>
              </a:rPr>
              <a:t> </a:t>
            </a:r>
            <a:r>
              <a:rPr lang="en-US" altLang="ko-KR" dirty="0" smtClean="0">
                <a:latin typeface="나눔바른고딕"/>
                <a:ea typeface="나눔바른고딕"/>
              </a:rPr>
              <a:t>  </a:t>
            </a:r>
            <a:r>
              <a:rPr lang="ko-KR" altLang="en-US" dirty="0" smtClean="0">
                <a:latin typeface="나눔바른고딕"/>
                <a:ea typeface="나눔바른고딕"/>
              </a:rPr>
              <a:t>안심귀가 서비스</a:t>
            </a:r>
            <a:endParaRPr lang="en-US" altLang="ko-KR" dirty="0" smtClean="0">
              <a:latin typeface="나눔바른고딕"/>
              <a:ea typeface="나눔바른고딕"/>
            </a:endParaRPr>
          </a:p>
          <a:p>
            <a:endParaRPr lang="en-US" altLang="ko-KR" sz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 감지 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 등록된 친구에게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비명을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지를 때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이어폰 볼륨조절버튼을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누를 때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연속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누를 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46348" y="4009707"/>
            <a:ext cx="310714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한국어포함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언어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sz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 감지 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실시간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자동공유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sz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 친구에게만 위치 공유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4009707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endParaRPr lang="en-US" altLang="ko-KR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배터리 소진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핸드폰 기종에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 다른 실행방법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사용자들끼리만 서비스 이용 가능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" t="21698" r="471" b="21698"/>
          <a:stretch/>
        </p:blipFill>
        <p:spPr bwMode="auto">
          <a:xfrm>
            <a:off x="2051720" y="1905524"/>
            <a:ext cx="1800200" cy="181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이등변 삼각형 22"/>
          <p:cNvSpPr/>
          <p:nvPr/>
        </p:nvSpPr>
        <p:spPr>
          <a:xfrm>
            <a:off x="8316416" y="548680"/>
            <a:ext cx="432048" cy="36004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332656"/>
            <a:ext cx="44644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정부 여성귀가 안심 스카우트</a:t>
            </a:r>
            <a:endParaRPr lang="en-US" altLang="ko-KR" sz="36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67544" y="958419"/>
            <a:ext cx="374441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시장 현황 분석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현</a:t>
            </a:r>
            <a:r>
              <a:rPr lang="ko-KR" altLang="en-US" sz="20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황분석</a:t>
            </a:r>
            <a:endParaRPr lang="en-US" altLang="ko-KR" sz="2000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4572000" y="1480428"/>
            <a:ext cx="0" cy="4684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/>
          <p:cNvSpPr/>
          <p:nvPr/>
        </p:nvSpPr>
        <p:spPr>
          <a:xfrm>
            <a:off x="8316416" y="548680"/>
            <a:ext cx="432048" cy="36004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6348" y="1628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 귀가 안심 스카우트란</a:t>
            </a:r>
            <a:r>
              <a:rPr lang="en-US" altLang="ko-KR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6348" y="4009707"/>
            <a:ext cx="3107142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도착 후 신분증 학인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        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안전한 귀가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0" y="4009707"/>
            <a:ext cx="37444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endParaRPr lang="en-US" altLang="ko-KR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사용법을 모르는 사람이 대다수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공휴일 제외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새벽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진행과 신청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급한 사용은 불편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본인인증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실명인증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신분증 확인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29" y="1978431"/>
            <a:ext cx="1695419" cy="170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72000" y="1628800"/>
            <a:ext cx="34563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전화신청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   구청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상황실로 전화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실시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자치구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446348" y="3813472"/>
            <a:ext cx="6510028" cy="93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7867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사업제안</a:t>
            </a:r>
            <a:endParaRPr lang="en-US" altLang="ko-KR" dirty="0"/>
          </a:p>
        </p:txBody>
      </p:sp>
      <p:grpSp>
        <p:nvGrpSpPr>
          <p:cNvPr id="4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49" name="TextBox 4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1275758" y="5770185"/>
            <a:ext cx="66243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Bright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light</a:t>
            </a:r>
          </a:p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Slogan : B.B.B (Bright by byway)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1393" y="4939188"/>
            <a:ext cx="63789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B-light [</a:t>
            </a:r>
            <a:r>
              <a:rPr lang="ko-KR" altLang="en-US" sz="48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브라이트</a:t>
            </a:r>
            <a:r>
              <a:rPr lang="en-US" altLang="ko-KR" sz="48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]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486025" y="692696"/>
            <a:ext cx="4171950" cy="3981450"/>
            <a:chOff x="3203848" y="548680"/>
            <a:chExt cx="4171950" cy="398145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203848" y="548680"/>
              <a:ext cx="4171950" cy="39814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163" y="614854"/>
              <a:ext cx="4005141" cy="382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67798" y="908720"/>
            <a:ext cx="504030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>
              <a:lnSpc>
                <a:spcPts val="17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에너지 절약형 </a:t>
            </a:r>
            <a:r>
              <a:rPr lang="en-US" altLang="ko-KR" dirty="0"/>
              <a:t>LED </a:t>
            </a:r>
            <a:r>
              <a:rPr lang="ko-KR" altLang="en-US" dirty="0"/>
              <a:t>조명</a:t>
            </a:r>
            <a:r>
              <a:rPr lang="en-US" altLang="ko-KR" dirty="0"/>
              <a:t>, CCTV, </a:t>
            </a:r>
            <a:r>
              <a:rPr lang="ko-KR" altLang="en-US" dirty="0"/>
              <a:t>무선인터넷 중계 기능을 </a:t>
            </a:r>
            <a:r>
              <a:rPr lang="ko-KR" altLang="en-US" dirty="0" smtClean="0"/>
              <a:t>추가한</a:t>
            </a:r>
            <a:r>
              <a:rPr lang="en-US" altLang="ko-KR" dirty="0" smtClean="0"/>
              <a:t>‘</a:t>
            </a:r>
            <a:r>
              <a:rPr lang="ko-KR" altLang="en-US" dirty="0"/>
              <a:t>스마트 조명</a:t>
            </a:r>
            <a:r>
              <a:rPr lang="en-US" altLang="ko-KR" dirty="0"/>
              <a:t>’</a:t>
            </a:r>
            <a:r>
              <a:rPr lang="ko-KR" altLang="en-US" dirty="0"/>
              <a:t>을 구축하여 거리미관 향상과 대민 안전 방범 기능 강화</a:t>
            </a:r>
            <a:r>
              <a:rPr lang="en-US" altLang="ko-KR" dirty="0"/>
              <a:t>, </a:t>
            </a:r>
            <a:r>
              <a:rPr lang="ko-KR" altLang="en-US" dirty="0"/>
              <a:t>에너지 절감을 기여하는 서비스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사업제안</a:t>
            </a:r>
            <a:endParaRPr lang="en-US" altLang="ko-KR" dirty="0"/>
          </a:p>
        </p:txBody>
      </p:sp>
      <p:grpSp>
        <p:nvGrpSpPr>
          <p:cNvPr id="4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49" name="TextBox 4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332656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스마트 가로등</a:t>
            </a:r>
            <a:endParaRPr lang="en-US" altLang="ko-KR" sz="36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5" name="Picture 3" descr="C:\Users\SSB\Desktop\sub04_img0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8" t="1708" r="27236" b="2377"/>
          <a:stretch/>
        </p:blipFill>
        <p:spPr bwMode="auto">
          <a:xfrm>
            <a:off x="107504" y="1988840"/>
            <a:ext cx="4818425" cy="41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88024" y="1556792"/>
            <a:ext cx="34564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CCTV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다양한 센서가 장착된 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가로등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WiFi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현장상황에 적합한 통신기능 탑재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활용한 다양한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시티 서비스의 기반을 조성하여 다양한 대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 서비스 구축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소리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감지 시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밝아지는 불빛 </a:t>
            </a:r>
            <a:endParaRPr lang="en-US" altLang="ko-KR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주정차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사고 감지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위치 사고내용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서비스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지진 및 재해 감지 서비스 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6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67798" y="908720"/>
            <a:ext cx="504030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>
              <a:lnSpc>
                <a:spcPts val="17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가로등과 접목 하여 안전한 귀갓길을 도와주는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서비스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사업제안</a:t>
            </a:r>
            <a:endParaRPr lang="en-US" altLang="ko-KR" dirty="0"/>
          </a:p>
        </p:txBody>
      </p:sp>
      <p:grpSp>
        <p:nvGrpSpPr>
          <p:cNvPr id="4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49" name="TextBox 4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332656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B-light </a:t>
            </a:r>
            <a:r>
              <a:rPr lang="ko-KR" altLang="en-US" sz="360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어플</a:t>
            </a:r>
            <a:r>
              <a:rPr lang="ko-KR" altLang="en-US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6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84254" y="1628800"/>
            <a:ext cx="2534784" cy="4738836"/>
            <a:chOff x="343380" y="417934"/>
            <a:chExt cx="3182471" cy="5949702"/>
          </a:xfrm>
        </p:grpSpPr>
        <p:grpSp>
          <p:nvGrpSpPr>
            <p:cNvPr id="13" name="그룹 12"/>
            <p:cNvGrpSpPr/>
            <p:nvPr/>
          </p:nvGrpSpPr>
          <p:grpSpPr>
            <a:xfrm>
              <a:off x="343380" y="417934"/>
              <a:ext cx="3182471" cy="5949702"/>
              <a:chOff x="1389528" y="692696"/>
              <a:chExt cx="3182471" cy="5949702"/>
            </a:xfrm>
          </p:grpSpPr>
          <p:pic>
            <p:nvPicPr>
              <p:cNvPr id="20" name="Picture 2" descr="cell phone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54" r="23156"/>
              <a:stretch/>
            </p:blipFill>
            <p:spPr bwMode="auto">
              <a:xfrm>
                <a:off x="1389528" y="692696"/>
                <a:ext cx="3182471" cy="5949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7073" y="1268760"/>
                <a:ext cx="2738903" cy="4869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1341650" y="3356992"/>
              <a:ext cx="494046" cy="563434"/>
              <a:chOff x="1341650" y="3356992"/>
              <a:chExt cx="494046" cy="56343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403648" y="3356992"/>
                <a:ext cx="373364" cy="356315"/>
                <a:chOff x="3203848" y="548680"/>
                <a:chExt cx="4171950" cy="3981450"/>
              </a:xfrm>
            </p:grpSpPr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3203848" y="548680"/>
                  <a:ext cx="4171950" cy="398145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03163" y="614854"/>
                  <a:ext cx="4005141" cy="3822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1341650" y="3704982"/>
                <a:ext cx="4940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B-light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pic>
        <p:nvPicPr>
          <p:cNvPr id="22" name="Picture 3" descr="C:\Users\SSB\Desktop\그림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0" t="46921" r="47759" b="40075"/>
          <a:stretch/>
        </p:blipFill>
        <p:spPr bwMode="auto">
          <a:xfrm>
            <a:off x="1804231" y="2185562"/>
            <a:ext cx="1975681" cy="197568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4947979" y="1196752"/>
            <a:ext cx="3512453" cy="5213617"/>
            <a:chOff x="5161565" y="153582"/>
            <a:chExt cx="4392487" cy="6519873"/>
          </a:xfrm>
        </p:grpSpPr>
        <p:grpSp>
          <p:nvGrpSpPr>
            <p:cNvPr id="24" name="그룹 23"/>
            <p:cNvGrpSpPr/>
            <p:nvPr/>
          </p:nvGrpSpPr>
          <p:grpSpPr>
            <a:xfrm>
              <a:off x="5161565" y="153582"/>
              <a:ext cx="4392487" cy="6519873"/>
              <a:chOff x="4139953" y="169063"/>
              <a:chExt cx="4392487" cy="6519873"/>
            </a:xfrm>
          </p:grpSpPr>
          <p:pic>
            <p:nvPicPr>
              <p:cNvPr id="30" name="Picture 4" descr="cell phone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363"/>
              <a:stretch/>
            </p:blipFill>
            <p:spPr bwMode="auto">
              <a:xfrm>
                <a:off x="4139953" y="169063"/>
                <a:ext cx="4392487" cy="65198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1565" y="1556792"/>
                <a:ext cx="2434771" cy="4176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6269191" y="2420886"/>
              <a:ext cx="494045" cy="615708"/>
              <a:chOff x="1376820" y="3356992"/>
              <a:chExt cx="423705" cy="535297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1403648" y="3356992"/>
                <a:ext cx="373364" cy="356315"/>
                <a:chOff x="3203848" y="548680"/>
                <a:chExt cx="4171950" cy="3981450"/>
              </a:xfrm>
            </p:grpSpPr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3203848" y="548680"/>
                  <a:ext cx="4171950" cy="398145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9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03163" y="614854"/>
                  <a:ext cx="4005141" cy="3822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1376820" y="3704982"/>
                <a:ext cx="423705" cy="187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B-light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2" name="Picture 2" descr="C:\Users\SSB\Desktop\그림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t="31598" r="58425" b="54330"/>
          <a:stretch/>
        </p:blipFill>
        <p:spPr bwMode="auto">
          <a:xfrm>
            <a:off x="4984490" y="2132856"/>
            <a:ext cx="2081094" cy="2081094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52912" y="4444852"/>
            <a:ext cx="4472699" cy="1107996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dash"/>
          </a:ln>
        </p:spPr>
        <p:txBody>
          <a:bodyPr wrap="none">
            <a:spAutoFit/>
          </a:bodyPr>
          <a:lstStyle/>
          <a:p>
            <a:endParaRPr lang="en-US" altLang="ko-KR" sz="1000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홈버튼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연속 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누를 시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경보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30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이상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경보시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가까운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파출소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자동 신고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" name="Picture 2" descr="cell phone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3" t="92731" r="45114" b="3002"/>
          <a:stretch/>
        </p:blipFill>
        <p:spPr bwMode="auto">
          <a:xfrm>
            <a:off x="1800371" y="6035089"/>
            <a:ext cx="474036" cy="20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ell phone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3" t="77100" r="45814" b="18549"/>
          <a:stretch/>
        </p:blipFill>
        <p:spPr bwMode="auto">
          <a:xfrm>
            <a:off x="6607475" y="5904171"/>
            <a:ext cx="261835" cy="2618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467798" y="908720"/>
            <a:ext cx="504030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>
              <a:lnSpc>
                <a:spcPts val="17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가로등과 접목 하여 안전한 귀갓길을 도와주는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서비스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44408" y="98246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20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defRPr>
            </a:lvl1pPr>
          </a:lstStyle>
          <a:p>
            <a:r>
              <a:rPr lang="ko-KR" altLang="en-US" dirty="0"/>
              <a:t>사업제안</a:t>
            </a:r>
            <a:endParaRPr lang="en-US" altLang="ko-KR" dirty="0"/>
          </a:p>
        </p:txBody>
      </p:sp>
      <p:grpSp>
        <p:nvGrpSpPr>
          <p:cNvPr id="4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49" name="TextBox 4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258435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332656"/>
            <a:ext cx="3744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B-light </a:t>
            </a:r>
            <a:r>
              <a:rPr lang="ko-KR" altLang="en-US" sz="360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어플</a:t>
            </a:r>
            <a:r>
              <a:rPr lang="ko-KR" altLang="en-US" sz="360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600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131" name="Picture 11" descr="C:\Users\SSB\Desktop\그림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25824"/>
            <a:ext cx="3096344" cy="54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7544" y="2919465"/>
            <a:ext cx="36904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지도 열람 가능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상에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스마트가로등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가로등 선택하여 </a:t>
            </a:r>
            <a:r>
              <a:rPr lang="ko-KR" altLang="en-US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 가능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854</Words>
  <Application>Microsoft Office PowerPoint</Application>
  <PresentationFormat>화면 슬라이드 쇼(4:3)</PresentationFormat>
  <Paragraphs>244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a옛날목욕탕L</vt:lpstr>
      <vt:lpstr>나눔바른고딕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SSB</cp:lastModifiedBy>
  <cp:revision>63</cp:revision>
  <dcterms:created xsi:type="dcterms:W3CDTF">2014-04-11T08:18:22Z</dcterms:created>
  <dcterms:modified xsi:type="dcterms:W3CDTF">2017-06-12T07:50:09Z</dcterms:modified>
</cp:coreProperties>
</file>