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Source Code Pro Medium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A900D2-47AE-4056-BFC7-48D565B7FE40}">
  <a:tblStyle styleId="{03A900D2-47AE-4056-BFC7-48D565B7FE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schemas.openxmlformats.org/officeDocument/2006/relationships/font" Target="fonts/SourceCodeProMedium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44" Type="http://schemas.openxmlformats.org/officeDocument/2006/relationships/font" Target="fonts/SourceCodeProMedium-italic.fntdata"/><Relationship Id="rId21" Type="http://schemas.openxmlformats.org/officeDocument/2006/relationships/slide" Target="slides/slide15.xml"/><Relationship Id="rId43" Type="http://schemas.openxmlformats.org/officeDocument/2006/relationships/font" Target="fonts/SourceCodeProMedium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SourceCodePr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0578e68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0578e68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1eae962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1eae96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0578e68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0578e68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0578e685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0578e685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191c1b1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191c1b1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191c1b1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191c1b1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0578e685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0578e685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0578e685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0578e685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0578e685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0578e685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1e8307a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1e8307a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0578e68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0578e68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0578e685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0578e685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0578e685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0578e685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1e8307a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1e8307a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1e8307a0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1e8307a0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0578e685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0578e685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1eae962b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1eae962b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0578e685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0578e685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0578e685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0578e685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0578e685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0578e685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0578e68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0578e68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0578e685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0578e685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0578e68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0578e68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0578e685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0578e685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191c1b19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191c1b19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1eae962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1eae962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miguelcorraljr/brilliant-diamond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gomonov/new-york-city-airbnb-open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penml.org/search?type=data&amp;sort=runs&amp;id=42737&amp;status=activ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7"/>
              <a:t>Regression</a:t>
            </a:r>
            <a:endParaRPr sz="62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7"/>
              <a:t>Group 18: Hollaus Aymeric, Moulinier Arthur, Chakarov Teodor </a:t>
            </a:r>
            <a:endParaRPr sz="62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28000" y="36918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Algorithm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be used for Ridge Regression and Linear Regression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Ridge Regression specializes in analyzing multiple regression data which has </a:t>
            </a:r>
            <a:r>
              <a:rPr b="1" lang="en"/>
              <a:t>multicollinearity </a:t>
            </a:r>
            <a:r>
              <a:rPr lang="en"/>
              <a:t>traits and also has regularization therm L2 which has penalty in the Loss function. For L2 has squared magnitude.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Multicollinearity</a:t>
            </a:r>
            <a:r>
              <a:rPr lang="en"/>
              <a:t> occurs when there are high correlations between more than two predicted variables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Gradient </a:t>
            </a:r>
            <a:r>
              <a:rPr lang="en"/>
              <a:t>Descent</a:t>
            </a:r>
            <a:r>
              <a:rPr lang="en"/>
              <a:t> is an </a:t>
            </a:r>
            <a:r>
              <a:rPr lang="en"/>
              <a:t>optimization</a:t>
            </a:r>
            <a:r>
              <a:rPr lang="en"/>
              <a:t> algorithm that basically tells us the next position we need to “go to”,  which has the steepest descent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Algorithm in Practice 1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weights randomly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Calculate the gradients, where the value of the gradients depends on the inputs, current model parameters and the cost function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Update the weights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till the cost function stops reducing or termination criteria is met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Algorithm in Practice 2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Hyperparameters</a:t>
            </a:r>
            <a:r>
              <a:rPr lang="en"/>
              <a:t> (values used to control the learning process) and their values: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sticked with the </a:t>
            </a:r>
            <a:r>
              <a:rPr i="1" lang="en"/>
              <a:t>defaults</a:t>
            </a:r>
            <a:r>
              <a:rPr lang="en"/>
              <a:t>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Learning rate</a:t>
            </a:r>
            <a:r>
              <a:rPr lang="en"/>
              <a:t> = 0.1 aka. 10% of the estimated weight error each time the weights are updated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Iterations </a:t>
            </a:r>
            <a:r>
              <a:rPr lang="en"/>
              <a:t>(our termination criteria) </a:t>
            </a:r>
            <a:r>
              <a:rPr lang="en"/>
              <a:t>= 1000, self </a:t>
            </a:r>
            <a:r>
              <a:rPr lang="en"/>
              <a:t>explanatory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Alpha </a:t>
            </a:r>
            <a:r>
              <a:rPr lang="en"/>
              <a:t>= 0.1, this parameter controls the degree of sparsity of the estimated coefficients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897150" y="1402600"/>
            <a:ext cx="779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Diamonds - Hyper-params - alpha = 1, learning rate = 0.1 (</a:t>
            </a:r>
            <a:r>
              <a:rPr i="1" lang="en"/>
              <a:t>custom linear regression is our implementation)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952500" y="1820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{03A900D2-47AE-4056-BFC7-48D565B7FE40}</a:tableStyleId>
              </a:tblPr>
              <a:tblGrid>
                <a:gridCol w="2413000"/>
                <a:gridCol w="2413000"/>
                <a:gridCol w="2413000"/>
              </a:tblGrid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2355.62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1039.83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244.92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3172.99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2839.45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1201.59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567.61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1856.29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1210.73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25"/>
          <p:cNvSpPr txBox="1"/>
          <p:nvPr>
            <p:ph type="title"/>
          </p:nvPr>
        </p:nvSpPr>
        <p:spPr>
          <a:xfrm>
            <a:off x="660975" y="386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vs. others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60975" y="386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vs. others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885825" y="1367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data - </a:t>
            </a:r>
            <a:r>
              <a:rPr lang="en"/>
              <a:t>Hyper-params - alpha = 1, learning rate = 0.1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952500" y="184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{03A900D2-47AE-4056-BFC7-48D565B7FE40}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64.28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849525" y="1368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FPS data – </a:t>
            </a:r>
            <a:r>
              <a:rPr lang="en"/>
              <a:t>Hyper-params - alpha = 1, learning rate = 0.1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27"/>
          <p:cNvGraphicFramePr/>
          <p:nvPr/>
        </p:nvGraphicFramePr>
        <p:xfrm>
          <a:off x="952500" y="183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{03A900D2-47AE-4056-BFC7-48D565B7FE40}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49.26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Google Shape;178;p27"/>
          <p:cNvSpPr txBox="1"/>
          <p:nvPr>
            <p:ph type="title"/>
          </p:nvPr>
        </p:nvSpPr>
        <p:spPr>
          <a:xfrm>
            <a:off x="660975" y="386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vs. others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7650" y="53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Efficiency and Findings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61950" y="1212100"/>
            <a:ext cx="518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found out that in the first dataset have the lowest </a:t>
            </a:r>
            <a:r>
              <a:rPr b="1" lang="en"/>
              <a:t>MSE </a:t>
            </a:r>
            <a:r>
              <a:rPr lang="en"/>
              <a:t>(=Mean Squared Error) </a:t>
            </a:r>
            <a:r>
              <a:rPr lang="en"/>
              <a:t>at the </a:t>
            </a:r>
            <a:r>
              <a:rPr b="1" lang="en"/>
              <a:t>learning rate</a:t>
            </a:r>
            <a:r>
              <a:rPr lang="en"/>
              <a:t> 0.1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425" y="1441200"/>
            <a:ext cx="3363107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4781550" y="381000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50" y="1847175"/>
            <a:ext cx="4553225" cy="30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6024000" y="3885050"/>
            <a:ext cx="2630100" cy="61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smaller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alpha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value is, the less regularization it has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21225" y="2781725"/>
            <a:ext cx="2544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the </a:t>
            </a:r>
            <a:r>
              <a:rPr b="1" lang="en"/>
              <a:t>learning</a:t>
            </a:r>
            <a:r>
              <a:rPr b="1" lang="en"/>
              <a:t> rate </a:t>
            </a:r>
            <a:r>
              <a:rPr lang="en"/>
              <a:t>has the biggest </a:t>
            </a:r>
            <a:r>
              <a:rPr lang="en"/>
              <a:t>effect</a:t>
            </a:r>
            <a:r>
              <a:rPr lang="en"/>
              <a:t> on our algorithm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Performance drops from 0.001 and 0.01</a:t>
            </a:r>
            <a:endParaRPr sz="1200"/>
          </a:p>
        </p:txBody>
      </p:sp>
      <p:sp>
        <p:nvSpPr>
          <p:cNvPr id="194" name="Google Shape;194;p29"/>
          <p:cNvSpPr txBox="1"/>
          <p:nvPr>
            <p:ph type="title"/>
          </p:nvPr>
        </p:nvSpPr>
        <p:spPr>
          <a:xfrm>
            <a:off x="730000" y="1318650"/>
            <a:ext cx="27606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Efficiency and Findings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950" y="718825"/>
            <a:ext cx="5273550" cy="42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Algorithm 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729450" y="1965575"/>
            <a:ext cx="5740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Lazy learner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→ doesn’t learn immediately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Non-parametric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→ does not make assumption on underlying data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 be used for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Classification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Regression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729450" y="3062500"/>
            <a:ext cx="73860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Regression algorithm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Loop over each point of the test data set to find the distance between the test point and train data points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 distance is computed according to a certain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metric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Sort distances and find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nearest neighbours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Take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those values to predict the continuous target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Algorithm </a:t>
            </a:r>
            <a:r>
              <a:rPr lang="en" sz="2155">
                <a:solidFill>
                  <a:schemeClr val="accent1"/>
                </a:solidFill>
              </a:rPr>
              <a:t>pseudo-code</a:t>
            </a:r>
            <a:endParaRPr sz="2155">
              <a:solidFill>
                <a:schemeClr val="accent1"/>
              </a:solidFill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729450" y="1930050"/>
            <a:ext cx="6805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45F0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predict(</a:t>
            </a:r>
            <a:r>
              <a:rPr lang="en" sz="1300">
                <a:solidFill>
                  <a:srgbClr val="1155CC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X_test</a:t>
            </a:r>
            <a:r>
              <a:rPr lang="en" sz="13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</a:t>
            </a:r>
            <a:r>
              <a:rPr lang="en" sz="1300">
                <a:solidFill>
                  <a:srgbClr val="0000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1155CC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metric</a:t>
            </a:r>
            <a:r>
              <a:rPr lang="en" sz="13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</a:t>
            </a:r>
            <a:r>
              <a:rPr lang="en" sz="1300">
                <a:solidFill>
                  <a:srgbClr val="0000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1155CC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k_neighbours</a:t>
            </a:r>
            <a:r>
              <a:rPr lang="en" sz="1300">
                <a:solidFill>
                  <a:srgbClr val="B45F0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:</a:t>
            </a:r>
            <a:endParaRPr sz="13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	metric_function = </a:t>
            </a:r>
            <a:r>
              <a:rPr lang="en" sz="1300">
                <a:solidFill>
                  <a:srgbClr val="B45F0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get_metric_function(</a:t>
            </a:r>
            <a:r>
              <a:rPr lang="en" sz="1300">
                <a:solidFill>
                  <a:srgbClr val="1155CC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metric</a:t>
            </a:r>
            <a:r>
              <a:rPr lang="en" sz="1300">
                <a:solidFill>
                  <a:srgbClr val="B45F0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1300">
              <a:solidFill>
                <a:srgbClr val="B45F06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	List : </a:t>
            </a:r>
            <a:r>
              <a:rPr lang="en" sz="1300">
                <a:solidFill>
                  <a:srgbClr val="CC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y_pred</a:t>
            </a:r>
            <a:endParaRPr sz="1300">
              <a:solidFill>
                <a:srgbClr val="CC0000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	</a:t>
            </a:r>
            <a:r>
              <a:rPr lang="en" sz="1300">
                <a:solidFill>
                  <a:srgbClr val="38761D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for</a:t>
            </a: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row </a:t>
            </a:r>
            <a:r>
              <a:rPr lang="en" sz="1300">
                <a:solidFill>
                  <a:srgbClr val="38761D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</a:t>
            </a: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1155CC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X_test</a:t>
            </a: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:</a:t>
            </a:r>
            <a:endParaRPr sz="13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	distances = </a:t>
            </a:r>
            <a:r>
              <a:rPr lang="en" sz="1300">
                <a:solidFill>
                  <a:srgbClr val="B45F0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compute_distances(</a:t>
            </a: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row, metric_function</a:t>
            </a:r>
            <a:r>
              <a:rPr lang="en" sz="1300">
                <a:solidFill>
                  <a:srgbClr val="B45F0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1300">
              <a:solidFill>
                <a:srgbClr val="B45F06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	sort_dist = </a:t>
            </a:r>
            <a:r>
              <a:rPr lang="en" sz="1300">
                <a:solidFill>
                  <a:srgbClr val="B45F0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sort(</a:t>
            </a: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distances</a:t>
            </a:r>
            <a:r>
              <a:rPr lang="en" sz="1300">
                <a:solidFill>
                  <a:srgbClr val="B45F0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1300">
              <a:solidFill>
                <a:srgbClr val="B45F06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	k_nearest = </a:t>
            </a:r>
            <a:r>
              <a:rPr lang="en" sz="1300">
                <a:solidFill>
                  <a:srgbClr val="B45F0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get_k_first(</a:t>
            </a: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sort_dist</a:t>
            </a: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</a:t>
            </a:r>
            <a:r>
              <a:rPr lang="en" sz="1300">
                <a:solidFill>
                  <a:srgbClr val="1155CC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k_neighbours</a:t>
            </a:r>
            <a:r>
              <a:rPr lang="en" sz="1300">
                <a:solidFill>
                  <a:srgbClr val="B45F0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1300">
              <a:solidFill>
                <a:srgbClr val="B45F06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	pred = </a:t>
            </a:r>
            <a:r>
              <a:rPr lang="en" sz="1300">
                <a:solidFill>
                  <a:srgbClr val="B45F0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mean(</a:t>
            </a: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k_nearest</a:t>
            </a:r>
            <a:r>
              <a:rPr lang="en" sz="1300">
                <a:solidFill>
                  <a:srgbClr val="B45F0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1300">
              <a:solidFill>
                <a:srgbClr val="B45F06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	 </a:t>
            </a:r>
            <a:endParaRPr sz="13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		</a:t>
            </a:r>
            <a:r>
              <a:rPr lang="en" sz="1300">
                <a:solidFill>
                  <a:srgbClr val="CC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y_pred</a:t>
            </a:r>
            <a:r>
              <a:rPr lang="en" sz="1300">
                <a:solidFill>
                  <a:srgbClr val="B45F0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.add(</a:t>
            </a: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pred</a:t>
            </a:r>
            <a:r>
              <a:rPr lang="en" sz="1300">
                <a:solidFill>
                  <a:srgbClr val="B45F0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1300">
              <a:solidFill>
                <a:srgbClr val="B45F06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	 </a:t>
            </a:r>
            <a:endParaRPr sz="13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	</a:t>
            </a:r>
            <a:r>
              <a:rPr lang="en" sz="1300">
                <a:solidFill>
                  <a:srgbClr val="38761D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return</a:t>
            </a: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CC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y_pred</a:t>
            </a:r>
            <a:endParaRPr sz="1300">
              <a:solidFill>
                <a:srgbClr val="CC0000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Dataset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the first dataset we used one called “Brilliant Diamonds” which conveys information about the prices, features, shapes, etc. of diamonds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can be found under </a:t>
            </a:r>
            <a:r>
              <a:rPr lang="en" sz="1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https://www.kaggle.com/datasets/miguelcorraljr/brilliant-diamonds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About 119 000 data entries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columns are:</a:t>
            </a:r>
            <a:endParaRPr u="sng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 (</a:t>
            </a:r>
            <a:r>
              <a:rPr i="1" lang="en"/>
              <a:t>number</a:t>
            </a:r>
            <a:r>
              <a:rPr lang="en"/>
              <a:t>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Url (</a:t>
            </a:r>
            <a:r>
              <a:rPr i="1" lang="en"/>
              <a:t>object</a:t>
            </a:r>
            <a:r>
              <a:rPr lang="en"/>
              <a:t>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Shape (</a:t>
            </a:r>
            <a:r>
              <a:rPr i="1" lang="en"/>
              <a:t>categorical</a:t>
            </a:r>
            <a:r>
              <a:rPr lang="en"/>
              <a:t>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Price (</a:t>
            </a:r>
            <a:r>
              <a:rPr i="1" lang="en"/>
              <a:t>float</a:t>
            </a:r>
            <a:r>
              <a:rPr lang="en"/>
              <a:t>)  →  </a:t>
            </a:r>
            <a:r>
              <a:rPr b="1" lang="en"/>
              <a:t>target attribute</a:t>
            </a:r>
            <a:endParaRPr b="1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Carat (</a:t>
            </a:r>
            <a:r>
              <a:rPr i="1" lang="en"/>
              <a:t>float</a:t>
            </a:r>
            <a:r>
              <a:rPr lang="en"/>
              <a:t>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Cut (</a:t>
            </a:r>
            <a:r>
              <a:rPr i="1" lang="en"/>
              <a:t>categorical</a:t>
            </a:r>
            <a:r>
              <a:rPr lang="en"/>
              <a:t>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Color (</a:t>
            </a:r>
            <a:r>
              <a:rPr i="1" lang="en"/>
              <a:t>categorical</a:t>
            </a:r>
            <a:r>
              <a:rPr lang="en"/>
              <a:t>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Clarity (</a:t>
            </a:r>
            <a:r>
              <a:rPr i="1" lang="en"/>
              <a:t>categorical</a:t>
            </a:r>
            <a:r>
              <a:rPr lang="en"/>
              <a:t>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Type (</a:t>
            </a:r>
            <a:r>
              <a:rPr i="1" lang="en"/>
              <a:t>categorical</a:t>
            </a:r>
            <a:r>
              <a:rPr lang="en"/>
              <a:t>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Date_fetched (</a:t>
            </a:r>
            <a:r>
              <a:rPr i="1" lang="en"/>
              <a:t>datetime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Implementation 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729450" y="2005975"/>
            <a:ext cx="7688700" cy="26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created a class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My_KNN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with hyper-parameters 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k_neighbours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5 by default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metric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“euclidean” by default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implemented </a:t>
            </a: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 metrics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 “euclidean”, “manhattan” and “cosine”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class has the following functions 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fit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(X_train, y_train) : save the training set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predict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(X_test) : give the predictions on the test set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score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(y_pred, y_true) : give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RMSE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between the predictions and the true values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best_params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(X_test, y_test) : search for the hyper-parameters that give the best score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vs. others</a:t>
            </a:r>
            <a:endParaRPr/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897150" y="2379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{03A900D2-47AE-4056-BFC7-48D565B7FE40}</a:tableStyleId>
              </a:tblPr>
              <a:tblGrid>
                <a:gridCol w="2414025"/>
                <a:gridCol w="2414025"/>
                <a:gridCol w="24140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1170</a:t>
                      </a:r>
                      <a:r>
                        <a:rPr lang="en"/>
                        <a:t>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235.00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2968.76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2542.24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1240.35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548.99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</a:rPr>
                        <a:t>k-</a:t>
                      </a:r>
                      <a:r>
                        <a:rPr b="1" lang="en">
                          <a:solidFill>
                            <a:srgbClr val="1155CC"/>
                          </a:solidFill>
                        </a:rPr>
                        <a:t>NN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1135.02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281.42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</a:rPr>
                        <a:t>Custom k-NN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1144.10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287.14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4494450" y="942150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897150" y="1853850"/>
            <a:ext cx="702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Diamonds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data set - Hyper-params -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k_neighbors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7,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metric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“euclidean”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vs. others</a:t>
            </a:r>
            <a:endParaRPr/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897150" y="2372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{03A900D2-47AE-4056-BFC7-48D565B7FE40}</a:tableStyleId>
              </a:tblPr>
              <a:tblGrid>
                <a:gridCol w="2413000"/>
                <a:gridCol w="2413000"/>
                <a:gridCol w="2413000"/>
              </a:tblGrid>
              <a:tr h="40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189.44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116.99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</a:rPr>
                        <a:t>k-NN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92.98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35.85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</a:rPr>
                        <a:t>Custom k-NN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93.08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36.00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Google Shape;229;p34"/>
          <p:cNvSpPr txBox="1"/>
          <p:nvPr/>
        </p:nvSpPr>
        <p:spPr>
          <a:xfrm>
            <a:off x="4494450" y="942150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897150" y="1853850"/>
            <a:ext cx="702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Airbnb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data set - Hyper-params -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k_neighbors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7,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metric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“euclidean”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vs. others</a:t>
            </a:r>
            <a:endParaRPr/>
          </a:p>
        </p:txBody>
      </p:sp>
      <p:graphicFrame>
        <p:nvGraphicFramePr>
          <p:cNvPr id="236" name="Google Shape;236;p35"/>
          <p:cNvGraphicFramePr/>
          <p:nvPr/>
        </p:nvGraphicFramePr>
        <p:xfrm>
          <a:off x="897150" y="2379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{03A900D2-47AE-4056-BFC7-48D565B7FE40}</a:tableStyleId>
              </a:tblPr>
              <a:tblGrid>
                <a:gridCol w="2413000"/>
                <a:gridCol w="2413000"/>
                <a:gridCol w="2413000"/>
              </a:tblGrid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</a:rPr>
                        <a:t>k-NN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36.87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24.28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</a:rPr>
                        <a:t>Custom k-NN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36.72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24.28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7" name="Google Shape;237;p35"/>
          <p:cNvSpPr txBox="1"/>
          <p:nvPr/>
        </p:nvSpPr>
        <p:spPr>
          <a:xfrm>
            <a:off x="4494450" y="942150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897150" y="1853850"/>
            <a:ext cx="702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FPS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data set - Hyper-params -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k_neighbors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7,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metric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“euclidean”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Efficiency and Findings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729450" y="1956750"/>
            <a:ext cx="7617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Thanks to the previous tables, we can see that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efficiency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our k-NN is really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close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to the sklearn version :</a:t>
            </a: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175" y="2571750"/>
            <a:ext cx="3721219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5169450" y="3236475"/>
            <a:ext cx="3020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MSE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differences are almost null and for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(=Mean Absolute Error) we can observe a maximum difference of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2 %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Diamonds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data set.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Efficiency and Findings</a:t>
            </a: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693750" y="1919325"/>
            <a:ext cx="768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computation time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for our own version of the k-NN is very long compared to sklearn version :</a:t>
            </a:r>
            <a:endParaRPr/>
          </a:p>
        </p:txBody>
      </p:sp>
      <p:graphicFrame>
        <p:nvGraphicFramePr>
          <p:cNvPr id="253" name="Google Shape;253;p37"/>
          <p:cNvGraphicFramePr/>
          <p:nvPr/>
        </p:nvGraphicFramePr>
        <p:xfrm>
          <a:off x="952500" y="2353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{03A900D2-47AE-4056-BFC7-48D565B7FE40}</a:tableStyleId>
              </a:tblPr>
              <a:tblGrid>
                <a:gridCol w="1810500"/>
                <a:gridCol w="1810500"/>
                <a:gridCol w="1810500"/>
                <a:gridCol w="1810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sets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Airbnb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Diamonds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FPS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set entries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344 493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3 101 982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11 497 491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</a:rPr>
                        <a:t>k-NN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0.0034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0.40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5.48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</a:rPr>
                        <a:t>Custom k-NN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0.24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4.56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59.66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4" name="Google Shape;254;p37"/>
          <p:cNvSpPr txBox="1"/>
          <p:nvPr/>
        </p:nvSpPr>
        <p:spPr>
          <a:xfrm>
            <a:off x="2520000" y="3938250"/>
            <a:ext cx="403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Computation time in </a:t>
            </a:r>
            <a:r>
              <a:rPr b="1"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minute</a:t>
            </a:r>
            <a:r>
              <a:rPr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for each data set </a:t>
            </a:r>
            <a:endParaRPr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584700" y="4395775"/>
            <a:ext cx="797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computation time depends on the size of the data set. Airbnb is the smallest therefore it is the fastest.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Other Findings</a:t>
            </a:r>
            <a:endParaRPr/>
          </a:p>
        </p:txBody>
      </p:sp>
      <p:sp>
        <p:nvSpPr>
          <p:cNvPr id="261" name="Google Shape;261;p38"/>
          <p:cNvSpPr txBox="1"/>
          <p:nvPr/>
        </p:nvSpPr>
        <p:spPr>
          <a:xfrm>
            <a:off x="729450" y="1956750"/>
            <a:ext cx="7617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Because of the computation time of the Airbnb dataset, we searched for its best hyper-parameters by using the function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best_params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(X_test, y_test) of our k-NN class :</a:t>
            </a:r>
            <a:endParaRPr/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888" y="2674650"/>
            <a:ext cx="332323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4603975" y="2792575"/>
            <a:ext cx="36648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Best hyper-parameters to optimize the </a:t>
            </a:r>
            <a:r>
              <a:rPr b="1" lang="en" sz="1300">
                <a:solidFill>
                  <a:schemeClr val="accent1"/>
                </a:solidFill>
              </a:rPr>
              <a:t>RMSE</a:t>
            </a:r>
            <a:r>
              <a:rPr lang="en" sz="1300">
                <a:solidFill>
                  <a:schemeClr val="accent1"/>
                </a:solidFill>
              </a:rPr>
              <a:t> :</a:t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best_params = </a:t>
            </a:r>
            <a:r>
              <a:rPr lang="en" sz="1300">
                <a:solidFill>
                  <a:schemeClr val="accent1"/>
                </a:solidFill>
              </a:rPr>
              <a:t>{</a:t>
            </a:r>
            <a:r>
              <a:rPr lang="en" sz="1300">
                <a:solidFill>
                  <a:schemeClr val="accent1"/>
                </a:solidFill>
              </a:rPr>
              <a:t>'metric'</a:t>
            </a:r>
            <a:r>
              <a:rPr lang="en" sz="1300">
                <a:solidFill>
                  <a:schemeClr val="accent1"/>
                </a:solidFill>
              </a:rPr>
              <a:t>: '</a:t>
            </a:r>
            <a:r>
              <a:rPr b="1" lang="en" sz="1300">
                <a:solidFill>
                  <a:schemeClr val="accent1"/>
                </a:solidFill>
              </a:rPr>
              <a:t>manhattan</a:t>
            </a:r>
            <a:r>
              <a:rPr lang="en" sz="1300">
                <a:solidFill>
                  <a:schemeClr val="accent1"/>
                </a:solidFill>
              </a:rPr>
              <a:t>', </a:t>
            </a:r>
            <a:endParaRPr sz="13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</a:rPr>
              <a:t>      </a:t>
            </a:r>
            <a:r>
              <a:rPr lang="en" sz="1300">
                <a:solidFill>
                  <a:schemeClr val="accent1"/>
                </a:solidFill>
              </a:rPr>
              <a:t>'k_neighbours'</a:t>
            </a:r>
            <a:r>
              <a:rPr lang="en" sz="1300">
                <a:solidFill>
                  <a:schemeClr val="accent1"/>
                </a:solidFill>
              </a:rPr>
              <a:t>:</a:t>
            </a:r>
            <a:r>
              <a:rPr b="1" lang="en" sz="1300">
                <a:solidFill>
                  <a:schemeClr val="accent1"/>
                </a:solidFill>
              </a:rPr>
              <a:t> 9</a:t>
            </a:r>
            <a:r>
              <a:rPr lang="en" sz="1300">
                <a:solidFill>
                  <a:schemeClr val="accent1"/>
                </a:solidFill>
              </a:rPr>
              <a:t>}</a:t>
            </a:r>
            <a:endParaRPr sz="1300">
              <a:solidFill>
                <a:schemeClr val="accent1"/>
              </a:solidFill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4603975" y="3859375"/>
            <a:ext cx="36648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Best hyper-parameters to optimize the </a:t>
            </a:r>
            <a:r>
              <a:rPr b="1" lang="en" sz="1300">
                <a:solidFill>
                  <a:schemeClr val="accent1"/>
                </a:solidFill>
              </a:rPr>
              <a:t>MAE</a:t>
            </a:r>
            <a:r>
              <a:rPr lang="en" sz="1300">
                <a:solidFill>
                  <a:schemeClr val="accent1"/>
                </a:solidFill>
              </a:rPr>
              <a:t> :</a:t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best_params = {'metric': '</a:t>
            </a:r>
            <a:r>
              <a:rPr b="1" lang="en" sz="1300">
                <a:solidFill>
                  <a:schemeClr val="accent1"/>
                </a:solidFill>
              </a:rPr>
              <a:t>manhattan</a:t>
            </a:r>
            <a:r>
              <a:rPr lang="en" sz="1300">
                <a:solidFill>
                  <a:schemeClr val="accent1"/>
                </a:solidFill>
              </a:rPr>
              <a:t>', </a:t>
            </a:r>
            <a:endParaRPr sz="13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</a:rPr>
              <a:t>      </a:t>
            </a:r>
            <a:r>
              <a:rPr lang="en" sz="1300">
                <a:solidFill>
                  <a:schemeClr val="accent1"/>
                </a:solidFill>
              </a:rPr>
              <a:t>'k_neighbours':</a:t>
            </a:r>
            <a:r>
              <a:rPr b="1" lang="en" sz="1300">
                <a:solidFill>
                  <a:schemeClr val="accent1"/>
                </a:solidFill>
              </a:rPr>
              <a:t> 8</a:t>
            </a:r>
            <a:r>
              <a:rPr lang="en" sz="1300">
                <a:solidFill>
                  <a:schemeClr val="accent1"/>
                </a:solidFill>
              </a:rPr>
              <a:t>}</a:t>
            </a:r>
            <a:endParaRPr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comments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Overall the algorithms were straightforward to apply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Easily done through lecture notes, online articles and formulas + pseudocode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Even though our algorithms have good </a:t>
            </a:r>
            <a:r>
              <a:rPr b="1" lang="en"/>
              <a:t>MSE</a:t>
            </a:r>
            <a:r>
              <a:rPr lang="en"/>
              <a:t> and/or </a:t>
            </a:r>
            <a:r>
              <a:rPr b="1" lang="en"/>
              <a:t>MAE </a:t>
            </a:r>
            <a:r>
              <a:rPr lang="en"/>
              <a:t>results computation times of already existing algorithms and functions were faster due to the fact that they were specifically improved for that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 in all these two algorithms are big staples regression algorithms in machine learning, but due to the fact that these are older approaches (1951 for </a:t>
            </a:r>
            <a:r>
              <a:rPr i="1" lang="en"/>
              <a:t>knn</a:t>
            </a:r>
            <a:r>
              <a:rPr lang="en"/>
              <a:t>, 1847/1944 for </a:t>
            </a:r>
            <a:r>
              <a:rPr i="1" lang="en"/>
              <a:t>gradient descent</a:t>
            </a:r>
            <a:r>
              <a:rPr lang="en"/>
              <a:t>), newer approaches might be more attractive to use in machine learning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Dataset - Pre-Processing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kept these attributes after/during pre-processing: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Shape (</a:t>
            </a:r>
            <a:r>
              <a:rPr i="1" lang="en"/>
              <a:t>one-hot encoded</a:t>
            </a:r>
            <a:r>
              <a:rPr lang="en"/>
              <a:t>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Price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Carat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Color (</a:t>
            </a:r>
            <a:r>
              <a:rPr i="1" lang="en"/>
              <a:t>one-hot encoded</a:t>
            </a:r>
            <a:r>
              <a:rPr lang="en"/>
              <a:t>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Clarity (</a:t>
            </a:r>
            <a:r>
              <a:rPr i="1" lang="en"/>
              <a:t>one-hot encoded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MinMaxScaler()</a:t>
            </a:r>
            <a:r>
              <a:rPr lang="en"/>
              <a:t> was used since it is a known fact that algorithms converge faster when features are closer to the normal distribution.</a:t>
            </a:r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One-hot encoded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use it? Because columns that consist of strings are easier to work with if transformed into additional features based on the </a:t>
            </a:r>
            <a:r>
              <a:rPr lang="en"/>
              <a:t>number</a:t>
            </a:r>
            <a:r>
              <a:rPr lang="en"/>
              <a:t> of unique values in the </a:t>
            </a:r>
            <a:r>
              <a:rPr i="1" lang="en"/>
              <a:t>categorical</a:t>
            </a:r>
            <a:r>
              <a:rPr lang="en"/>
              <a:t> feature.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Sklearn MinMaxScaler():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Transforms features by scaling each feature to a given range.  Useful since it preserves the shape of the original distribution while scaling it.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Second Dataset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</a:t>
            </a:r>
            <a:r>
              <a:rPr i="1" lang="en"/>
              <a:t>e’</a:t>
            </a:r>
            <a:r>
              <a:rPr lang="en"/>
              <a:t>ve used one of the same datasets we used for the prior </a:t>
            </a:r>
            <a:r>
              <a:rPr lang="en"/>
              <a:t>exercise, in this case we picked the New-York City AirBnB dataset</a:t>
            </a:r>
            <a:endParaRPr i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can be found here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https://www.kaggle.com/dgomonov/new-york-city-airbnb-open-data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data set is tabular data set (like the prior one) which consists of 38277 samples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/>
              <a:t>36872 (uniques) and 18 attributes (columns) of which we have</a:t>
            </a:r>
            <a:r>
              <a:rPr lang="en"/>
              <a:t>:</a:t>
            </a:r>
            <a:endParaRPr/>
          </a:p>
          <a:p>
            <a:pPr indent="-292100" lvl="0" marL="13716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Roboto"/>
              <a:buChar char="-"/>
            </a:pPr>
            <a:r>
              <a:rPr lang="en" sz="1100"/>
              <a:t>8 </a:t>
            </a:r>
            <a:r>
              <a:rPr i="1" lang="en" sz="1100"/>
              <a:t>int </a:t>
            </a:r>
            <a:endParaRPr sz="1100"/>
          </a:p>
          <a:p>
            <a:pPr indent="-292100" lvl="0" marL="13716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Roboto"/>
              <a:buChar char="-"/>
            </a:pPr>
            <a:r>
              <a:rPr lang="en" sz="1100"/>
              <a:t>7 </a:t>
            </a:r>
            <a:r>
              <a:rPr i="1" lang="en" sz="1100"/>
              <a:t>objects</a:t>
            </a:r>
            <a:endParaRPr i="1" sz="1100"/>
          </a:p>
          <a:p>
            <a:pPr indent="-292100" lvl="0" marL="13716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Roboto"/>
              <a:buChar char="-"/>
            </a:pPr>
            <a:r>
              <a:rPr lang="en" sz="1100"/>
              <a:t>3 </a:t>
            </a:r>
            <a:r>
              <a:rPr i="1" lang="en" sz="1100"/>
              <a:t>float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Dataset - Pre-Processing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Dropping </a:t>
            </a:r>
            <a:r>
              <a:rPr b="1" lang="en"/>
              <a:t>id</a:t>
            </a:r>
            <a:r>
              <a:rPr lang="en"/>
              <a:t> column and </a:t>
            </a:r>
            <a:r>
              <a:rPr i="1" lang="en"/>
              <a:t>object </a:t>
            </a:r>
            <a:r>
              <a:rPr lang="en"/>
              <a:t>columns (</a:t>
            </a:r>
            <a:r>
              <a:rPr b="1" lang="en"/>
              <a:t>hostname</a:t>
            </a:r>
            <a:r>
              <a:rPr lang="en"/>
              <a:t>, </a:t>
            </a:r>
            <a:r>
              <a:rPr b="1" lang="en"/>
              <a:t>last_review</a:t>
            </a:r>
            <a:r>
              <a:rPr lang="en"/>
              <a:t>, </a:t>
            </a:r>
            <a:r>
              <a:rPr b="1" lang="en"/>
              <a:t>license</a:t>
            </a:r>
            <a:r>
              <a:rPr lang="en"/>
              <a:t>)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i="1" lang="en"/>
              <a:t>Imputed </a:t>
            </a:r>
            <a:r>
              <a:rPr lang="en"/>
              <a:t>the missing values which were in column </a:t>
            </a:r>
            <a:r>
              <a:rPr b="1" lang="en"/>
              <a:t>reviews_per_month</a:t>
            </a:r>
            <a:endParaRPr b="1"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i="1" lang="en"/>
              <a:t>Label encoded</a:t>
            </a:r>
            <a:r>
              <a:rPr lang="en"/>
              <a:t> </a:t>
            </a:r>
            <a:r>
              <a:rPr b="1" lang="en"/>
              <a:t>neighbourhood_group</a:t>
            </a:r>
            <a:r>
              <a:rPr lang="en"/>
              <a:t>, </a:t>
            </a:r>
            <a:r>
              <a:rPr b="1" lang="en"/>
              <a:t>neighbourhood</a:t>
            </a:r>
            <a:r>
              <a:rPr lang="en"/>
              <a:t>, </a:t>
            </a:r>
            <a:r>
              <a:rPr b="1" lang="en"/>
              <a:t>room_type</a:t>
            </a:r>
            <a:endParaRPr b="1"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Fit the data into pipelines with </a:t>
            </a:r>
            <a:r>
              <a:rPr i="1" lang="en"/>
              <a:t>MinMaxScaler()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Imputation: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</a:t>
            </a:r>
            <a:r>
              <a:rPr b="1" lang="en"/>
              <a:t> </a:t>
            </a:r>
            <a:r>
              <a:rPr lang="en"/>
              <a:t>preserves all cases by replacing missing data with an estimated value based on other available 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Label encoding: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label is assigned a unique </a:t>
            </a:r>
            <a:r>
              <a:rPr i="1" lang="en"/>
              <a:t>int</a:t>
            </a:r>
            <a:r>
              <a:rPr lang="en"/>
              <a:t> based on alphabetical ordering. Is used to achieve something similar than the </a:t>
            </a:r>
            <a:r>
              <a:rPr i="1" lang="en"/>
              <a:t>one-hot</a:t>
            </a:r>
            <a:r>
              <a:rPr b="1" i="1" lang="en"/>
              <a:t> </a:t>
            </a:r>
            <a:r>
              <a:rPr i="1" lang="en"/>
              <a:t>encoder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Third Dataset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</a:t>
            </a:r>
            <a:r>
              <a:rPr lang="en"/>
              <a:t>dataset consists of information of FPS values in video games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can be found here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https://www.openml.org/search?type=data&amp;sort=runs&amp;id=42737&amp;status=active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dataset has quite a lot of attributes, 45 to be exact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CPU and GPU characteristics, whilst  the target if the FPS value.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About 425 833 entries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Dataset - Pre-Processing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Here we do indeed have </a:t>
            </a:r>
            <a:r>
              <a:rPr i="1" lang="en"/>
              <a:t>missing values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10 attributes with missing values, of which 4 have more than 200 000 missing entries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decided to drop them to bypass that issue, but please </a:t>
            </a:r>
            <a:r>
              <a:rPr lang="en"/>
              <a:t>take this into account when looking at our findings and such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other missing values where handled with the imputation transformer</a:t>
            </a:r>
            <a:r>
              <a:rPr lang="en"/>
              <a:t> </a:t>
            </a:r>
            <a:r>
              <a:rPr i="1" lang="en"/>
              <a:t>SimpleImputter()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n"/>
              <a:t>Label encoding</a:t>
            </a:r>
            <a:r>
              <a:rPr lang="en"/>
              <a:t> applied on the categorical variables </a:t>
            </a:r>
            <a:r>
              <a:rPr b="1" lang="en"/>
              <a:t>GameName </a:t>
            </a:r>
            <a:r>
              <a:rPr lang="en"/>
              <a:t>and </a:t>
            </a:r>
            <a:r>
              <a:rPr b="1" lang="en"/>
              <a:t>GameSettings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- Test Split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used </a:t>
            </a:r>
            <a:r>
              <a:rPr i="1" lang="en"/>
              <a:t>sklearn’s</a:t>
            </a:r>
            <a:r>
              <a:rPr b="1" i="1" lang="en"/>
              <a:t> </a:t>
            </a:r>
            <a:r>
              <a:rPr i="1" lang="en"/>
              <a:t>train_test_split()</a:t>
            </a:r>
            <a:r>
              <a:rPr lang="en"/>
              <a:t> function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Common split percentages are: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Train:</a:t>
            </a:r>
            <a:r>
              <a:rPr lang="en"/>
              <a:t> 80%, </a:t>
            </a:r>
            <a:r>
              <a:rPr b="1" lang="en"/>
              <a:t>Test:</a:t>
            </a:r>
            <a:r>
              <a:rPr lang="en"/>
              <a:t> 20%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Train: </a:t>
            </a:r>
            <a:r>
              <a:rPr lang="en"/>
              <a:t>67%, </a:t>
            </a:r>
            <a:r>
              <a:rPr b="1" lang="en"/>
              <a:t>Test:</a:t>
            </a:r>
            <a:r>
              <a:rPr lang="en"/>
              <a:t> 33%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Train:</a:t>
            </a:r>
            <a:r>
              <a:rPr lang="en"/>
              <a:t> 50%, </a:t>
            </a:r>
            <a:r>
              <a:rPr b="1" lang="en"/>
              <a:t>Test:</a:t>
            </a:r>
            <a:r>
              <a:rPr lang="en"/>
              <a:t> 50%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→ We’ve opted for option one, fairly arbitrary since in most cases none of these three options are better than the others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cross-validation we simply used </a:t>
            </a:r>
            <a:r>
              <a:rPr i="1" lang="en"/>
              <a:t>sklearn’s</a:t>
            </a:r>
            <a:r>
              <a:rPr lang="en"/>
              <a:t> </a:t>
            </a:r>
            <a:r>
              <a:rPr i="1" lang="en"/>
              <a:t>cross_val_score()</a:t>
            </a:r>
            <a:r>
              <a:rPr lang="en"/>
              <a:t> function, which simply                       evaluates a score by cross-validation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scoring we used </a:t>
            </a:r>
            <a:r>
              <a:rPr i="1" lang="en"/>
              <a:t>R²</a:t>
            </a:r>
            <a:r>
              <a:rPr lang="en"/>
              <a:t>, which is a measure of the goodness of fit of a model used in regression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score of 1 indicates that the predictions perfectly fit the data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Folds were set to 5; 5-fold cross validation is the default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