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1" r:id="rId4"/>
    <p:sldId id="263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66FF"/>
    <a:srgbClr val="FF3300"/>
    <a:srgbClr val="008000"/>
    <a:srgbClr val="00CC00"/>
    <a:srgbClr val="000000"/>
    <a:srgbClr val="00808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8" autoAdjust="0"/>
    <p:restoredTop sz="94640" autoAdjust="0"/>
  </p:normalViewPr>
  <p:slideViewPr>
    <p:cSldViewPr>
      <p:cViewPr varScale="1">
        <p:scale>
          <a:sx n="75" d="100"/>
          <a:sy n="75" d="100"/>
        </p:scale>
        <p:origin x="516" y="72"/>
      </p:cViewPr>
      <p:guideLst>
        <p:guide orient="horz" pos="2160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7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2"/>
  <c:chart>
    <c:title>
      <c:tx>
        <c:rich>
          <a:bodyPr/>
          <a:lstStyle/>
          <a:p>
            <a:pPr>
              <a:defRPr sz="2198" b="1" i="0" u="none" strike="noStrike" baseline="0">
                <a:solidFill>
                  <a:srgbClr val="000000"/>
                </a:solidFill>
                <a:uLnTx/>
                <a:uFillTx/>
                <a:latin typeface="Garamond"/>
                <a:ea typeface="Garamond"/>
                <a:cs typeface="Garamond"/>
              </a:defRPr>
            </a:pPr>
            <a:r>
              <a:rPr lang="en-US" dirty="0" smtClean="0"/>
              <a:t>Fiscal Year</a:t>
            </a:r>
            <a:r>
              <a:rPr lang="en-US" baseline="0" dirty="0" smtClean="0"/>
              <a:t> </a:t>
            </a:r>
            <a:r>
              <a:rPr lang="en-US" dirty="0" smtClean="0"/>
              <a:t>Projected </a:t>
            </a:r>
            <a:r>
              <a:rPr lang="en-US" dirty="0"/>
              <a:t>Revenue</a:t>
            </a:r>
          </a:p>
        </c:rich>
      </c:tx>
      <c:layout>
        <c:manualLayout>
          <c:xMode val="edge"/>
          <c:yMode val="edge"/>
          <c:x val="0.30093676814988429"/>
          <c:y val="1.9313304721030065E-2"/>
        </c:manualLayout>
      </c:layout>
      <c:overlay val="1"/>
      <c:spPr>
        <a:noFill/>
        <a:ln w="25380">
          <a:noFill/>
        </a:ln>
      </c:spPr>
    </c:title>
    <c:autoTitleDeleted val="0"/>
    <c:view3D>
      <c:rotX val="0"/>
      <c:hPercent val="40"/>
      <c:rotY val="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noFill/>
        <a:ln w="12700">
          <a:solidFill>
            <a:srgbClr val="000000"/>
          </a:solidFill>
          <a:prstDash val="solid"/>
        </a:ln>
      </c:spPr>
    </c:sideWall>
    <c:backWall>
      <c:thickness val="0"/>
      <c:spPr>
        <a:noFill/>
        <a:ln w="12700">
          <a:solidFill>
            <a:srgbClr val="000000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0.17096018735363031"/>
          <c:y val="0.18884120171673868"/>
          <c:w val="0.81733021077283352"/>
          <c:h val="0.58583690987124226"/>
        </c:manualLayout>
      </c:layout>
      <c:bar3D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1st Qtr</c:v>
                </c:pt>
              </c:strCache>
            </c:strRef>
          </c:tx>
          <c:spPr>
            <a:solidFill>
              <a:srgbClr val="808080"/>
            </a:solidFill>
            <a:ln w="12690">
              <a:solidFill>
                <a:srgbClr val="000000"/>
              </a:solidFill>
              <a:prstDash val="solid"/>
            </a:ln>
          </c:spPr>
          <c:invertIfNegative val="1"/>
          <c:cat>
            <c:strRef>
              <c:f>Sheet1!$A$2:$A$3</c:f>
              <c:strCache>
                <c:ptCount val="2"/>
                <c:pt idx="0">
                  <c:v>Media</c:v>
                </c:pt>
                <c:pt idx="1">
                  <c:v>Publish</c:v>
                </c:pt>
              </c:strCache>
            </c:strRef>
          </c:cat>
          <c:val>
            <c:numRef>
              <c:f>Sheet1!$B$2:$B$3</c:f>
              <c:numCache>
                <c:formatCode>#,##0</c:formatCode>
                <c:ptCount val="2"/>
                <c:pt idx="0">
                  <c:v>17000</c:v>
                </c:pt>
                <c:pt idx="1">
                  <c:v>14500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690">
                    <a:solidFill>
                      <a:srgbClr val="000000"/>
                    </a:solidFill>
                    <a:prstDash val="solid"/>
                  </a:ln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 Qtr</c:v>
                </c:pt>
              </c:strCache>
            </c:strRef>
          </c:tx>
          <c:spPr>
            <a:solidFill>
              <a:srgbClr val="999933"/>
            </a:solidFill>
            <a:ln w="12690">
              <a:solidFill>
                <a:srgbClr val="000000"/>
              </a:solidFill>
              <a:prstDash val="solid"/>
            </a:ln>
          </c:spPr>
          <c:invertIfNegative val="1"/>
          <c:cat>
            <c:strRef>
              <c:f>Sheet1!$A$2:$A$3</c:f>
              <c:strCache>
                <c:ptCount val="2"/>
                <c:pt idx="0">
                  <c:v>Media</c:v>
                </c:pt>
                <c:pt idx="1">
                  <c:v>Publish</c:v>
                </c:pt>
              </c:strCache>
            </c:strRef>
          </c:cat>
          <c:val>
            <c:numRef>
              <c:f>Sheet1!$C$2:$C$3</c:f>
              <c:numCache>
                <c:formatCode>#,##0</c:formatCode>
                <c:ptCount val="2"/>
                <c:pt idx="0">
                  <c:v>13500</c:v>
                </c:pt>
                <c:pt idx="1">
                  <c:v>11000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690">
                    <a:solidFill>
                      <a:srgbClr val="000000"/>
                    </a:solidFill>
                    <a:prstDash val="solid"/>
                  </a:ln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 Qtr</c:v>
                </c:pt>
              </c:strCache>
            </c:strRef>
          </c:tx>
          <c:spPr>
            <a:solidFill>
              <a:srgbClr val="4C6D80"/>
            </a:solidFill>
            <a:ln w="12690">
              <a:solidFill>
                <a:srgbClr val="000000"/>
              </a:solidFill>
              <a:prstDash val="solid"/>
            </a:ln>
          </c:spPr>
          <c:invertIfNegative val="1"/>
          <c:cat>
            <c:strRef>
              <c:f>Sheet1!$A$2:$A$3</c:f>
              <c:strCache>
                <c:ptCount val="2"/>
                <c:pt idx="0">
                  <c:v>Media</c:v>
                </c:pt>
                <c:pt idx="1">
                  <c:v>Publish</c:v>
                </c:pt>
              </c:strCache>
            </c:strRef>
          </c:cat>
          <c:val>
            <c:numRef>
              <c:f>Sheet1!$D$2:$D$3</c:f>
              <c:numCache>
                <c:formatCode>#,##0</c:formatCode>
                <c:ptCount val="2"/>
                <c:pt idx="0">
                  <c:v>16000</c:v>
                </c:pt>
                <c:pt idx="1">
                  <c:v>15000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690">
                    <a:solidFill>
                      <a:srgbClr val="000000"/>
                    </a:solidFill>
                    <a:prstDash val="solid"/>
                  </a:ln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 Qtr</c:v>
                </c:pt>
              </c:strCache>
            </c:strRef>
          </c:tx>
          <c:spPr>
            <a:solidFill>
              <a:srgbClr val="B2B2B2"/>
            </a:solidFill>
            <a:ln w="12690">
              <a:solidFill>
                <a:srgbClr val="000000"/>
              </a:solidFill>
              <a:prstDash val="solid"/>
            </a:ln>
          </c:spPr>
          <c:invertIfNegative val="1"/>
          <c:cat>
            <c:strRef>
              <c:f>Sheet1!$A$2:$A$3</c:f>
              <c:strCache>
                <c:ptCount val="2"/>
                <c:pt idx="0">
                  <c:v>Media</c:v>
                </c:pt>
                <c:pt idx="1">
                  <c:v>Publish</c:v>
                </c:pt>
              </c:strCache>
            </c:strRef>
          </c:cat>
          <c:val>
            <c:numRef>
              <c:f>Sheet1!$E$2:$E$3</c:f>
              <c:numCache>
                <c:formatCode>#,##0</c:formatCode>
                <c:ptCount val="2"/>
                <c:pt idx="0">
                  <c:v>19500</c:v>
                </c:pt>
                <c:pt idx="1">
                  <c:v>17500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690">
                    <a:solidFill>
                      <a:srgbClr val="000000"/>
                    </a:solidFill>
                    <a:prstDash val="solid"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15162864"/>
        <c:axId val="15156336"/>
        <c:axId val="0"/>
      </c:bar3DChart>
      <c:catAx>
        <c:axId val="15162864"/>
        <c:scaling>
          <c:orientation val="minMax"/>
        </c:scaling>
        <c:delete val="1"/>
        <c:axPos val="b"/>
        <c:numFmt formatCode="General" sourceLinked="1"/>
        <c:majorTickMark val="cross"/>
        <c:minorTickMark val="cross"/>
        <c:tickLblPos val="low"/>
        <c:crossAx val="15156336"/>
        <c:crosses val="autoZero"/>
        <c:auto val="1"/>
        <c:lblAlgn val="ctr"/>
        <c:lblOffset val="100"/>
        <c:tickLblSkip val="1"/>
        <c:tickMarkSkip val="1"/>
        <c:noMultiLvlLbl val="1"/>
      </c:catAx>
      <c:valAx>
        <c:axId val="15156336"/>
        <c:scaling>
          <c:orientation val="minMax"/>
        </c:scaling>
        <c:delete val="1"/>
        <c:axPos val="l"/>
        <c:majorGridlines>
          <c:spPr>
            <a:ln w="3173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799" b="1" i="0" u="none" strike="noStrike" baseline="0">
                    <a:solidFill>
                      <a:srgbClr val="000000"/>
                    </a:solidFill>
                    <a:uLnTx/>
                    <a:uFillTx/>
                    <a:latin typeface="Garamond"/>
                    <a:ea typeface="Garamond"/>
                    <a:cs typeface="Garamond"/>
                  </a:defRPr>
                </a:pPr>
                <a:r>
                  <a:rPr lang="en-US"/>
                  <a:t>Revenue</a:t>
                </a:r>
              </a:p>
            </c:rich>
          </c:tx>
          <c:layout>
            <c:manualLayout>
              <c:xMode val="edge"/>
              <c:yMode val="edge"/>
              <c:x val="3.6299765807962618E-2"/>
              <c:y val="0.39914163090128757"/>
            </c:manualLayout>
          </c:layout>
          <c:overlay val="1"/>
          <c:spPr>
            <a:noFill/>
            <a:ln w="25380">
              <a:noFill/>
            </a:ln>
          </c:spPr>
        </c:title>
        <c:numFmt formatCode="\$#,##0_);[Red]\(\$#,##0\)" sourceLinked="0"/>
        <c:majorTickMark val="cross"/>
        <c:minorTickMark val="cross"/>
        <c:tickLblPos val="nextTo"/>
        <c:crossAx val="15162864"/>
        <c:crosses val="autoZero"/>
        <c:crossBetween val="between"/>
      </c:valAx>
      <c:spPr>
        <a:noFill/>
        <a:ln w="25380">
          <a:noFill/>
        </a:ln>
      </c:spPr>
    </c:plotArea>
    <c:legend>
      <c:legendPos val="b"/>
      <c:layout>
        <c:manualLayout>
          <c:xMode val="edge"/>
          <c:yMode val="edge"/>
          <c:x val="0.24941451990632368"/>
          <c:y val="0.91416309012875541"/>
          <c:w val="0.50351288056205856"/>
          <c:h val="8.1545064377682885E-2"/>
        </c:manualLayout>
      </c:layout>
      <c:overlay val="1"/>
      <c:spPr>
        <a:noFill/>
        <a:ln w="3173">
          <a:solidFill>
            <a:srgbClr val="000000"/>
          </a:solidFill>
          <a:prstDash val="solid"/>
        </a:ln>
      </c:spPr>
      <c:txPr>
        <a:bodyPr/>
        <a:lstStyle/>
        <a:p>
          <a:pPr>
            <a:defRPr sz="1654" b="1" i="0" u="none" strike="noStrike" baseline="0">
              <a:solidFill>
                <a:srgbClr val="000000"/>
              </a:solidFill>
              <a:uLnTx/>
              <a:uFillTx/>
              <a:latin typeface="Garamond"/>
              <a:ea typeface="Garamond"/>
              <a:cs typeface="Garamond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</c:spPr>
  <c:txPr>
    <a:bodyPr/>
    <a:lstStyle/>
    <a:p>
      <a:pPr>
        <a:defRPr sz="1799" b="1" i="0" u="none" strike="noStrike" baseline="0">
          <a:solidFill>
            <a:srgbClr val="000000"/>
          </a:solidFill>
          <a:uLnTx/>
          <a:uFillTx/>
          <a:latin typeface="Garamond"/>
          <a:ea typeface="Garamond"/>
          <a:cs typeface="Garamond"/>
        </a:defRPr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CBD11-DA7F-4341-9B9A-B006D10FE6FA}" type="doc">
      <dgm:prSet loTypeId="urn:microsoft.com/office/officeart/2005/8/layout/list1" loCatId="list" qsTypeId="urn:microsoft.com/office/officeart/2005/8/quickstyle/simple5#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58119F-8A4F-4AB8-B1B1-6A1148592577}">
      <dgm:prSet/>
      <dgm:spPr/>
      <dgm:t>
        <a:bodyPr/>
        <a:lstStyle/>
        <a:p>
          <a:pPr rtl="0"/>
          <a:r>
            <a:rPr lang="en-US" dirty="0" smtClean="0"/>
            <a:t>Our Partners</a:t>
          </a:r>
          <a:endParaRPr lang="en-US" dirty="0"/>
        </a:p>
      </dgm:t>
    </dgm:pt>
    <dgm:pt modelId="{6B6A0072-DDFA-4386-BAB0-B11C86CBD6CE}" type="parTrans" cxnId="{D8DCD631-26EB-4D7F-ADBD-37D12A86F767}">
      <dgm:prSet/>
      <dgm:spPr/>
      <dgm:t>
        <a:bodyPr/>
        <a:lstStyle/>
        <a:p>
          <a:endParaRPr lang="en-US"/>
        </a:p>
      </dgm:t>
    </dgm:pt>
    <dgm:pt modelId="{CC3CC913-EB68-40DE-B128-92823FFA7D0B}" type="sibTrans" cxnId="{D8DCD631-26EB-4D7F-ADBD-37D12A86F767}">
      <dgm:prSet/>
      <dgm:spPr/>
      <dgm:t>
        <a:bodyPr/>
        <a:lstStyle/>
        <a:p>
          <a:endParaRPr lang="en-US"/>
        </a:p>
      </dgm:t>
    </dgm:pt>
    <dgm:pt modelId="{0FC34C1F-B32E-451B-97D0-C928D0E29A99}">
      <dgm:prSet/>
      <dgm:spPr/>
      <dgm:t>
        <a:bodyPr/>
        <a:lstStyle/>
        <a:p>
          <a:pPr rtl="0"/>
          <a:r>
            <a:rPr lang="en-US" dirty="0" smtClean="0"/>
            <a:t>The R&amp;D unit</a:t>
          </a:r>
          <a:endParaRPr lang="en-US" dirty="0"/>
        </a:p>
      </dgm:t>
    </dgm:pt>
    <dgm:pt modelId="{6FC68F6C-F5D9-4ECF-97E2-231857257D65}" type="parTrans" cxnId="{3068E643-A212-45F9-90AB-DD30E8D02418}">
      <dgm:prSet/>
      <dgm:spPr/>
      <dgm:t>
        <a:bodyPr/>
        <a:lstStyle/>
        <a:p>
          <a:endParaRPr lang="en-US"/>
        </a:p>
      </dgm:t>
    </dgm:pt>
    <dgm:pt modelId="{951213EB-921E-4E89-B752-2A73A809B74D}" type="sibTrans" cxnId="{3068E643-A212-45F9-90AB-DD30E8D02418}">
      <dgm:prSet/>
      <dgm:spPr/>
      <dgm:t>
        <a:bodyPr/>
        <a:lstStyle/>
        <a:p>
          <a:endParaRPr lang="en-US"/>
        </a:p>
      </dgm:t>
    </dgm:pt>
    <dgm:pt modelId="{F10B8AF0-CE7C-4E12-B01B-6CDDA2E62913}">
      <dgm:prSet/>
      <dgm:spPr/>
      <dgm:t>
        <a:bodyPr/>
        <a:lstStyle/>
        <a:p>
          <a:pPr rtl="0"/>
          <a:r>
            <a:rPr lang="en-US" dirty="0" smtClean="0"/>
            <a:t>Media Com</a:t>
          </a:r>
          <a:endParaRPr lang="en-US" dirty="0"/>
        </a:p>
      </dgm:t>
    </dgm:pt>
    <dgm:pt modelId="{59B69159-2E32-4F62-B9E8-F998D4108139}" type="parTrans" cxnId="{D06E782B-1198-4298-9981-67A1B0BB2AB8}">
      <dgm:prSet/>
      <dgm:spPr/>
      <dgm:t>
        <a:bodyPr/>
        <a:lstStyle/>
        <a:p>
          <a:endParaRPr lang="en-US"/>
        </a:p>
      </dgm:t>
    </dgm:pt>
    <dgm:pt modelId="{0A431398-330E-4693-9F9D-A48BEFED6E26}" type="sibTrans" cxnId="{D06E782B-1198-4298-9981-67A1B0BB2AB8}">
      <dgm:prSet/>
      <dgm:spPr/>
      <dgm:t>
        <a:bodyPr/>
        <a:lstStyle/>
        <a:p>
          <a:endParaRPr lang="en-US"/>
        </a:p>
      </dgm:t>
    </dgm:pt>
    <dgm:pt modelId="{EC4BA5F7-7E09-45F9-AAF7-52BA4A69BD59}" type="pres">
      <dgm:prSet presAssocID="{E06CBD11-DA7F-4341-9B9A-B006D10FE6F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1A0FF9-ABCE-43CE-846D-0E558494B643}" type="pres">
      <dgm:prSet presAssocID="{F10B8AF0-CE7C-4E12-B01B-6CDDA2E62913}" presName="parentLin" presStyleCnt="0"/>
      <dgm:spPr/>
    </dgm:pt>
    <dgm:pt modelId="{5B933FAC-FA63-4278-B3E5-1C0E6D89CAAB}" type="pres">
      <dgm:prSet presAssocID="{F10B8AF0-CE7C-4E12-B01B-6CDDA2E6291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B577B66-E5C6-41F6-8A15-C64F9FAED28D}" type="pres">
      <dgm:prSet presAssocID="{F10B8AF0-CE7C-4E12-B01B-6CDDA2E6291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4F66B-B63A-4033-8A5E-5C6A0668297B}" type="pres">
      <dgm:prSet presAssocID="{F10B8AF0-CE7C-4E12-B01B-6CDDA2E62913}" presName="negativeSpace" presStyleCnt="0"/>
      <dgm:spPr/>
    </dgm:pt>
    <dgm:pt modelId="{83BFA5F3-197B-48F6-86B2-459F68088928}" type="pres">
      <dgm:prSet presAssocID="{F10B8AF0-CE7C-4E12-B01B-6CDDA2E62913}" presName="childText" presStyleLbl="conFgAcc1" presStyleIdx="0" presStyleCnt="3">
        <dgm:presLayoutVars>
          <dgm:bulletEnabled val="1"/>
        </dgm:presLayoutVars>
      </dgm:prSet>
      <dgm:spPr/>
    </dgm:pt>
    <dgm:pt modelId="{B42BC098-0563-4BAB-B077-9D3FCFCE7BC2}" type="pres">
      <dgm:prSet presAssocID="{0A431398-330E-4693-9F9D-A48BEFED6E26}" presName="spaceBetweenRectangles" presStyleCnt="0"/>
      <dgm:spPr/>
    </dgm:pt>
    <dgm:pt modelId="{2D8AA04B-2FE9-4C01-B575-D9AC23731247}" type="pres">
      <dgm:prSet presAssocID="{B258119F-8A4F-4AB8-B1B1-6A1148592577}" presName="parentLin" presStyleCnt="0"/>
      <dgm:spPr/>
    </dgm:pt>
    <dgm:pt modelId="{4D5D85BF-DBCB-4D47-A87A-E307DC6D01FD}" type="pres">
      <dgm:prSet presAssocID="{B258119F-8A4F-4AB8-B1B1-6A114859257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C704961-CAD3-4DAB-870D-C4EABC0A5FA4}" type="pres">
      <dgm:prSet presAssocID="{B258119F-8A4F-4AB8-B1B1-6A114859257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D6B2BB-3A47-48AF-8A37-68D101D46B5E}" type="pres">
      <dgm:prSet presAssocID="{B258119F-8A4F-4AB8-B1B1-6A1148592577}" presName="negativeSpace" presStyleCnt="0"/>
      <dgm:spPr/>
    </dgm:pt>
    <dgm:pt modelId="{7B33AED0-3E88-4CF6-8F98-98F0109BB674}" type="pres">
      <dgm:prSet presAssocID="{B258119F-8A4F-4AB8-B1B1-6A1148592577}" presName="childText" presStyleLbl="conFgAcc1" presStyleIdx="1" presStyleCnt="3">
        <dgm:presLayoutVars>
          <dgm:bulletEnabled val="1"/>
        </dgm:presLayoutVars>
      </dgm:prSet>
      <dgm:spPr/>
    </dgm:pt>
    <dgm:pt modelId="{313F11A1-8544-4F57-870B-EB00AD4D1553}" type="pres">
      <dgm:prSet presAssocID="{CC3CC913-EB68-40DE-B128-92823FFA7D0B}" presName="spaceBetweenRectangles" presStyleCnt="0"/>
      <dgm:spPr/>
    </dgm:pt>
    <dgm:pt modelId="{2847CDCB-67CD-4564-8E22-3485A4E40974}" type="pres">
      <dgm:prSet presAssocID="{0FC34C1F-B32E-451B-97D0-C928D0E29A99}" presName="parentLin" presStyleCnt="0"/>
      <dgm:spPr/>
    </dgm:pt>
    <dgm:pt modelId="{CF5931C4-6413-479B-8DC4-7F7221C71139}" type="pres">
      <dgm:prSet presAssocID="{0FC34C1F-B32E-451B-97D0-C928D0E29A99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D651E236-A486-4BC9-B7EB-35F0E77CE91C}" type="pres">
      <dgm:prSet presAssocID="{0FC34C1F-B32E-451B-97D0-C928D0E29A9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3203A1-87B5-468B-81B9-3C6680A21A25}" type="pres">
      <dgm:prSet presAssocID="{0FC34C1F-B32E-451B-97D0-C928D0E29A99}" presName="negativeSpace" presStyleCnt="0"/>
      <dgm:spPr/>
    </dgm:pt>
    <dgm:pt modelId="{F63E1874-5430-4933-94D2-07988B1BAB49}" type="pres">
      <dgm:prSet presAssocID="{0FC34C1F-B32E-451B-97D0-C928D0E29A9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F48D744-478C-4EDA-9CBB-A99550E1B72C}" type="presOf" srcId="{F10B8AF0-CE7C-4E12-B01B-6CDDA2E62913}" destId="{5B933FAC-FA63-4278-B3E5-1C0E6D89CAAB}" srcOrd="0" destOrd="0" presId="urn:microsoft.com/office/officeart/2005/8/layout/list1"/>
    <dgm:cxn modelId="{300CDB73-AD97-44C9-8576-934D83D61025}" type="presOf" srcId="{E06CBD11-DA7F-4341-9B9A-B006D10FE6FA}" destId="{EC4BA5F7-7E09-45F9-AAF7-52BA4A69BD59}" srcOrd="0" destOrd="0" presId="urn:microsoft.com/office/officeart/2005/8/layout/list1"/>
    <dgm:cxn modelId="{582ECE41-1E17-4EBE-8E9C-DD6B5BD96A2C}" type="presOf" srcId="{B258119F-8A4F-4AB8-B1B1-6A1148592577}" destId="{4D5D85BF-DBCB-4D47-A87A-E307DC6D01FD}" srcOrd="0" destOrd="0" presId="urn:microsoft.com/office/officeart/2005/8/layout/list1"/>
    <dgm:cxn modelId="{CC659D88-F415-4998-A863-94F7457B9178}" type="presOf" srcId="{F10B8AF0-CE7C-4E12-B01B-6CDDA2E62913}" destId="{7B577B66-E5C6-41F6-8A15-C64F9FAED28D}" srcOrd="1" destOrd="0" presId="urn:microsoft.com/office/officeart/2005/8/layout/list1"/>
    <dgm:cxn modelId="{698F3288-EDC4-4BD0-9C91-DD9DD1C2CAC7}" type="presOf" srcId="{B258119F-8A4F-4AB8-B1B1-6A1148592577}" destId="{EC704961-CAD3-4DAB-870D-C4EABC0A5FA4}" srcOrd="1" destOrd="0" presId="urn:microsoft.com/office/officeart/2005/8/layout/list1"/>
    <dgm:cxn modelId="{D06E782B-1198-4298-9981-67A1B0BB2AB8}" srcId="{E06CBD11-DA7F-4341-9B9A-B006D10FE6FA}" destId="{F10B8AF0-CE7C-4E12-B01B-6CDDA2E62913}" srcOrd="0" destOrd="0" parTransId="{59B69159-2E32-4F62-B9E8-F998D4108139}" sibTransId="{0A431398-330E-4693-9F9D-A48BEFED6E26}"/>
    <dgm:cxn modelId="{AC348102-C88B-4408-8E14-18E126D88CB3}" type="presOf" srcId="{0FC34C1F-B32E-451B-97D0-C928D0E29A99}" destId="{D651E236-A486-4BC9-B7EB-35F0E77CE91C}" srcOrd="1" destOrd="0" presId="urn:microsoft.com/office/officeart/2005/8/layout/list1"/>
    <dgm:cxn modelId="{D8DCD631-26EB-4D7F-ADBD-37D12A86F767}" srcId="{E06CBD11-DA7F-4341-9B9A-B006D10FE6FA}" destId="{B258119F-8A4F-4AB8-B1B1-6A1148592577}" srcOrd="1" destOrd="0" parTransId="{6B6A0072-DDFA-4386-BAB0-B11C86CBD6CE}" sibTransId="{CC3CC913-EB68-40DE-B128-92823FFA7D0B}"/>
    <dgm:cxn modelId="{8D580A17-9306-4A29-9975-AE0B1F8C2FCB}" type="presOf" srcId="{0FC34C1F-B32E-451B-97D0-C928D0E29A99}" destId="{CF5931C4-6413-479B-8DC4-7F7221C71139}" srcOrd="0" destOrd="0" presId="urn:microsoft.com/office/officeart/2005/8/layout/list1"/>
    <dgm:cxn modelId="{3068E643-A212-45F9-90AB-DD30E8D02418}" srcId="{E06CBD11-DA7F-4341-9B9A-B006D10FE6FA}" destId="{0FC34C1F-B32E-451B-97D0-C928D0E29A99}" srcOrd="2" destOrd="0" parTransId="{6FC68F6C-F5D9-4ECF-97E2-231857257D65}" sibTransId="{951213EB-921E-4E89-B752-2A73A809B74D}"/>
    <dgm:cxn modelId="{754A1F41-E7B3-46C5-A458-53EB61EB6999}" type="presParOf" srcId="{EC4BA5F7-7E09-45F9-AAF7-52BA4A69BD59}" destId="{8B1A0FF9-ABCE-43CE-846D-0E558494B643}" srcOrd="0" destOrd="0" presId="urn:microsoft.com/office/officeart/2005/8/layout/list1"/>
    <dgm:cxn modelId="{5E929FBD-B887-43DF-A502-69FA1D4650EB}" type="presParOf" srcId="{8B1A0FF9-ABCE-43CE-846D-0E558494B643}" destId="{5B933FAC-FA63-4278-B3E5-1C0E6D89CAAB}" srcOrd="0" destOrd="0" presId="urn:microsoft.com/office/officeart/2005/8/layout/list1"/>
    <dgm:cxn modelId="{5E356FF4-BFFD-4722-8687-43CFDBE9CC32}" type="presParOf" srcId="{8B1A0FF9-ABCE-43CE-846D-0E558494B643}" destId="{7B577B66-E5C6-41F6-8A15-C64F9FAED28D}" srcOrd="1" destOrd="0" presId="urn:microsoft.com/office/officeart/2005/8/layout/list1"/>
    <dgm:cxn modelId="{92BA5AA0-340C-4308-A7AD-90403A803B42}" type="presParOf" srcId="{EC4BA5F7-7E09-45F9-AAF7-52BA4A69BD59}" destId="{3394F66B-B63A-4033-8A5E-5C6A0668297B}" srcOrd="1" destOrd="0" presId="urn:microsoft.com/office/officeart/2005/8/layout/list1"/>
    <dgm:cxn modelId="{08425015-166D-480D-9EDA-29415DBFEB0C}" type="presParOf" srcId="{EC4BA5F7-7E09-45F9-AAF7-52BA4A69BD59}" destId="{83BFA5F3-197B-48F6-86B2-459F68088928}" srcOrd="2" destOrd="0" presId="urn:microsoft.com/office/officeart/2005/8/layout/list1"/>
    <dgm:cxn modelId="{8EC5749B-76B0-4A22-89EC-8F7335EA5C13}" type="presParOf" srcId="{EC4BA5F7-7E09-45F9-AAF7-52BA4A69BD59}" destId="{B42BC098-0563-4BAB-B077-9D3FCFCE7BC2}" srcOrd="3" destOrd="0" presId="urn:microsoft.com/office/officeart/2005/8/layout/list1"/>
    <dgm:cxn modelId="{28B625B9-76AC-45B9-ADDB-A8CBEF568449}" type="presParOf" srcId="{EC4BA5F7-7E09-45F9-AAF7-52BA4A69BD59}" destId="{2D8AA04B-2FE9-4C01-B575-D9AC23731247}" srcOrd="4" destOrd="0" presId="urn:microsoft.com/office/officeart/2005/8/layout/list1"/>
    <dgm:cxn modelId="{22E533DC-1ADC-47A7-B88C-3A34FC35C7C5}" type="presParOf" srcId="{2D8AA04B-2FE9-4C01-B575-D9AC23731247}" destId="{4D5D85BF-DBCB-4D47-A87A-E307DC6D01FD}" srcOrd="0" destOrd="0" presId="urn:microsoft.com/office/officeart/2005/8/layout/list1"/>
    <dgm:cxn modelId="{03C4CF63-977D-48B8-A05C-67C90C271A8A}" type="presParOf" srcId="{2D8AA04B-2FE9-4C01-B575-D9AC23731247}" destId="{EC704961-CAD3-4DAB-870D-C4EABC0A5FA4}" srcOrd="1" destOrd="0" presId="urn:microsoft.com/office/officeart/2005/8/layout/list1"/>
    <dgm:cxn modelId="{04A37216-7C50-4140-BA14-0883B157B58B}" type="presParOf" srcId="{EC4BA5F7-7E09-45F9-AAF7-52BA4A69BD59}" destId="{D0D6B2BB-3A47-48AF-8A37-68D101D46B5E}" srcOrd="5" destOrd="0" presId="urn:microsoft.com/office/officeart/2005/8/layout/list1"/>
    <dgm:cxn modelId="{A3E346CF-41B8-4174-AA6B-A6CCF39F8922}" type="presParOf" srcId="{EC4BA5F7-7E09-45F9-AAF7-52BA4A69BD59}" destId="{7B33AED0-3E88-4CF6-8F98-98F0109BB674}" srcOrd="6" destOrd="0" presId="urn:microsoft.com/office/officeart/2005/8/layout/list1"/>
    <dgm:cxn modelId="{F2E19FAD-D136-4EDF-8A4B-5319660ECD94}" type="presParOf" srcId="{EC4BA5F7-7E09-45F9-AAF7-52BA4A69BD59}" destId="{313F11A1-8544-4F57-870B-EB00AD4D1553}" srcOrd="7" destOrd="0" presId="urn:microsoft.com/office/officeart/2005/8/layout/list1"/>
    <dgm:cxn modelId="{9D970303-8480-4BEB-9F8C-9330B2ABDF47}" type="presParOf" srcId="{EC4BA5F7-7E09-45F9-AAF7-52BA4A69BD59}" destId="{2847CDCB-67CD-4564-8E22-3485A4E40974}" srcOrd="8" destOrd="0" presId="urn:microsoft.com/office/officeart/2005/8/layout/list1"/>
    <dgm:cxn modelId="{04CF9CF0-682A-403C-B22B-DD4B1E1AD7F0}" type="presParOf" srcId="{2847CDCB-67CD-4564-8E22-3485A4E40974}" destId="{CF5931C4-6413-479B-8DC4-7F7221C71139}" srcOrd="0" destOrd="0" presId="urn:microsoft.com/office/officeart/2005/8/layout/list1"/>
    <dgm:cxn modelId="{C4D572B7-BB54-4DD6-9922-725FAA62A1AA}" type="presParOf" srcId="{2847CDCB-67CD-4564-8E22-3485A4E40974}" destId="{D651E236-A486-4BC9-B7EB-35F0E77CE91C}" srcOrd="1" destOrd="0" presId="urn:microsoft.com/office/officeart/2005/8/layout/list1"/>
    <dgm:cxn modelId="{EC3EA15B-5A5C-4EDD-8BB7-C2CDE2CDDC1D}" type="presParOf" srcId="{EC4BA5F7-7E09-45F9-AAF7-52BA4A69BD59}" destId="{F83203A1-87B5-468B-81B9-3C6680A21A25}" srcOrd="9" destOrd="0" presId="urn:microsoft.com/office/officeart/2005/8/layout/list1"/>
    <dgm:cxn modelId="{CA7D4F46-5C13-4ACB-AF37-6D25958D8804}" type="presParOf" srcId="{EC4BA5F7-7E09-45F9-AAF7-52BA4A69BD59}" destId="{F63E1874-5430-4933-94D2-07988B1BAB4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FA5F3-197B-48F6-86B2-459F68088928}">
      <dsp:nvSpPr>
        <dsp:cNvPr id="0" name=""/>
        <dsp:cNvSpPr/>
      </dsp:nvSpPr>
      <dsp:spPr>
        <a:xfrm>
          <a:off x="0" y="450659"/>
          <a:ext cx="7086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B577B66-E5C6-41F6-8A15-C64F9FAED28D}">
      <dsp:nvSpPr>
        <dsp:cNvPr id="0" name=""/>
        <dsp:cNvSpPr/>
      </dsp:nvSpPr>
      <dsp:spPr>
        <a:xfrm>
          <a:off x="354330" y="37379"/>
          <a:ext cx="4960620" cy="826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7500" tIns="0" rIns="187500" bIns="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Media Com</a:t>
          </a:r>
          <a:endParaRPr lang="en-US" sz="2800" kern="1200" dirty="0"/>
        </a:p>
      </dsp:txBody>
      <dsp:txXfrm>
        <a:off x="394679" y="77728"/>
        <a:ext cx="4879922" cy="745862"/>
      </dsp:txXfrm>
    </dsp:sp>
    <dsp:sp modelId="{7B33AED0-3E88-4CF6-8F98-98F0109BB674}">
      <dsp:nvSpPr>
        <dsp:cNvPr id="0" name=""/>
        <dsp:cNvSpPr/>
      </dsp:nvSpPr>
      <dsp:spPr>
        <a:xfrm>
          <a:off x="0" y="1720740"/>
          <a:ext cx="7086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704961-CAD3-4DAB-870D-C4EABC0A5FA4}">
      <dsp:nvSpPr>
        <dsp:cNvPr id="0" name=""/>
        <dsp:cNvSpPr/>
      </dsp:nvSpPr>
      <dsp:spPr>
        <a:xfrm>
          <a:off x="354330" y="1307459"/>
          <a:ext cx="4960620" cy="826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7500" tIns="0" rIns="187500" bIns="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Our Partners</a:t>
          </a:r>
          <a:endParaRPr lang="en-US" sz="2800" kern="1200" dirty="0"/>
        </a:p>
      </dsp:txBody>
      <dsp:txXfrm>
        <a:off x="394679" y="1347808"/>
        <a:ext cx="4879922" cy="745862"/>
      </dsp:txXfrm>
    </dsp:sp>
    <dsp:sp modelId="{F63E1874-5430-4933-94D2-07988B1BAB49}">
      <dsp:nvSpPr>
        <dsp:cNvPr id="0" name=""/>
        <dsp:cNvSpPr/>
      </dsp:nvSpPr>
      <dsp:spPr>
        <a:xfrm>
          <a:off x="0" y="2990820"/>
          <a:ext cx="7086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51E236-A486-4BC9-B7EB-35F0E77CE91C}">
      <dsp:nvSpPr>
        <dsp:cNvPr id="0" name=""/>
        <dsp:cNvSpPr/>
      </dsp:nvSpPr>
      <dsp:spPr>
        <a:xfrm>
          <a:off x="354330" y="2577540"/>
          <a:ext cx="4960620" cy="826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7500" tIns="0" rIns="187500" bIns="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R&amp;D unit</a:t>
          </a:r>
          <a:endParaRPr lang="en-US" sz="2800" kern="1200" dirty="0"/>
        </a:p>
      </dsp:txBody>
      <dsp:txXfrm>
        <a:off x="394679" y="2617889"/>
        <a:ext cx="4879922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#1">
  <dgm:title val="Simple 5"/>
  <dgm:desc val="Simple 5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1610B7-1CCC-4A12-822F-E3A32C0724C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46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Your Name</a:t>
            </a: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CB04DF-D6E1-4551-A819-CBA45DC0DF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4976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Your Name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6D03D-4214-45F1-BA7F-CA87E0BA80C4}" type="slidenum">
              <a:rPr lang="en-US"/>
              <a:pPr/>
              <a:t>1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8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Your Name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6868BA-D178-46DC-A90A-587135FE6877}" type="slidenum">
              <a:rPr lang="en-US"/>
              <a:pPr/>
              <a:t>2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82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Your Name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172015-BA2A-48CB-9EBD-EF34FF304120}" type="slidenum">
              <a:rPr lang="en-US"/>
              <a:pPr/>
              <a:t>4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8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" t="6563" r="1528" b="14360"/>
          <a:stretch/>
        </p:blipFill>
        <p:spPr bwMode="auto">
          <a:xfrm>
            <a:off x="-1" y="0"/>
            <a:ext cx="1219200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F9307EC-C118-4B4B-87AB-9712B43D20DC}" type="datetime4">
              <a:rPr lang="en-US" smtClean="0"/>
              <a:t>January 7,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9F4D-0B59-43FD-BEFE-67DD3E80BB53}" type="slidenum">
              <a:rPr lang="en-US" altLang="en-US" smtClean="0"/>
              <a:pPr/>
              <a:t>‹#›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3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5830-1C2E-4ED8-BA77-D78A89109F87}" type="datetime4">
              <a:rPr lang="en-US" smtClean="0"/>
              <a:t>January 7,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5D2B-F892-4870-BDAF-6E2382482E72}" type="slidenum">
              <a:rPr lang="en-US" alt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4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561474"/>
            <a:ext cx="7581900" cy="56107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8544-DF92-4F84-A74E-1B64597F1356}" type="datetime4">
              <a:rPr lang="en-US" smtClean="0"/>
              <a:t>January 7,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5D2B-F892-4870-BDAF-6E2382482E72}" type="slidenum">
              <a:rPr lang="en-US" alt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9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09CE-51B1-4E56-AFBD-757D10235679}" type="datetime4">
              <a:rPr lang="en-US" smtClean="0"/>
              <a:t>January 7,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209F-3740-49D8-838D-A1D6D54D8555}" type="slidenum">
              <a:rPr lang="en-US" alt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1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2" t="6563" r="1528" b="14360"/>
          <a:stretch/>
        </p:blipFill>
        <p:spPr bwMode="auto">
          <a:xfrm>
            <a:off x="-1" y="0"/>
            <a:ext cx="1219200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4BFF-AF87-4B32-86B1-0D66A0A8A987}" type="datetime4">
              <a:rPr lang="en-US" smtClean="0"/>
              <a:t>January 7,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5D2B-F892-4870-BDAF-6E2382482E72}" type="slidenum">
              <a:rPr lang="en-US" altLang="en-US" smtClean="0"/>
              <a:pPr/>
              <a:t>‹#›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43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86000"/>
            <a:ext cx="4872789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15318" y="2286000"/>
            <a:ext cx="4827559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05EB-AE84-46C1-A62A-E21C68912E48}" type="datetime4">
              <a:rPr lang="en-US" smtClean="0"/>
              <a:t>January 7,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B27-AC49-4CF5-AF7C-30CFB181EBB2}" type="slidenum">
              <a:rPr lang="en-US" alt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5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679" y="2179636"/>
            <a:ext cx="4754880" cy="82296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967788"/>
            <a:ext cx="4872789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15317" y="2967788"/>
            <a:ext cx="4830451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F2AD-E077-4949-A794-71FAC726901B}" type="datetime4">
              <a:rPr lang="en-US" smtClean="0"/>
              <a:t>January 7,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21466C0-E27F-4657-9CB4-29796FEEC633}" type="slidenum">
              <a:rPr lang="en-US" alt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5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1A8A-CC24-46DF-B38C-0EAED42D4BBD}" type="datetime4">
              <a:rPr lang="en-US" smtClean="0"/>
              <a:t>January 7,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D918-35A2-40B3-BDFF-BBA2D4CB4338}" type="slidenum">
              <a:rPr lang="en-US" alt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0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946B-6225-4F82-99CB-6BA98C97938D}" type="datetime4">
              <a:rPr lang="en-US" smtClean="0"/>
              <a:t>January 7,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4821-D7D4-4B1F-BECA-8DA872CA3A8F}" type="slidenum">
              <a:rPr lang="en-US" alt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42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1183-23F1-421B-BAD3-E26DBA937B86}" type="datetime4">
              <a:rPr lang="en-US" smtClean="0"/>
              <a:t>January 7,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1C975-7D9A-426D-BADE-B7296E13AB8F}" type="slidenum">
              <a:rPr lang="en-US" altLang="en-US" smtClean="0"/>
              <a:pPr/>
              <a:t>‹#›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4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7"/>
            <a:ext cx="3200400" cy="146304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6563-C627-4405-81F9-3E0DC55B885A}" type="datetime4">
              <a:rPr lang="en-US" smtClean="0"/>
              <a:t>January 7, 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0E86-4172-4B44-8323-E8DB271E0333}" type="slidenum">
              <a:rPr lang="en-US" alt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27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2286000"/>
            <a:ext cx="9905999" cy="402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pPr algn="r"/>
            <a:fld id="{679C4A1D-3A6A-42A4-B640-5127F8A6AAEE}" type="datetime4">
              <a:rPr lang="en-US" smtClean="0"/>
              <a:t>January 7, 2013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pPr algn="l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pPr algn="ctr"/>
            <a:fld id="{5D3B5D2B-F892-4870-BDAF-6E2382482E72}" type="slidenum">
              <a:rPr lang="en-US" altLang="en-US" smtClean="0"/>
              <a:pPr algn="ctr"/>
              <a:t>‹#›</a:t>
            </a:fld>
            <a:endParaRPr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66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225425" indent="-225425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FontTx/>
        <a:buBlip>
          <a:blip r:embed="rId1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0233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8521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500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000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3500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00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 Proposal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Director of Internet Services</a:t>
            </a:r>
          </a:p>
          <a:p>
            <a:r>
              <a:rPr lang="en-US" dirty="0" err="1" smtClean="0"/>
              <a:t>DataSource</a:t>
            </a:r>
            <a:r>
              <a:rPr lang="en-US" dirty="0" smtClean="0"/>
              <a:t>, Inc.</a:t>
            </a:r>
          </a:p>
        </p:txBody>
      </p:sp>
    </p:spTree>
  </p:cSld>
  <p:clrMapOvr>
    <a:masterClrMapping/>
  </p:clrMapOvr>
  <p:transition/>
  <p:timing>
    <p:tnLst>
      <p:par>
        <p:cTn id="1" dur="0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</a:t>
            </a:r>
            <a:r>
              <a:rPr lang="en-US" dirty="0" err="1" smtClean="0"/>
              <a:t>Defnition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Internet Media provider</a:t>
            </a:r>
          </a:p>
          <a:p>
            <a:pPr lvl="1"/>
            <a:r>
              <a:rPr lang="en-US" dirty="0" smtClean="0"/>
              <a:t>Music and videos</a:t>
            </a:r>
          </a:p>
          <a:p>
            <a:pPr lvl="1"/>
            <a:r>
              <a:rPr lang="en-US" dirty="0" smtClean="0"/>
              <a:t>Articles and trade papers</a:t>
            </a:r>
          </a:p>
          <a:p>
            <a:pPr lvl="1"/>
            <a:r>
              <a:rPr lang="en-US" dirty="0" smtClean="0"/>
              <a:t>Historical papers archive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Publishing service</a:t>
            </a:r>
          </a:p>
          <a:p>
            <a:pPr lvl="1"/>
            <a:r>
              <a:rPr lang="en-US" dirty="0" smtClean="0"/>
              <a:t>Papers</a:t>
            </a:r>
          </a:p>
          <a:p>
            <a:pPr lvl="1"/>
            <a:r>
              <a:rPr lang="en-US" dirty="0" smtClean="0"/>
              <a:t>Articles</a:t>
            </a:r>
          </a:p>
          <a:p>
            <a:pPr lvl="1"/>
            <a:r>
              <a:rPr lang="en-US" dirty="0" smtClean="0"/>
              <a:t>Books</a:t>
            </a:r>
          </a:p>
          <a:p>
            <a:pPr lvl="1"/>
            <a:r>
              <a:rPr lang="en-US" dirty="0" smtClean="0"/>
              <a:t>Games and more…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0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Packaging &amp; Fulfillment</a:t>
            </a: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Product Positioning</a:t>
            </a:r>
          </a:p>
          <a:p>
            <a:pPr lvl="1"/>
            <a:r>
              <a:rPr lang="en-US" sz="2000" dirty="0" smtClean="0"/>
              <a:t>Pricing</a:t>
            </a:r>
          </a:p>
          <a:p>
            <a:pPr lvl="1"/>
            <a:r>
              <a:rPr lang="en-US" sz="2000" dirty="0" smtClean="0"/>
              <a:t>Look</a:t>
            </a:r>
          </a:p>
          <a:p>
            <a:pPr lvl="1"/>
            <a:r>
              <a:rPr lang="en-US" sz="2000" dirty="0" smtClean="0"/>
              <a:t>Fulfillment issues</a:t>
            </a:r>
          </a:p>
          <a:p>
            <a:r>
              <a:rPr lang="en-US" sz="2400" dirty="0" smtClean="0"/>
              <a:t>COGs</a:t>
            </a:r>
          </a:p>
          <a:p>
            <a:pPr lvl="1"/>
            <a:r>
              <a:rPr lang="en-US" sz="2000" dirty="0" smtClean="0"/>
              <a:t>Cost of goods vs. materials</a:t>
            </a:r>
            <a:endParaRPr lang="en-US" sz="2000" dirty="0"/>
          </a:p>
        </p:txBody>
      </p:sp>
      <p:sp>
        <p:nvSpPr>
          <p:cNvPr id="5" name="Flowchart: Multidocument 4"/>
          <p:cNvSpPr/>
          <p:nvPr/>
        </p:nvSpPr>
        <p:spPr>
          <a:xfrm>
            <a:off x="7543800" y="4572000"/>
            <a:ext cx="1490949" cy="10668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COG</a:t>
            </a:r>
            <a:endParaRPr lang="en-US" dirty="0"/>
          </a:p>
        </p:txBody>
      </p:sp>
      <p:sp>
        <p:nvSpPr>
          <p:cNvPr id="7" name="Flowchart: Multidocument 6"/>
          <p:cNvSpPr/>
          <p:nvPr/>
        </p:nvSpPr>
        <p:spPr>
          <a:xfrm>
            <a:off x="7500651" y="2514600"/>
            <a:ext cx="1490949" cy="10668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Pricing</a:t>
            </a:r>
            <a:endParaRPr lang="en-US" dirty="0"/>
          </a:p>
        </p:txBody>
      </p:sp>
      <p:cxnSp>
        <p:nvCxnSpPr>
          <p:cNvPr id="13" name="Elbow Connector 12"/>
          <p:cNvCxnSpPr>
            <a:stCxn id="7" idx="2"/>
            <a:endCxn id="5" idx="0"/>
          </p:cNvCxnSpPr>
          <p:nvPr/>
        </p:nvCxnSpPr>
        <p:spPr>
          <a:xfrm rot="5400000" flipV="1">
            <a:off x="7751646" y="3931802"/>
            <a:ext cx="1031000" cy="24939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5400000" flipV="1">
            <a:off x="12258399" y="3286402"/>
            <a:ext cx="1031000" cy="24939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0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Pricing Plans</a:t>
            </a:r>
            <a:endParaRPr lang="en-US" dirty="0"/>
          </a:p>
        </p:txBody>
      </p:sp>
      <p:graphicFrame>
        <p:nvGraphicFramePr>
          <p:cNvPr id="56394" name="Group 7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652745"/>
              </p:ext>
            </p:extLst>
          </p:nvPr>
        </p:nvGraphicFramePr>
        <p:xfrm>
          <a:off x="838200" y="2286000"/>
          <a:ext cx="9906000" cy="4005897"/>
        </p:xfrm>
        <a:graphic>
          <a:graphicData uri="http://schemas.openxmlformats.org/drawingml/2006/table">
            <a:tbl>
              <a:tblPr/>
              <a:tblGrid>
                <a:gridCol w="3302000"/>
                <a:gridCol w="3302000"/>
                <a:gridCol w="3302000"/>
              </a:tblGrid>
              <a:tr h="13532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Basic</a:t>
                      </a:r>
                    </a:p>
                  </a:txBody>
                  <a:tcPr marL="110067" marR="11006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Standard</a:t>
                      </a:r>
                    </a:p>
                  </a:txBody>
                  <a:tcPr marL="110067" marR="1100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Premium</a:t>
                      </a:r>
                    </a:p>
                  </a:txBody>
                  <a:tcPr marL="110067" marR="1100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3263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Pay each occurrence</a:t>
                      </a:r>
                    </a:p>
                  </a:txBody>
                  <a:tcPr marL="275167" marR="11006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Maximum 10 GB</a:t>
                      </a:r>
                    </a:p>
                  </a:txBody>
                  <a:tcPr marL="275167" marR="1100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Maximum 30 GB</a:t>
                      </a:r>
                    </a:p>
                  </a:txBody>
                  <a:tcPr marL="275167" marR="1100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263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Price range: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$1.99 to $7.99</a:t>
                      </a:r>
                    </a:p>
                  </a:txBody>
                  <a:tcPr marL="275167" marR="11006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$11.95</a:t>
                      </a:r>
                    </a:p>
                  </a:txBody>
                  <a:tcPr marL="275167" marR="1100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$19.95</a:t>
                      </a:r>
                    </a:p>
                  </a:txBody>
                  <a:tcPr marL="275167" marR="1100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0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Outlook</a:t>
            </a:r>
          </a:p>
        </p:txBody>
      </p:sp>
      <p:graphicFrame>
        <p:nvGraphicFramePr>
          <p:cNvPr id="5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649642"/>
              </p:ext>
            </p:extLst>
          </p:nvPr>
        </p:nvGraphicFramePr>
        <p:xfrm>
          <a:off x="2133601" y="1752600"/>
          <a:ext cx="7937289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  <p:timing>
    <p:tnLst>
      <p:par>
        <p:cTn id="1" dur="0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22976992"/>
              </p:ext>
            </p:extLst>
          </p:nvPr>
        </p:nvGraphicFramePr>
        <p:xfrm>
          <a:off x="2590800" y="2057400"/>
          <a:ext cx="70866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0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Integral">
  <a:themeElements>
    <a:clrScheme name="IntegralV7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V7">
      <a:majorFont>
        <a:latin typeface="Tw Cen MT Condensed" panose="020B0606020104020203"/>
        <a:ea typeface=""/>
        <a:cs typeface=""/>
      </a:majorFont>
      <a:minorFont>
        <a:latin typeface="Tw Cen MT" panose="020B0602020104020603"/>
        <a:ea typeface=""/>
        <a:cs typeface=""/>
      </a:minorFont>
    </a:fontScheme>
    <a:fmtScheme name="IntegralV7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2448713-48CF-40FF-A256-E269CDCF584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14714</TotalTime>
  <Words>104</Words>
  <Application>Microsoft Office PowerPoint</Application>
  <PresentationFormat>Widescreen</PresentationFormat>
  <Paragraphs>46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Garamond</vt:lpstr>
      <vt:lpstr>Tw Cen MT</vt:lpstr>
      <vt:lpstr>Tw Cen MT Condensed</vt:lpstr>
      <vt:lpstr>Wingdings</vt:lpstr>
      <vt:lpstr>1_Integral</vt:lpstr>
      <vt:lpstr>Product Proposal </vt:lpstr>
      <vt:lpstr>Product Defnition</vt:lpstr>
      <vt:lpstr>Packaging &amp; Fulfillment</vt:lpstr>
      <vt:lpstr>Pricing Plans</vt:lpstr>
      <vt:lpstr>Sales Outlook</vt:lpstr>
      <vt:lpstr>THANK YOU!</vt:lpstr>
    </vt:vector>
  </TitlesOfParts>
  <Company>Beskeen Publishing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Proposal </dc:title>
  <dc:creator/>
  <cp:lastModifiedBy>Your Name</cp:lastModifiedBy>
  <cp:revision>156</cp:revision>
  <dcterms:created xsi:type="dcterms:W3CDTF">2006-03-24T20:41:32Z</dcterms:created>
  <dcterms:modified xsi:type="dcterms:W3CDTF">2013-01-07T21:35:33Z</dcterms:modified>
</cp:coreProperties>
</file>