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4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2" autoAdjust="0"/>
    <p:restoredTop sz="94690" autoAdjust="0"/>
  </p:normalViewPr>
  <p:slideViewPr>
    <p:cSldViewPr>
      <p:cViewPr varScale="1">
        <p:scale>
          <a:sx n="75" d="100"/>
          <a:sy n="75" d="100"/>
        </p:scale>
        <p:origin x="49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79111C2-A9BC-416F-B68F-8C7A10BDE7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07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79111C2-A9BC-416F-B68F-8C7A10BD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083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9111C2-A9BC-416F-B68F-8C7A10BDE71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34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9111C2-A9BC-416F-B68F-8C7A10BDE71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49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9111C2-A9BC-416F-B68F-8C7A10BDE71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55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A00D-3579-487D-9CE4-821CAA22B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hecker/>
  </p:transition>
  <p:timing>
    <p:tnLst>
      <p:par>
        <p:cTn id="1" dur="0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A00D-3579-487D-9CE4-821CAA22B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hecker/>
  </p:transition>
  <p:timing>
    <p:tnLst>
      <p:par>
        <p:cTn id="1" dur="0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A00D-3579-487D-9CE4-821CAA22B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hecker/>
  </p:transition>
  <p:timing>
    <p:tnLst>
      <p:par>
        <p:cTn id="1" dur="0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A00D-3579-487D-9CE4-821CAA22B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hecker/>
  </p:transition>
  <p:timing>
    <p:tnLst>
      <p:par>
        <p:cTn id="1" dur="0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A00D-3579-487D-9CE4-821CAA22B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hecker/>
  </p:transition>
  <p:timing>
    <p:tnLst>
      <p:par>
        <p:cTn id="1" dur="0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A00D-3579-487D-9CE4-821CAA22B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hecker/>
  </p:transition>
  <p:timing>
    <p:tnLst>
      <p:par>
        <p:cTn id="1" dur="0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A00D-3579-487D-9CE4-821CAA22B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hecker/>
  </p:transition>
  <p:timing>
    <p:tnLst>
      <p:par>
        <p:cTn id="1" dur="0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A00D-3579-487D-9CE4-821CAA22B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hecker/>
  </p:transition>
  <p:timing>
    <p:tnLst>
      <p:par>
        <p:cTn id="1" dur="0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A00D-3579-487D-9CE4-821CAA22B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hecker/>
  </p:transition>
  <p:timing>
    <p:tnLst>
      <p:par>
        <p:cTn id="1" dur="0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A00D-3579-487D-9CE4-821CAA22B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hecker/>
  </p:transition>
  <p:timing>
    <p:tnLst>
      <p:par>
        <p:cTn id="1" dur="0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A00D-3579-487D-9CE4-821CAA22B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hecker/>
  </p:transition>
  <p:timing>
    <p:tnLst>
      <p:par>
        <p:cTn id="1" dur="0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8A00D-3579-487D-9CE4-821CAA22B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>
    <p:checker/>
  </p:transition>
  <p:timing>
    <p:tnLst>
      <p:par>
        <p:cTn id="1" dur="0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Small </a:t>
            </a:r>
            <a:r>
              <a:rPr lang="en-US" dirty="0" smtClean="0"/>
              <a:t>Business Investment Presentation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Thomas Lincoln &amp; Associates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A00D-3579-487D-9CE4-821CAA22B03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0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Thomas Lincoln &amp; </a:t>
            </a:r>
            <a:r>
              <a:rPr lang="en-US" dirty="0" smtClean="0"/>
              <a:t>Associates Advisors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Independently owned and managed</a:t>
            </a:r>
          </a:p>
          <a:p>
            <a:r>
              <a:rPr lang="en-US" dirty="0" smtClean="0"/>
              <a:t>25 years of investment experience</a:t>
            </a:r>
          </a:p>
          <a:p>
            <a:r>
              <a:rPr lang="en-US" dirty="0" smtClean="0"/>
              <a:t>Relationship-driven client service</a:t>
            </a:r>
          </a:p>
          <a:p>
            <a:r>
              <a:rPr lang="en-US" dirty="0" smtClean="0"/>
              <a:t>Quantitative investment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A00D-3579-487D-9CE4-821CAA22B03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0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Investment Process and Characteristics</a:t>
            </a:r>
          </a:p>
          <a:p>
            <a:r>
              <a:rPr lang="en-US" dirty="0" smtClean="0"/>
              <a:t>Investment Review</a:t>
            </a:r>
          </a:p>
          <a:p>
            <a:pPr lvl="1"/>
            <a:r>
              <a:rPr lang="en-US" dirty="0" smtClean="0"/>
              <a:t>Evaluate Financial Status</a:t>
            </a:r>
          </a:p>
          <a:p>
            <a:pPr lvl="1"/>
            <a:r>
              <a:rPr lang="en-US" dirty="0" smtClean="0"/>
              <a:t>Formulate Guidelines</a:t>
            </a:r>
          </a:p>
          <a:p>
            <a:r>
              <a:rPr lang="en-US" dirty="0" smtClean="0"/>
              <a:t>Investment Strategy</a:t>
            </a:r>
          </a:p>
          <a:p>
            <a:pPr lvl="1"/>
            <a:r>
              <a:rPr lang="en-US" dirty="0" smtClean="0"/>
              <a:t>Select Investments</a:t>
            </a:r>
          </a:p>
          <a:p>
            <a:pPr lvl="1"/>
            <a:r>
              <a:rPr lang="en-US" dirty="0" smtClean="0"/>
              <a:t>Review &amp; Report Status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A00D-3579-487D-9CE4-821CAA22B03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 rot="16200000">
            <a:off x="8206450" y="5356884"/>
            <a:ext cx="942261" cy="1044050"/>
          </a:xfrm>
          <a:prstGeom prst="homePlate">
            <a:avLst>
              <a:gd name="adj" fmla="val 33333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1270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lIns="82550" tIns="41275" rIns="82550" bIns="41275" numCol="1" anchor="ctr" anchorCtr="0" compatLnSpc="1">
            <a:prstTxWarp prst="textNoShape">
              <a:avLst/>
            </a:prstTxWarp>
          </a:bodyPr>
          <a:lstStyle/>
          <a:p>
            <a:pPr algn="ctr" defTabSz="739775"/>
            <a:r>
              <a:rPr kumimoji="1" lang="en-US" sz="2200">
                <a:solidFill>
                  <a:srgbClr val="000000"/>
                </a:solidFill>
              </a:rPr>
              <a:t>Maturity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 rot="10800000">
            <a:off x="9396997" y="4129825"/>
            <a:ext cx="1044050" cy="942263"/>
          </a:xfrm>
          <a:prstGeom prst="homePlate">
            <a:avLst>
              <a:gd name="adj" fmla="val 33333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1270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lIns="82550" tIns="41275" rIns="82550" bIns="41275" numCol="1" anchor="ctr" anchorCtr="0" compatLnSpc="1">
            <a:prstTxWarp prst="textNoShape">
              <a:avLst/>
            </a:prstTxWarp>
          </a:bodyPr>
          <a:lstStyle/>
          <a:p>
            <a:pPr algn="ctr" defTabSz="739775"/>
            <a:r>
              <a:rPr kumimoji="1" lang="en-US" sz="2200">
                <a:solidFill>
                  <a:srgbClr val="000000"/>
                </a:solidFill>
              </a:rPr>
              <a:t>Quality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 rot="10800000" flipH="1">
            <a:off x="6841087" y="4020286"/>
            <a:ext cx="1044050" cy="942263"/>
          </a:xfrm>
          <a:prstGeom prst="homePlate">
            <a:avLst>
              <a:gd name="adj" fmla="val 33333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lIns="82550" tIns="41275" rIns="82550" bIns="41275" numCol="1" anchor="ctr" anchorCtr="0" compatLnSpc="1">
            <a:prstTxWarp prst="textNoShape">
              <a:avLst/>
            </a:prstTxWarp>
          </a:bodyPr>
          <a:lstStyle/>
          <a:p>
            <a:pPr algn="ctr" defTabSz="739775"/>
            <a:r>
              <a:rPr kumimoji="1" lang="en-US" sz="2200">
                <a:solidFill>
                  <a:srgbClr val="000000"/>
                </a:solidFill>
              </a:rPr>
              <a:t>Sector</a:t>
            </a: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6200000">
            <a:off x="8057172" y="4121140"/>
            <a:ext cx="1130380" cy="1001699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12700" cap="sq" algn="ctr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lIns="82550" tIns="41275" rIns="82550" bIns="41275" numCol="1" anchor="ctr" anchorCtr="0" compatLnSpc="1">
            <a:prstTxWarp prst="textNoShape">
              <a:avLst/>
            </a:prstTxWarp>
          </a:bodyPr>
          <a:lstStyle/>
          <a:p>
            <a:pPr algn="ctr" defTabSz="739775"/>
            <a:r>
              <a:rPr kumimoji="1" lang="en-US" sz="2200">
                <a:solidFill>
                  <a:srgbClr val="000000"/>
                </a:solidFill>
              </a:rPr>
              <a:t>Buy/Sell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 rot="16200000" flipH="1">
            <a:off x="8100782" y="2833616"/>
            <a:ext cx="839800" cy="1168411"/>
          </a:xfrm>
          <a:prstGeom prst="homePlate">
            <a:avLst>
              <a:gd name="adj" fmla="val 33333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1270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lIns="82550" tIns="41275" rIns="82550" bIns="41275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</a:rPr>
              <a:t>Allocation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0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Investment</a:t>
            </a:r>
          </a:p>
          <a:p>
            <a:pPr lvl="1"/>
            <a:r>
              <a:rPr lang="en-US" dirty="0" smtClean="0"/>
              <a:t>Evaluate</a:t>
            </a:r>
          </a:p>
          <a:p>
            <a:pPr lvl="1"/>
            <a:r>
              <a:rPr lang="en-US" dirty="0" smtClean="0"/>
              <a:t>Formulate</a:t>
            </a:r>
          </a:p>
          <a:p>
            <a:pPr lvl="1"/>
            <a:r>
              <a:rPr lang="en-US" dirty="0" smtClean="0"/>
              <a:t>Select</a:t>
            </a:r>
          </a:p>
          <a:p>
            <a:pPr lvl="1"/>
            <a:r>
              <a:rPr lang="en-US" dirty="0" smtClean="0"/>
              <a:t>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A00D-3579-487D-9CE4-821CAA22B03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0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 Status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Current Financial Status</a:t>
            </a:r>
          </a:p>
          <a:p>
            <a:pPr lvl="1"/>
            <a:r>
              <a:rPr lang="en-US" smtClean="0"/>
              <a:t>Review expectations</a:t>
            </a:r>
          </a:p>
          <a:p>
            <a:pPr lvl="1"/>
            <a:r>
              <a:rPr lang="en-US" smtClean="0"/>
              <a:t>Establish objectives</a:t>
            </a:r>
          </a:p>
          <a:p>
            <a:r>
              <a:rPr lang="en-US" smtClean="0"/>
              <a:t>Formulate Guidelines</a:t>
            </a:r>
          </a:p>
          <a:p>
            <a:pPr lvl="1"/>
            <a:r>
              <a:rPr lang="en-US" smtClean="0"/>
              <a:t>Establish asset allocation</a:t>
            </a:r>
          </a:p>
          <a:p>
            <a:r>
              <a:rPr lang="en-US" smtClean="0"/>
              <a:t>Select Markets</a:t>
            </a:r>
          </a:p>
          <a:p>
            <a:pPr lvl="1"/>
            <a:r>
              <a:rPr lang="en-US" smtClean="0"/>
              <a:t>Risk</a:t>
            </a:r>
          </a:p>
          <a:p>
            <a:pPr lvl="1"/>
            <a:r>
              <a:rPr lang="en-US" smtClean="0"/>
              <a:t>Stability and Growth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A00D-3579-487D-9CE4-821CAA22B03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0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IRAs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5839986"/>
              </p:ext>
            </p:extLst>
          </p:nvPr>
        </p:nvGraphicFramePr>
        <p:xfrm>
          <a:off x="609600" y="1600200"/>
          <a:ext cx="10972800" cy="2907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/>
                <a:gridCol w="2194560"/>
                <a:gridCol w="2194560"/>
                <a:gridCol w="2194560"/>
                <a:gridCol w="219456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1" i="0" u="none" strike="noStrike" cap="none" normalizeH="0" baseline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Eligibility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Annual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Contributions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1" i="0" u="none" strike="noStrike" cap="none" normalizeH="0" baseline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Distributions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1" i="0" u="none" strike="noStrike" cap="none" normalizeH="0" baseline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Taxes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Roth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IRA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Anyone</a:t>
                      </a:r>
                      <a:b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Single: $100k</a:t>
                      </a:r>
                      <a:b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Married:$166k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Maximum</a:t>
                      </a:r>
                      <a:b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Single: $5k</a:t>
                      </a:r>
                      <a:b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Married: $10k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 age req. after 59 ½ Lump sum or installments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 tax after 59 ½ </a:t>
                      </a:r>
                      <a:b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Penalty before </a:t>
                      </a:r>
                      <a:b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59 ½ </a:t>
                      </a: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IRA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Anyone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Lesser of $5k</a:t>
                      </a:r>
                      <a:b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or 100% of</a:t>
                      </a:r>
                      <a:b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earned income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70 ½ age req.</a:t>
                      </a:r>
                      <a:b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Lump sum or installments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tax applies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A00D-3579-487D-9CE4-821CAA22B03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54078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Pension Plans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609488"/>
              </p:ext>
            </p:extLst>
          </p:nvPr>
        </p:nvGraphicFramePr>
        <p:xfrm>
          <a:off x="609600" y="1600200"/>
          <a:ext cx="10972800" cy="2907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/>
                <a:gridCol w="2194560"/>
                <a:gridCol w="2194560"/>
                <a:gridCol w="2194560"/>
                <a:gridCol w="219456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L="89863" marR="8986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Eligibility</a:t>
                      </a:r>
                    </a:p>
                  </a:txBody>
                  <a:tcPr marL="89863" marR="8986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Annual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Contributions</a:t>
                      </a:r>
                    </a:p>
                  </a:txBody>
                  <a:tcPr marL="89863" marR="8986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Contribution Type</a:t>
                      </a:r>
                    </a:p>
                  </a:txBody>
                  <a:tcPr marL="89863" marR="8986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Taxes</a:t>
                      </a:r>
                    </a:p>
                  </a:txBody>
                  <a:tcPr marL="89863" marR="89863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Keogh</a:t>
                      </a:r>
                    </a:p>
                  </a:txBody>
                  <a:tcPr marL="89863" marR="8986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Self employed Sole proprietors</a:t>
                      </a:r>
                    </a:p>
                  </a:txBody>
                  <a:tcPr marL="89863" marR="8986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Maximum: $40k or 25% of employee compensation</a:t>
                      </a:r>
                    </a:p>
                  </a:txBody>
                  <a:tcPr marL="89863" marR="8986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By employer 2 part plan Pre-tax</a:t>
                      </a:r>
                    </a:p>
                  </a:txBody>
                  <a:tcPr marL="89863" marR="8986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tax applies</a:t>
                      </a:r>
                    </a:p>
                  </a:txBody>
                  <a:tcPr marL="89863" marR="89863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SEP- IRA</a:t>
                      </a:r>
                    </a:p>
                  </a:txBody>
                  <a:tcPr marL="89863" marR="8986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Self employed</a:t>
                      </a:r>
                    </a:p>
                  </a:txBody>
                  <a:tcPr marL="89863" marR="8986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Maximum: 40k or 25% of compensation</a:t>
                      </a:r>
                    </a:p>
                  </a:txBody>
                  <a:tcPr marL="89863" marR="8986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By employer Pre-tax</a:t>
                      </a:r>
                    </a:p>
                  </a:txBody>
                  <a:tcPr marL="89863" marR="8986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tax applies</a:t>
                      </a:r>
                    </a:p>
                  </a:txBody>
                  <a:tcPr marL="89863" marR="89863" horzOverflow="overflow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A00D-3579-487D-9CE4-821CAA22B03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12638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484</TotalTime>
  <Words>182</Words>
  <Application>Microsoft Office PowerPoint</Application>
  <PresentationFormat>Widescreen</PresentationFormat>
  <Paragraphs>78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Wingdings</vt:lpstr>
      <vt:lpstr>Office Theme</vt:lpstr>
      <vt:lpstr>Small Business Investment Presentation</vt:lpstr>
      <vt:lpstr>Thomas Lincoln &amp; Associates Advisors</vt:lpstr>
      <vt:lpstr>Overview</vt:lpstr>
      <vt:lpstr>Basic Strategy</vt:lpstr>
      <vt:lpstr>Review Status</vt:lpstr>
      <vt:lpstr>The IRAs</vt:lpstr>
      <vt:lpstr>Other Pension Plans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Presentation</dc:title>
  <dc:creator>David Beskeen</dc:creator>
  <cp:lastModifiedBy>Your Name</cp:lastModifiedBy>
  <cp:revision>50</cp:revision>
  <dcterms:created xsi:type="dcterms:W3CDTF">1999-05-23T00:39:01Z</dcterms:created>
  <dcterms:modified xsi:type="dcterms:W3CDTF">2016-11-21T20:34:17Z</dcterms:modified>
</cp:coreProperties>
</file>