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1" r:id="rId2"/>
    <p:sldId id="382" r:id="rId3"/>
    <p:sldId id="386" r:id="rId4"/>
    <p:sldId id="384" r:id="rId5"/>
    <p:sldId id="385" r:id="rId6"/>
    <p:sldId id="383" r:id="rId7"/>
    <p:sldId id="387" r:id="rId8"/>
    <p:sldId id="388" r:id="rId9"/>
    <p:sldId id="389" r:id="rId10"/>
    <p:sldId id="390" r:id="rId11"/>
    <p:sldId id="391" r:id="rId12"/>
    <p:sldId id="39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6197"/>
  </p:normalViewPr>
  <p:slideViewPr>
    <p:cSldViewPr snapToGrid="0">
      <p:cViewPr varScale="1">
        <p:scale>
          <a:sx n="100" d="100"/>
          <a:sy n="100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8FF7-2171-0E49-A82A-9A412A1C355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0CBB1-B3C2-7B43-B032-B4ACB3DEC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38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1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4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1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4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2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1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8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FBC5-9037-7501-073E-3F602648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70EC5-44CE-3B6E-CAA0-2955E81A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C1081-C230-B74E-C925-1FDB4733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0AEAE-E480-B8DC-267B-AB9F2139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E860-9604-017F-2E3F-B6EC429F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8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2E90-3AEE-8F7D-095E-18C8C96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4B7C2-39D8-CF8A-3C0A-AA9A891E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872C3-6659-CDD9-E65C-658C1EB8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C8922-3A79-ABD6-B0AE-0063BCC4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F4F8D-8E5D-0A2A-CA77-CACC73B3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73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31C167-698C-FA65-DC6A-05538F55F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EC9E7-D212-1B0A-6BE8-B2A95DEC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3CE9-8AF3-DB05-B1D4-F7328BA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DD548-4501-22EA-4A07-9EC46298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8EF2A-48E6-5BB6-E928-00D0DE66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20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664" y="278303"/>
            <a:ext cx="9019418" cy="6955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chemeClr val="tx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cs typeface="Gmarket Sans Medium" panose="02000000000000000000" pitchFamily="2" charset="-128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838124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711280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37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89722-D611-6A78-94A7-218C7BC8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CB55C-3C41-56B3-0FAD-0CFC002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F7729-5CB8-D970-E406-23E1D867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F255D-228E-071A-6DF0-82F3523C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077E-1C9C-B32B-B59D-14AE25E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56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8D56-0EEA-EA6F-69B4-89BD25B9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3F9D0-B11B-F11A-811C-67086E2F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8246F-AFA6-1EF6-BB84-FB41C56A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A9DBB-ADE9-2D4F-FD33-A28B1F80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87AEB-97B5-2B43-F440-FF07CE44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1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B236-BE82-D95C-0AB1-BD8D30CE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9F3B-5582-A997-F0F8-9CFADF76E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224EA-DFB5-B240-E751-20EAA64A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C1E40-B57E-330F-B2BA-4DCDF1C8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BBE25-FF18-600C-3810-B1BD4ECA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D7572-572E-3021-0F89-C6699862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936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51C4C-19BB-2E86-C471-BE49C35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5D649-ECA7-33FB-9193-A4CDDB93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89F08-BEA6-E58E-3B76-3CE8D0D2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268071-A014-1EA0-13AA-E8E7A2A8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C9743C-2B06-8175-083D-3DAE4C6BE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7CE7F2-79DC-2576-E85A-9F9E7124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D84FE-FE71-172A-AC51-8C1D67DE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E89BFD-A9FC-F0E3-8CCD-82CC3C3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73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6DD2-56A7-BF12-8796-DF8C7E13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F9D08-1765-4DE3-5D89-AEC684C9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3C0444-BA20-0CBA-113B-E815589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16B51-BCB9-0141-3722-37A24BE6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89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EEFE1-255E-FD0E-7180-868A64C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69521-800A-CA49-3E3F-2172052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7D285A-E5B7-1B16-7984-F1A20D22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4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89F2-F5A3-9581-00A5-0B8EA644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2C96A-1C36-C908-5811-12F617E8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09B6F-9446-B32A-53EB-B680BF3C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25AA8-3FDE-0691-470C-8240EFC4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5C9C2-69A7-EA25-49B7-5445DE9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2C00-246D-F304-DE3B-3E3069C5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8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DE03-05BA-187A-7FC8-D2A00694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F621F9-860D-641D-75D4-483ABC7A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3DE3A-5C8B-DC25-676B-6689231A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A1BDA-43BC-64DE-FB2C-293BBA0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62092-111F-1E2A-99A1-3BA2773D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6AEC2-6B8D-1802-7A47-81B83E54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81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CC60EB-15FF-2146-B424-1DE42770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55D8D-F402-F7BA-F364-45C41849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E5D81-0629-44A5-E796-5F1AF255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5E9E-A1CD-4040-B59D-4AA136C1189C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B3CA5-EE6C-14E8-4B9A-E93D7A30E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490A3-E9BD-2C4C-F76D-8DEF1EDF9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0F5F-5FBE-6047-91D2-A59C5568AB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15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7158" y="432791"/>
            <a:ext cx="5609328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7"/>
              </a:lnSpc>
              <a:spcBef>
                <a:spcPct val="0"/>
              </a:spcBef>
            </a:pPr>
            <a:r>
              <a:rPr lang="ko-KR" altLang="en-US" sz="4667" spc="-47" dirty="0">
                <a:solidFill>
                  <a:srgbClr val="0E0E0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피드백 </a:t>
            </a:r>
            <a:r>
              <a:rPr lang="en-US" altLang="ko-KR" sz="4667" spc="-47" dirty="0">
                <a:solidFill>
                  <a:srgbClr val="0E0E0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Comment</a:t>
            </a:r>
            <a:endParaRPr lang="en-US" sz="4667" spc="-47" dirty="0">
              <a:solidFill>
                <a:srgbClr val="0E0E0E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5957-333D-2D61-557D-C919CDC43E05}"/>
              </a:ext>
            </a:extLst>
          </p:cNvPr>
          <p:cNvSpPr/>
          <p:nvPr/>
        </p:nvSpPr>
        <p:spPr>
          <a:xfrm>
            <a:off x="664029" y="432791"/>
            <a:ext cx="206828" cy="782265"/>
          </a:xfrm>
          <a:prstGeom prst="rect">
            <a:avLst/>
          </a:prstGeom>
          <a:solidFill>
            <a:srgbClr val="002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A564B-42A2-0BB6-88E4-30E98677E80B}"/>
              </a:ext>
            </a:extLst>
          </p:cNvPr>
          <p:cNvSpPr/>
          <p:nvPr/>
        </p:nvSpPr>
        <p:spPr>
          <a:xfrm>
            <a:off x="11840384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00AD0-87C6-2D06-0069-F1443437183F}"/>
              </a:ext>
            </a:extLst>
          </p:cNvPr>
          <p:cNvSpPr txBox="1"/>
          <p:nvPr/>
        </p:nvSpPr>
        <p:spPr>
          <a:xfrm>
            <a:off x="11713540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1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DEC4DC-B099-94FA-5680-B948EED57B94}"/>
              </a:ext>
            </a:extLst>
          </p:cNvPr>
          <p:cNvGrpSpPr/>
          <p:nvPr/>
        </p:nvGrpSpPr>
        <p:grpSpPr>
          <a:xfrm>
            <a:off x="1107158" y="1980781"/>
            <a:ext cx="4294898" cy="2602535"/>
            <a:chOff x="3505200" y="496054"/>
            <a:chExt cx="4294898" cy="2602535"/>
          </a:xfrm>
        </p:grpSpPr>
        <p:sp>
          <p:nvSpPr>
            <p:cNvPr id="4" name="TextBox 4"/>
            <p:cNvSpPr txBox="1"/>
            <p:nvPr/>
          </p:nvSpPr>
          <p:spPr>
            <a:xfrm>
              <a:off x="4391903" y="639861"/>
              <a:ext cx="3408195" cy="342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팀원 역할분담</a:t>
              </a:r>
              <a:endParaRPr lang="en-US" sz="2400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505200" y="496054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17295" y="1179363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517295" y="1862672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E94C-F510-03DC-BB67-7034C2E70B97}"/>
                </a:ext>
              </a:extLst>
            </p:cNvPr>
            <p:cNvSpPr txBox="1"/>
            <p:nvPr/>
          </p:nvSpPr>
          <p:spPr>
            <a:xfrm>
              <a:off x="3517295" y="2544527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4</a:t>
              </a:r>
            </a:p>
          </p:txBody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6AF78DC6-11BD-298E-62F9-E86B616C8CB9}"/>
                </a:ext>
              </a:extLst>
            </p:cNvPr>
            <p:cNvSpPr txBox="1"/>
            <p:nvPr/>
          </p:nvSpPr>
          <p:spPr>
            <a:xfrm>
              <a:off x="4391903" y="1322173"/>
              <a:ext cx="3408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 err="1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크롤링에</a:t>
              </a:r>
              <a:r>
                <a:rPr lang="ko-KR" altLang="en-US" sz="24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사용된 </a:t>
              </a:r>
              <a:r>
                <a:rPr lang="ko-KR" altLang="en-US" sz="2400" dirty="0" err="1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추가모듈</a:t>
              </a:r>
              <a:endParaRPr lang="en-US" altLang="ko-Kore-KR" sz="2400" dirty="0"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4A92FB2A-E703-7CC2-843C-A0DB11570A93}"/>
                </a:ext>
              </a:extLst>
            </p:cNvPr>
            <p:cNvSpPr txBox="1"/>
            <p:nvPr/>
          </p:nvSpPr>
          <p:spPr>
            <a:xfrm>
              <a:off x="4387699" y="2004297"/>
              <a:ext cx="3408195" cy="3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보안문제 솔루션</a:t>
              </a:r>
              <a:endParaRPr lang="en-US" altLang="ko-Kore-KR" sz="2400" dirty="0"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22F6E1F2-F6D7-1815-F724-B0542664578B}"/>
                </a:ext>
              </a:extLst>
            </p:cNvPr>
            <p:cNvSpPr txBox="1"/>
            <p:nvPr/>
          </p:nvSpPr>
          <p:spPr>
            <a:xfrm>
              <a:off x="4387699" y="2689862"/>
              <a:ext cx="3408195" cy="342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 err="1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프롬프팅</a:t>
              </a: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알고리즘</a:t>
              </a:r>
              <a:endParaRPr lang="en-US" altLang="ko-Kore-KR" sz="2400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DC4A18-412D-0D80-530A-B28424132D17}"/>
              </a:ext>
            </a:extLst>
          </p:cNvPr>
          <p:cNvGrpSpPr/>
          <p:nvPr/>
        </p:nvGrpSpPr>
        <p:grpSpPr>
          <a:xfrm>
            <a:off x="6277578" y="2806900"/>
            <a:ext cx="5742347" cy="2602535"/>
            <a:chOff x="3505200" y="496054"/>
            <a:chExt cx="5742347" cy="2602535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D6FB32E-1FAE-56D1-7E15-16E832B6C201}"/>
                </a:ext>
              </a:extLst>
            </p:cNvPr>
            <p:cNvSpPr txBox="1"/>
            <p:nvPr/>
          </p:nvSpPr>
          <p:spPr>
            <a:xfrm>
              <a:off x="4391903" y="639861"/>
              <a:ext cx="4616670" cy="3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잘못된 정보를 제공하는 경우</a:t>
              </a:r>
              <a:endParaRPr lang="en-US" sz="2400" dirty="0"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2BE91714-5D71-8523-8240-ABE56C9CCCBD}"/>
                </a:ext>
              </a:extLst>
            </p:cNvPr>
            <p:cNvSpPr txBox="1"/>
            <p:nvPr/>
          </p:nvSpPr>
          <p:spPr>
            <a:xfrm>
              <a:off x="3505200" y="496054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altLang="ko-KR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5</a:t>
              </a:r>
              <a:endParaRPr lang="en-US" sz="3334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02448373-C538-D78E-DB1F-AD3267B6BE55}"/>
                </a:ext>
              </a:extLst>
            </p:cNvPr>
            <p:cNvSpPr txBox="1"/>
            <p:nvPr/>
          </p:nvSpPr>
          <p:spPr>
            <a:xfrm>
              <a:off x="3517295" y="1179363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altLang="ko-KR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6</a:t>
              </a:r>
              <a:endParaRPr lang="en-US" sz="3334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21C277D7-3535-C4F0-B841-6B14C8ACA2FF}"/>
                </a:ext>
              </a:extLst>
            </p:cNvPr>
            <p:cNvSpPr txBox="1"/>
            <p:nvPr/>
          </p:nvSpPr>
          <p:spPr>
            <a:xfrm>
              <a:off x="3517295" y="1862672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altLang="ko-KR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7</a:t>
              </a:r>
              <a:endParaRPr lang="en-US" sz="3334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5B0E5A-E266-D8F1-BF80-26D039136116}"/>
                </a:ext>
              </a:extLst>
            </p:cNvPr>
            <p:cNvSpPr txBox="1"/>
            <p:nvPr/>
          </p:nvSpPr>
          <p:spPr>
            <a:xfrm>
              <a:off x="3517295" y="2544527"/>
              <a:ext cx="635292" cy="554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67"/>
                </a:lnSpc>
                <a:spcBef>
                  <a:spcPct val="0"/>
                </a:spcBef>
              </a:pPr>
              <a:r>
                <a:rPr lang="en-US" altLang="ko-KR" sz="3334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8</a:t>
              </a:r>
              <a:endParaRPr lang="en-US" sz="3334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59DB0E4A-F86C-9CE3-D691-FD1D214754DD}"/>
                </a:ext>
              </a:extLst>
            </p:cNvPr>
            <p:cNvSpPr txBox="1"/>
            <p:nvPr/>
          </p:nvSpPr>
          <p:spPr>
            <a:xfrm>
              <a:off x="4391903" y="1322173"/>
              <a:ext cx="4855644" cy="3334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로컬저장소 고안</a:t>
              </a:r>
              <a:endParaRPr lang="en-US" sz="2400" dirty="0"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360A0140-941B-A99E-5971-EBBA63443139}"/>
                </a:ext>
              </a:extLst>
            </p:cNvPr>
            <p:cNvSpPr txBox="1"/>
            <p:nvPr/>
          </p:nvSpPr>
          <p:spPr>
            <a:xfrm>
              <a:off x="4387699" y="2004297"/>
              <a:ext cx="3408195" cy="342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수정된 </a:t>
              </a:r>
              <a:r>
                <a:rPr lang="en-US" altLang="ko-KR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UML</a:t>
              </a: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다이어그램</a:t>
              </a:r>
              <a:endParaRPr lang="en-US" sz="2400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9AE8C112-F167-682A-D35D-C2493DC31271}"/>
                </a:ext>
              </a:extLst>
            </p:cNvPr>
            <p:cNvSpPr txBox="1"/>
            <p:nvPr/>
          </p:nvSpPr>
          <p:spPr>
            <a:xfrm>
              <a:off x="4387699" y="2689862"/>
              <a:ext cx="4369991" cy="3424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  <a:spcBef>
                  <a:spcPct val="0"/>
                </a:spcBef>
              </a:pP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수정된 </a:t>
              </a:r>
              <a:r>
                <a:rPr lang="en-US" altLang="ko-KR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Sequence </a:t>
              </a:r>
              <a:r>
                <a:rPr lang="ko-KR" altLang="en-US" sz="2400" dirty="0">
                  <a:solidFill>
                    <a:srgbClr val="0E0E0E"/>
                  </a:solidFill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다이어그램</a:t>
              </a:r>
              <a:endParaRPr lang="en-US" sz="2400" dirty="0">
                <a:solidFill>
                  <a:srgbClr val="0E0E0E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04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수정된 </a:t>
            </a:r>
            <a:r>
              <a:rPr lang="en-US" altLang="ko-KR" dirty="0"/>
              <a:t>Sequence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ABF9-F381-2243-B902-A63F2988A29B}"/>
              </a:ext>
            </a:extLst>
          </p:cNvPr>
          <p:cNvSpPr txBox="1"/>
          <p:nvPr/>
        </p:nvSpPr>
        <p:spPr>
          <a:xfrm>
            <a:off x="1784973" y="1279168"/>
            <a:ext cx="8622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및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에게 기본정보를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프롬프팅하는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시나리오</a:t>
            </a:r>
            <a:endParaRPr kumimoji="1" lang="en-US" altLang="ko-KR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BF0B2-6766-D851-BBE1-DB0ACDC63725}"/>
              </a:ext>
            </a:extLst>
          </p:cNvPr>
          <p:cNvSpPr txBox="1"/>
          <p:nvPr/>
        </p:nvSpPr>
        <p:spPr>
          <a:xfrm>
            <a:off x="213348" y="2015345"/>
            <a:ext cx="168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</a:t>
            </a:r>
          </a:p>
          <a:p>
            <a:pPr marL="457200" indent="-457200" algn="ctr">
              <a:buAutoNum type="arabicPeriod"/>
            </a:pP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A5746-22D7-39F1-5DCD-82B6FD1E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550622"/>
            <a:ext cx="3209925" cy="4029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B339-6FE1-B834-1948-90B8D7133012}"/>
              </a:ext>
            </a:extLst>
          </p:cNvPr>
          <p:cNvSpPr txBox="1"/>
          <p:nvPr/>
        </p:nvSpPr>
        <p:spPr>
          <a:xfrm>
            <a:off x="4746283" y="2015345"/>
            <a:ext cx="168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 Menu</a:t>
            </a:r>
          </a:p>
          <a:p>
            <a:pPr marL="457200" indent="-457200" algn="ctr">
              <a:buAutoNum type="arabicPeriod"/>
            </a:pP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97E46C-03B9-74C1-A713-488E64FB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46" y="2442277"/>
            <a:ext cx="4801696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수정된 </a:t>
            </a:r>
            <a:r>
              <a:rPr lang="en-US" altLang="ko-KR" dirty="0"/>
              <a:t>Sequence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ABF9-F381-2243-B902-A63F2988A29B}"/>
              </a:ext>
            </a:extLst>
          </p:cNvPr>
          <p:cNvSpPr txBox="1"/>
          <p:nvPr/>
        </p:nvSpPr>
        <p:spPr>
          <a:xfrm>
            <a:off x="1784973" y="1279168"/>
            <a:ext cx="8622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및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에게 기본정보를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프롬프팅하는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시나리오</a:t>
            </a:r>
            <a:endParaRPr kumimoji="1" lang="en-US" altLang="ko-KR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BF0B2-6766-D851-BBE1-DB0ACDC63725}"/>
              </a:ext>
            </a:extLst>
          </p:cNvPr>
          <p:cNvSpPr txBox="1"/>
          <p:nvPr/>
        </p:nvSpPr>
        <p:spPr>
          <a:xfrm>
            <a:off x="213348" y="2015345"/>
            <a:ext cx="222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3. Schedule</a:t>
            </a:r>
          </a:p>
          <a:p>
            <a:pPr marL="457200" indent="-457200" algn="ctr">
              <a:buAutoNum type="arabicPeriod"/>
            </a:pP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3B339-6FE1-B834-1948-90B8D7133012}"/>
              </a:ext>
            </a:extLst>
          </p:cNvPr>
          <p:cNvSpPr txBox="1"/>
          <p:nvPr/>
        </p:nvSpPr>
        <p:spPr>
          <a:xfrm>
            <a:off x="5899382" y="2049490"/>
            <a:ext cx="168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4. Notice</a:t>
            </a:r>
          </a:p>
          <a:p>
            <a:pPr marL="457200" indent="-457200" algn="ctr">
              <a:buAutoNum type="arabicPeriod"/>
            </a:pP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9B59F-671E-3F5B-A217-04792D47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9" y="2504428"/>
            <a:ext cx="5257016" cy="4075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4C14B4-DEDC-8C40-9B77-7C813B03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57" y="2504428"/>
            <a:ext cx="5708490" cy="40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수정된 </a:t>
            </a:r>
            <a:r>
              <a:rPr lang="en-US" altLang="ko-KR" dirty="0"/>
              <a:t>Sequence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ABF9-F381-2243-B902-A63F2988A29B}"/>
              </a:ext>
            </a:extLst>
          </p:cNvPr>
          <p:cNvSpPr txBox="1"/>
          <p:nvPr/>
        </p:nvSpPr>
        <p:spPr>
          <a:xfrm>
            <a:off x="1784972" y="1279168"/>
            <a:ext cx="9302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및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에게 기본정보를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프롬프팅하는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시나리오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전체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)</a:t>
            </a:r>
          </a:p>
          <a:p>
            <a:pPr algn="ctr"/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BF0B2-6766-D851-BBE1-DB0ACDC63725}"/>
              </a:ext>
            </a:extLst>
          </p:cNvPr>
          <p:cNvSpPr txBox="1"/>
          <p:nvPr/>
        </p:nvSpPr>
        <p:spPr>
          <a:xfrm>
            <a:off x="184773" y="2018732"/>
            <a:ext cx="2227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457200" indent="-457200" algn="ctr">
              <a:buAutoNum type="arabicPeriod"/>
            </a:pP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E60C9-C94A-65D7-47D0-3F4BE52C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07" y="1795780"/>
            <a:ext cx="7147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팀원 역할분담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EE2AD1-1835-8B2C-B585-FB53E8CCBCB4}"/>
              </a:ext>
            </a:extLst>
          </p:cNvPr>
          <p:cNvGrpSpPr/>
          <p:nvPr/>
        </p:nvGrpSpPr>
        <p:grpSpPr>
          <a:xfrm>
            <a:off x="2314361" y="1357303"/>
            <a:ext cx="6933792" cy="4143394"/>
            <a:chOff x="930048" y="1313620"/>
            <a:chExt cx="6933792" cy="41433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13DDDE-0700-F7F7-230C-A512171D7FB2}"/>
                </a:ext>
              </a:extLst>
            </p:cNvPr>
            <p:cNvGrpSpPr/>
            <p:nvPr/>
          </p:nvGrpSpPr>
          <p:grpSpPr>
            <a:xfrm>
              <a:off x="930048" y="4857712"/>
              <a:ext cx="1517730" cy="500063"/>
              <a:chOff x="1014412" y="1505791"/>
              <a:chExt cx="1517730" cy="50006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CC45EC5-2D9D-0362-3014-8D81C06CB8A2}"/>
                  </a:ext>
                </a:extLst>
              </p:cNvPr>
              <p:cNvSpPr/>
              <p:nvPr/>
            </p:nvSpPr>
            <p:spPr>
              <a:xfrm>
                <a:off x="1014412" y="1505791"/>
                <a:ext cx="471488" cy="500063"/>
              </a:xfrm>
              <a:prstGeom prst="rect">
                <a:avLst/>
              </a:prstGeom>
              <a:solidFill>
                <a:srgbClr val="002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4</a:t>
                </a:r>
                <a:endParaRPr kumimoji="1" lang="ko-Kore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D1762A-E269-733A-49AA-B1BD25ED2582}"/>
                  </a:ext>
                </a:extLst>
              </p:cNvPr>
              <p:cNvSpPr txBox="1"/>
              <p:nvPr/>
            </p:nvSpPr>
            <p:spPr>
              <a:xfrm>
                <a:off x="1613557" y="1528800"/>
                <a:ext cx="9185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ko-Kore-KR" sz="2500" dirty="0"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GUI</a:t>
                </a:r>
                <a:endParaRPr kumimoji="1" lang="ko-Kore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DEBB7F-86CA-EB07-55E9-5811E87F444D}"/>
                </a:ext>
              </a:extLst>
            </p:cNvPr>
            <p:cNvGrpSpPr/>
            <p:nvPr/>
          </p:nvGrpSpPr>
          <p:grpSpPr>
            <a:xfrm>
              <a:off x="930048" y="2230156"/>
              <a:ext cx="1802267" cy="500063"/>
              <a:chOff x="1014412" y="1505791"/>
              <a:chExt cx="1802267" cy="50006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2B16A8-7268-1E98-A018-2351E469E16B}"/>
                  </a:ext>
                </a:extLst>
              </p:cNvPr>
              <p:cNvSpPr/>
              <p:nvPr/>
            </p:nvSpPr>
            <p:spPr>
              <a:xfrm>
                <a:off x="1014412" y="1505791"/>
                <a:ext cx="471488" cy="500063"/>
              </a:xfrm>
              <a:prstGeom prst="rect">
                <a:avLst/>
              </a:prstGeom>
              <a:solidFill>
                <a:srgbClr val="002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</a:t>
                </a:r>
                <a:endParaRPr kumimoji="1" lang="ko-Kore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AD2F5B-DB56-43E3-7811-E4EAA4F32DCB}"/>
                  </a:ext>
                </a:extLst>
              </p:cNvPr>
              <p:cNvSpPr txBox="1"/>
              <p:nvPr/>
            </p:nvSpPr>
            <p:spPr>
              <a:xfrm>
                <a:off x="1613557" y="1528800"/>
                <a:ext cx="1203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2500" dirty="0" err="1"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크롤링</a:t>
                </a:r>
                <a:endParaRPr kumimoji="1" lang="ko-Kore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FF00D83-4F73-CD31-35BD-A65A734298EE}"/>
                </a:ext>
              </a:extLst>
            </p:cNvPr>
            <p:cNvGrpSpPr/>
            <p:nvPr/>
          </p:nvGrpSpPr>
          <p:grpSpPr>
            <a:xfrm>
              <a:off x="930048" y="3098337"/>
              <a:ext cx="2005705" cy="884783"/>
              <a:chOff x="1014412" y="1505791"/>
              <a:chExt cx="2005705" cy="88478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9C03DB7-5426-20AA-3F79-AE2EF74B0A88}"/>
                  </a:ext>
                </a:extLst>
              </p:cNvPr>
              <p:cNvSpPr/>
              <p:nvPr/>
            </p:nvSpPr>
            <p:spPr>
              <a:xfrm>
                <a:off x="1014412" y="1505791"/>
                <a:ext cx="471488" cy="500063"/>
              </a:xfrm>
              <a:prstGeom prst="rect">
                <a:avLst/>
              </a:prstGeom>
              <a:solidFill>
                <a:srgbClr val="002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2</a:t>
                </a:r>
                <a:endParaRPr kumimoji="1" lang="ko-Kore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E52E-C702-9EBE-1806-FCE4B2164B88}"/>
                  </a:ext>
                </a:extLst>
              </p:cNvPr>
              <p:cNvSpPr txBox="1"/>
              <p:nvPr/>
            </p:nvSpPr>
            <p:spPr>
              <a:xfrm>
                <a:off x="1613557" y="1528800"/>
                <a:ext cx="14065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2500" dirty="0" err="1"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프롬프팅</a:t>
                </a:r>
                <a:endParaRPr kumimoji="1" lang="ko-Kore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ACAE46A-4030-E68A-C053-7F8CACD0761A}"/>
                </a:ext>
              </a:extLst>
            </p:cNvPr>
            <p:cNvGrpSpPr/>
            <p:nvPr/>
          </p:nvGrpSpPr>
          <p:grpSpPr>
            <a:xfrm>
              <a:off x="930048" y="3966520"/>
              <a:ext cx="2005705" cy="500063"/>
              <a:chOff x="1014412" y="1505791"/>
              <a:chExt cx="2005705" cy="50006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325BCAF-BCE1-27DA-E675-B5A080AAF7E4}"/>
                  </a:ext>
                </a:extLst>
              </p:cNvPr>
              <p:cNvSpPr/>
              <p:nvPr/>
            </p:nvSpPr>
            <p:spPr>
              <a:xfrm>
                <a:off x="1014412" y="1505791"/>
                <a:ext cx="471488" cy="500063"/>
              </a:xfrm>
              <a:prstGeom prst="rect">
                <a:avLst/>
              </a:prstGeom>
              <a:solidFill>
                <a:srgbClr val="002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3</a:t>
                </a:r>
                <a:endParaRPr kumimoji="1" lang="ko-Kore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2A931-29C8-2E09-9F07-9A61A4668C6C}"/>
                  </a:ext>
                </a:extLst>
              </p:cNvPr>
              <p:cNvSpPr txBox="1"/>
              <p:nvPr/>
            </p:nvSpPr>
            <p:spPr>
              <a:xfrm>
                <a:off x="1613556" y="1528800"/>
                <a:ext cx="14065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ko-Kore-KR" sz="2500" dirty="0" err="1">
                    <a:latin typeface="Gmarket Sans Medium" panose="02000000000000000000" pitchFamily="2" charset="-128"/>
                    <a:ea typeface="Gmarket Sans Medium" panose="02000000000000000000" pitchFamily="2" charset="-128"/>
                  </a:rPr>
                  <a:t>openAI</a:t>
                </a:r>
                <a:endParaRPr kumimoji="1" lang="ko-Kore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CF5959-6357-7AEE-24A2-19C2A167AA31}"/>
                </a:ext>
              </a:extLst>
            </p:cNvPr>
            <p:cNvSpPr txBox="1"/>
            <p:nvPr/>
          </p:nvSpPr>
          <p:spPr>
            <a:xfrm>
              <a:off x="3953691" y="1313620"/>
              <a:ext cx="3910149" cy="1829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80000" tIns="180000" rIns="180000" bIns="108000" rtlCol="0">
              <a:spAutoFit/>
            </a:bodyPr>
            <a:lstStyle/>
            <a:p>
              <a:pPr algn="just"/>
              <a:r>
                <a:rPr kumimoji="1" lang="ko-Kore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식단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kumimoji="1" lang="en-US" altLang="ko-KR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: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kumimoji="1" lang="ko-KR" altLang="en-US" sz="2500" dirty="0" err="1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안도욱</a:t>
              </a:r>
              <a:endParaRPr kumimoji="1" lang="en-US" altLang="ko-KR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  <a:p>
              <a:pPr algn="just"/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학사일정 </a:t>
              </a:r>
              <a:r>
                <a:rPr kumimoji="1" lang="en-US" altLang="ko-KR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: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kumimoji="1" lang="ko-KR" altLang="en-US" sz="2500" dirty="0" err="1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홍석기</a:t>
              </a:r>
              <a:endParaRPr kumimoji="1" lang="en-US" altLang="ko-KR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  <a:p>
              <a:pPr algn="just"/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공지사항 </a:t>
              </a:r>
              <a:r>
                <a:rPr kumimoji="1" lang="en-US" altLang="ko-KR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: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kumimoji="1" lang="ko-KR" altLang="en-US" sz="2500" dirty="0" err="1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안도욱</a:t>
              </a:r>
              <a:r>
                <a:rPr kumimoji="1" lang="en-US" altLang="ko-KR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,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kumimoji="1" lang="ko-KR" altLang="en-US" sz="2500" dirty="0" err="1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홍석기</a:t>
              </a:r>
              <a:endParaRPr kumimoji="1" lang="en-US" altLang="ko-KR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BC285D-9701-2017-8460-0709D8C949CB}"/>
                </a:ext>
              </a:extLst>
            </p:cNvPr>
            <p:cNvSpPr txBox="1"/>
            <p:nvPr/>
          </p:nvSpPr>
          <p:spPr>
            <a:xfrm>
              <a:off x="3953690" y="3188973"/>
              <a:ext cx="1406559" cy="67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80000" tIns="180000" rIns="180000" bIns="108000" rtlCol="0">
              <a:spAutoFit/>
            </a:bodyPr>
            <a:lstStyle/>
            <a:p>
              <a:pPr algn="ctr"/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최정민</a:t>
              </a:r>
              <a:endParaRPr kumimoji="1" lang="ko-Kore-KR" altLang="en-US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33926A-6EB0-AB60-A3AB-A1B47ECC7EB7}"/>
                </a:ext>
              </a:extLst>
            </p:cNvPr>
            <p:cNvSpPr txBox="1"/>
            <p:nvPr/>
          </p:nvSpPr>
          <p:spPr>
            <a:xfrm>
              <a:off x="3953690" y="4781481"/>
              <a:ext cx="1406559" cy="67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80000" tIns="180000" rIns="180000" bIns="108000" rtlCol="0">
              <a:spAutoFit/>
            </a:bodyPr>
            <a:lstStyle/>
            <a:p>
              <a:pPr algn="ctr"/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정주영</a:t>
              </a:r>
              <a:endParaRPr kumimoji="1" lang="ko-Kore-KR" altLang="en-US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FFD758-9C8D-950D-4378-F41B6C68B717}"/>
                </a:ext>
              </a:extLst>
            </p:cNvPr>
            <p:cNvSpPr txBox="1"/>
            <p:nvPr/>
          </p:nvSpPr>
          <p:spPr>
            <a:xfrm>
              <a:off x="3953690" y="3890697"/>
              <a:ext cx="2543697" cy="67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80000" tIns="180000" rIns="180000" bIns="108000" rtlCol="0">
              <a:spAutoFit/>
            </a:bodyPr>
            <a:lstStyle/>
            <a:p>
              <a:pPr algn="ctr"/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최정민</a:t>
              </a:r>
              <a:r>
                <a:rPr kumimoji="1" lang="en-US" altLang="ko-KR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,</a:t>
              </a:r>
              <a:r>
                <a:rPr kumimoji="1" lang="ko-KR" altLang="en-US" sz="2500" dirty="0"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정주영</a:t>
              </a:r>
              <a:endParaRPr kumimoji="1" lang="ko-Kore-KR" altLang="en-US" sz="2500" dirty="0"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25B82CC3-32FB-EC0D-501D-6FF2FF0F1E22}"/>
                </a:ext>
              </a:extLst>
            </p:cNvPr>
            <p:cNvCxnSpPr>
              <a:cxnSpLocks/>
              <a:stCxn id="10" idx="3"/>
              <a:endCxn id="2" idx="1"/>
            </p:cNvCxnSpPr>
            <p:nvPr/>
          </p:nvCxnSpPr>
          <p:spPr>
            <a:xfrm flipV="1">
              <a:off x="2732315" y="2118099"/>
              <a:ext cx="1221376" cy="3735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AD33EEA-54BD-0F6D-24B8-36C9BB0D9D9D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 flipV="1">
              <a:off x="2935753" y="3526740"/>
              <a:ext cx="1017937" cy="25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39DE77C3-4BB4-A81F-B98E-30371C922A05}"/>
                </a:ext>
              </a:extLst>
            </p:cNvPr>
            <p:cNvCxnSpPr>
              <a:cxnSpLocks/>
              <a:stCxn id="19" idx="1"/>
              <a:endCxn id="16" idx="3"/>
            </p:cNvCxnSpPr>
            <p:nvPr/>
          </p:nvCxnSpPr>
          <p:spPr>
            <a:xfrm flipH="1" flipV="1">
              <a:off x="2935753" y="4228056"/>
              <a:ext cx="1017937" cy="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74E703-D244-081A-093F-6A01642F08A7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>
              <a:off x="2447778" y="5119248"/>
              <a:ext cx="15059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338D03-F013-041F-99FE-8058D4891C0E}"/>
              </a:ext>
            </a:extLst>
          </p:cNvPr>
          <p:cNvSpPr/>
          <p:nvPr/>
        </p:nvSpPr>
        <p:spPr>
          <a:xfrm>
            <a:off x="2314361" y="5740094"/>
            <a:ext cx="471488" cy="500063"/>
          </a:xfrm>
          <a:prstGeom prst="rect">
            <a:avLst/>
          </a:prstGeom>
          <a:solidFill>
            <a:srgbClr val="002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517C1-1A9A-A7D9-AF76-D0A5051BA033}"/>
              </a:ext>
            </a:extLst>
          </p:cNvPr>
          <p:cNvSpPr txBox="1"/>
          <p:nvPr/>
        </p:nvSpPr>
        <p:spPr>
          <a:xfrm>
            <a:off x="2913505" y="5776180"/>
            <a:ext cx="918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2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Bus</a:t>
            </a:r>
            <a:endParaRPr kumimoji="1" lang="ko-Kore-KR" altLang="en-US" sz="25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26" name="직선 연결선[R] 32">
            <a:extLst>
              <a:ext uri="{FF2B5EF4-FFF2-40B4-BE49-F238E27FC236}">
                <a16:creationId xmlns:a16="http://schemas.microsoft.com/office/drawing/2014/main" id="{2520310D-AA4A-321C-E568-CFB970816998}"/>
              </a:ext>
            </a:extLst>
          </p:cNvPr>
          <p:cNvCxnSpPr>
            <a:cxnSpLocks/>
          </p:cNvCxnSpPr>
          <p:nvPr/>
        </p:nvCxnSpPr>
        <p:spPr>
          <a:xfrm>
            <a:off x="3832090" y="6014707"/>
            <a:ext cx="1505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59DB31-A8A0-CC8E-C231-76CC3E82990D}"/>
              </a:ext>
            </a:extLst>
          </p:cNvPr>
          <p:cNvSpPr txBox="1"/>
          <p:nvPr/>
        </p:nvSpPr>
        <p:spPr>
          <a:xfrm>
            <a:off x="5338003" y="5658335"/>
            <a:ext cx="1406559" cy="67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180000" rIns="180000" bIns="108000" rtlCol="0">
            <a:spAutoFit/>
          </a:bodyPr>
          <a:lstStyle/>
          <a:p>
            <a:pPr algn="ctr"/>
            <a:r>
              <a:rPr kumimoji="1" lang="ko-KR" altLang="en-US" sz="2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최정민</a:t>
            </a:r>
            <a:endParaRPr kumimoji="1" lang="ko-Kore-KR" altLang="en-US" sz="25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41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크롤링에</a:t>
            </a:r>
            <a:r>
              <a:rPr lang="ko-KR" altLang="en-US" dirty="0"/>
              <a:t> 사용된 </a:t>
            </a:r>
            <a:r>
              <a:rPr lang="ko-KR" altLang="en-US" dirty="0" err="1"/>
              <a:t>추가모듈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61A71-6A17-FA2E-8B2D-7FDA2705B906}"/>
              </a:ext>
            </a:extLst>
          </p:cNvPr>
          <p:cNvSpPr txBox="1"/>
          <p:nvPr/>
        </p:nvSpPr>
        <p:spPr>
          <a:xfrm>
            <a:off x="1784973" y="1295946"/>
            <a:ext cx="8622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pip install : beautifulsoup4, pandas, requests, datetime, python-csv, Selenium, </a:t>
            </a:r>
            <a:r>
              <a:rPr kumimoji="1" lang="en-US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lxml</a:t>
            </a:r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 </a:t>
            </a:r>
            <a:r>
              <a:rPr kumimoji="1" lang="en-US" altLang="ko-KR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googlemaps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 folium</a:t>
            </a:r>
            <a:endParaRPr kumimoji="1" lang="en-US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2C416-702B-2798-35CC-7D3520FBD7A2}"/>
              </a:ext>
            </a:extLst>
          </p:cNvPr>
          <p:cNvSpPr txBox="1"/>
          <p:nvPr/>
        </p:nvSpPr>
        <p:spPr>
          <a:xfrm>
            <a:off x="1784973" y="3581946"/>
            <a:ext cx="862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</a:t>
            </a:r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: </a:t>
            </a:r>
            <a:r>
              <a:rPr kumimoji="1" lang="en-US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openai</a:t>
            </a:r>
            <a:r>
              <a:rPr kumimoji="1" lang="en-US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 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공공기관 데이터 </a:t>
            </a:r>
            <a:r>
              <a:rPr kumimoji="1" lang="en-US" altLang="ko-KR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구글맵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</a:t>
            </a:r>
            <a:endParaRPr kumimoji="1" lang="en-US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3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보안문제 솔루션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DDF2F-13EE-3927-016A-F649AC7E6731}"/>
              </a:ext>
            </a:extLst>
          </p:cNvPr>
          <p:cNvSpPr txBox="1"/>
          <p:nvPr/>
        </p:nvSpPr>
        <p:spPr>
          <a:xfrm>
            <a:off x="1806176" y="1475683"/>
            <a:ext cx="862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원인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가 잘못된 정보를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txt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파일에 추가할 수 있다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2E3CC-6820-10E2-78EB-70C9B1E28EF4}"/>
              </a:ext>
            </a:extLst>
          </p:cNvPr>
          <p:cNvSpPr txBox="1"/>
          <p:nvPr/>
        </p:nvSpPr>
        <p:spPr>
          <a:xfrm>
            <a:off x="1991091" y="2249344"/>
            <a:ext cx="8252223" cy="1619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46800" rIns="180000" bIns="10800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해결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 :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가 </a:t>
            </a:r>
            <a:r>
              <a:rPr kumimoji="1" lang="ko-KR" altLang="en-US" sz="22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txt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파일에 접근하지 못하게 한다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해결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에게 메시지를 </a:t>
            </a:r>
            <a:r>
              <a:rPr kumimoji="1" lang="ko-KR" altLang="en-US" sz="22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보낼때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가 입력한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외에도 추가적인 경고문구를 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에게 전달한다</a:t>
            </a:r>
            <a:r>
              <a:rPr kumimoji="1" lang="en-US" altLang="ko-KR" sz="2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2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1951A-8290-77B9-FD31-73047338DB54}"/>
              </a:ext>
            </a:extLst>
          </p:cNvPr>
          <p:cNvSpPr txBox="1"/>
          <p:nvPr/>
        </p:nvSpPr>
        <p:spPr>
          <a:xfrm>
            <a:off x="3130284" y="5296344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* a</a:t>
            </a:r>
            <a:r>
              <a:rPr kumimoji="1" lang="en-US" altLang="ko-Kore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nswer : GPT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가 답변을 제작하게 하는 클래스 메서드</a:t>
            </a: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just"/>
            <a:r>
              <a:rPr kumimoji="1" lang="en-US" altLang="ko-Kore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* text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ore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USER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의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input</a:t>
            </a:r>
          </a:p>
          <a:p>
            <a:pPr algn="just"/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* </a:t>
            </a:r>
            <a:r>
              <a:rPr kumimoji="1" lang="en-US" altLang="ko-KR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error_loss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: GPT</a:t>
            </a: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에게 전달하는 추가적인 경고문구</a:t>
            </a: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5D5207-CE78-B60B-CDFF-843952A77CD4}"/>
              </a:ext>
            </a:extLst>
          </p:cNvPr>
          <p:cNvGrpSpPr/>
          <p:nvPr/>
        </p:nvGrpSpPr>
        <p:grpSpPr>
          <a:xfrm>
            <a:off x="2876550" y="4406772"/>
            <a:ext cx="6438900" cy="825500"/>
            <a:chOff x="2876550" y="3016250"/>
            <a:chExt cx="6438900" cy="8255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BC29F4B-1C8C-5E22-D456-AA4FB74E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016250"/>
              <a:ext cx="6438900" cy="825500"/>
            </a:xfrm>
            <a:prstGeom prst="rect">
              <a:avLst/>
            </a:prstGeom>
          </p:spPr>
        </p:pic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F880F15E-278D-39A4-ADFF-8E6B42043316}"/>
                </a:ext>
              </a:extLst>
            </p:cNvPr>
            <p:cNvCxnSpPr/>
            <p:nvPr/>
          </p:nvCxnSpPr>
          <p:spPr>
            <a:xfrm>
              <a:off x="4310367" y="3541987"/>
              <a:ext cx="48550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5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ko-KR" altLang="en-US" dirty="0" err="1"/>
              <a:t>프롬프팅</a:t>
            </a:r>
            <a:r>
              <a:rPr lang="ko-KR" altLang="en-US" dirty="0"/>
              <a:t> 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7C264-E3EA-FFE4-93C9-42C96F71E2E4}"/>
              </a:ext>
            </a:extLst>
          </p:cNvPr>
          <p:cNvSpPr txBox="1"/>
          <p:nvPr/>
        </p:nvSpPr>
        <p:spPr>
          <a:xfrm>
            <a:off x="1784973" y="1279168"/>
            <a:ext cx="862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핵심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프롬프팅은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단순히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csv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파일을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txt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로 변환하는 것이 아니다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F592B3-3A30-E29E-4958-5ED32F66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19" y="2008409"/>
            <a:ext cx="4098665" cy="3076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572649-A966-3788-46B0-325B25913046}"/>
              </a:ext>
            </a:extLst>
          </p:cNvPr>
          <p:cNvSpPr txBox="1"/>
          <p:nvPr/>
        </p:nvSpPr>
        <p:spPr>
          <a:xfrm>
            <a:off x="1959177" y="5188770"/>
            <a:ext cx="2366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[</a:t>
            </a:r>
            <a:r>
              <a:rPr kumimoji="1" lang="ko-KR" altLang="en-US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실제 추출한 </a:t>
            </a:r>
            <a:r>
              <a:rPr kumimoji="1" lang="en-US" altLang="ko-Kore-KR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CSV </a:t>
            </a:r>
            <a:r>
              <a:rPr kumimoji="1" lang="ko-Kore-KR" altLang="en-US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파일</a:t>
            </a:r>
            <a:r>
              <a:rPr kumimoji="1" lang="ko-KR" altLang="en-US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]</a:t>
            </a:r>
            <a:endParaRPr kumimoji="1" lang="ko-Kore-KR" altLang="en-US" sz="15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BD8C40-1BDD-DA8B-B941-070A8E7E5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54" b="-1"/>
          <a:stretch/>
        </p:blipFill>
        <p:spPr>
          <a:xfrm>
            <a:off x="7000318" y="1956531"/>
            <a:ext cx="3819880" cy="3180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1617C6-8F89-8F7A-3815-459355443949}"/>
              </a:ext>
            </a:extLst>
          </p:cNvPr>
          <p:cNvSpPr txBox="1"/>
          <p:nvPr/>
        </p:nvSpPr>
        <p:spPr>
          <a:xfrm>
            <a:off x="7820231" y="5226290"/>
            <a:ext cx="20152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[</a:t>
            </a:r>
            <a:r>
              <a:rPr kumimoji="1" lang="ko-KR" altLang="en-US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15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프롬프팅</a:t>
            </a:r>
            <a:r>
              <a:rPr kumimoji="1" lang="ko-KR" altLang="en-US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파일 예시 </a:t>
            </a:r>
            <a:r>
              <a:rPr kumimoji="1" lang="en-US" altLang="ko-KR" sz="15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]</a:t>
            </a:r>
            <a:endParaRPr kumimoji="1" lang="ko-Kore-KR" altLang="en-US" sz="15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94B10D4B-E036-9267-A510-EAE9FA4FDC2C}"/>
              </a:ext>
            </a:extLst>
          </p:cNvPr>
          <p:cNvSpPr/>
          <p:nvPr/>
        </p:nvSpPr>
        <p:spPr>
          <a:xfrm>
            <a:off x="5723132" y="2960915"/>
            <a:ext cx="745737" cy="4572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E1A0D-5AF6-9348-3083-AC9F23DD74A9}"/>
              </a:ext>
            </a:extLst>
          </p:cNvPr>
          <p:cNvSpPr txBox="1"/>
          <p:nvPr/>
        </p:nvSpPr>
        <p:spPr>
          <a:xfrm>
            <a:off x="1560093" y="5690679"/>
            <a:ext cx="9071813" cy="77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핵심은 이렇게 </a:t>
            </a:r>
            <a:r>
              <a:rPr kumimoji="1" lang="en-US" altLang="ko-KR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가 이해할 수 있도록 정보들을 튜닝하는 </a:t>
            </a:r>
            <a:r>
              <a:rPr kumimoji="1" lang="en-US" altLang="ko-KR" b="1" u="sng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‘</a:t>
            </a:r>
            <a:r>
              <a:rPr kumimoji="1" lang="ko-KR" altLang="en-US" b="1" u="sng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코딩 알고리즘</a:t>
            </a:r>
            <a:r>
              <a:rPr kumimoji="1" lang="en-US" altLang="ko-KR" b="1" u="sng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’</a:t>
            </a:r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을 개발하는 것</a:t>
            </a:r>
            <a:endParaRPr kumimoji="1" lang="en-US" altLang="ko-KR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39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잘못된 정보를 제공하는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DAE63-2FCE-7BFF-54B3-3C3B7DE59E65}"/>
              </a:ext>
            </a:extLst>
          </p:cNvPr>
          <p:cNvSpPr txBox="1"/>
          <p:nvPr/>
        </p:nvSpPr>
        <p:spPr>
          <a:xfrm>
            <a:off x="1784973" y="1290625"/>
            <a:ext cx="862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원인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기본적으로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GPT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는 환각현상을 지닌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LLM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모델이다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A7AA3-5BAC-A72D-1FD7-69F6546965A8}"/>
              </a:ext>
            </a:extLst>
          </p:cNvPr>
          <p:cNvSpPr txBox="1"/>
          <p:nvPr/>
        </p:nvSpPr>
        <p:spPr>
          <a:xfrm>
            <a:off x="3635543" y="1767679"/>
            <a:ext cx="6281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</a:t>
            </a:r>
            <a:r>
              <a:rPr kumimoji="1" lang="ko-KR" altLang="en-US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* 환각현상 </a:t>
            </a:r>
            <a:r>
              <a:rPr kumimoji="1" lang="en-US" altLang="ko-KR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대규모 언어 모델</a:t>
            </a:r>
            <a:r>
              <a:rPr kumimoji="1" lang="en-US" altLang="ko-KR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(LLM)</a:t>
            </a:r>
            <a:r>
              <a:rPr kumimoji="1" lang="ko-KR" altLang="en-US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이 완전하게 날조된 거짓 정보를 마치 사실 정보인 것처럼 이용자에게 내뱉는 것 </a:t>
            </a:r>
            <a:r>
              <a:rPr kumimoji="1" lang="en-US" altLang="ko-KR" sz="1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95F09F2-CDCE-2FBA-B1D6-98548FDEE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54" b="-1"/>
          <a:stretch/>
        </p:blipFill>
        <p:spPr>
          <a:xfrm>
            <a:off x="2338047" y="2244733"/>
            <a:ext cx="3730883" cy="310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F6CA28-464C-204A-A511-2208B2303BD8}"/>
              </a:ext>
            </a:extLst>
          </p:cNvPr>
          <p:cNvSpPr/>
          <p:nvPr/>
        </p:nvSpPr>
        <p:spPr>
          <a:xfrm>
            <a:off x="2283617" y="4712743"/>
            <a:ext cx="2413737" cy="20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B0A78-111F-6A0F-F8FA-259CE818D46A}"/>
              </a:ext>
            </a:extLst>
          </p:cNvPr>
          <p:cNvSpPr txBox="1"/>
          <p:nvPr/>
        </p:nvSpPr>
        <p:spPr>
          <a:xfrm>
            <a:off x="2430562" y="5539102"/>
            <a:ext cx="3545851" cy="710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46800" rIns="180000" bIns="46800" rtlCol="0">
            <a:spAutoFit/>
          </a:bodyPr>
          <a:lstStyle/>
          <a:p>
            <a:pPr algn="just"/>
            <a:r>
              <a:rPr kumimoji="1"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해결 </a:t>
            </a:r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프롬프팅에</a:t>
            </a:r>
            <a:r>
              <a:rPr kumimoji="1"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해당사항을 추가하여 최대한 제어</a:t>
            </a:r>
            <a:endParaRPr kumimoji="1" lang="ko-Kore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9B731A-EA26-50A4-E619-8B6ED761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942" y="2244733"/>
            <a:ext cx="3234943" cy="3591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D621FD-65D6-267E-4569-C7C902992A33}"/>
              </a:ext>
            </a:extLst>
          </p:cNvPr>
          <p:cNvSpPr txBox="1"/>
          <p:nvPr/>
        </p:nvSpPr>
        <p:spPr>
          <a:xfrm>
            <a:off x="7198505" y="5931719"/>
            <a:ext cx="2384624" cy="402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46800" rIns="180000" bIns="46800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실제 테스트 결과</a:t>
            </a:r>
            <a:endParaRPr kumimoji="1" lang="en-US" altLang="ko-KR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05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로컬저장소 고안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7E85-E7A2-7C0C-4D7D-8D56D935B4EA}"/>
              </a:ext>
            </a:extLst>
          </p:cNvPr>
          <p:cNvSpPr txBox="1"/>
          <p:nvPr/>
        </p:nvSpPr>
        <p:spPr>
          <a:xfrm>
            <a:off x="1235386" y="1353184"/>
            <a:ext cx="9721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문제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프로그램을 실행할 때마다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크롤링을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하면 딜레이가 길어질 수 있다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8852F-5554-D197-9AEB-036DCE08760E}"/>
              </a:ext>
            </a:extLst>
          </p:cNvPr>
          <p:cNvSpPr txBox="1"/>
          <p:nvPr/>
        </p:nvSpPr>
        <p:spPr>
          <a:xfrm>
            <a:off x="1311586" y="1830238"/>
            <a:ext cx="9721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원인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횟수가 많기 때문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D395-2AD3-1D35-00AD-7ED379F2E10F}"/>
              </a:ext>
            </a:extLst>
          </p:cNvPr>
          <p:cNvSpPr txBox="1"/>
          <p:nvPr/>
        </p:nvSpPr>
        <p:spPr>
          <a:xfrm>
            <a:off x="1156934" y="2492589"/>
            <a:ext cx="10098895" cy="863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180000" tIns="46800" rIns="180000" bIns="46800" rtlCol="0">
            <a:spAutoFit/>
          </a:bodyPr>
          <a:lstStyle/>
          <a:p>
            <a:pPr algn="just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해결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당일 최초로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크롤링된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정보를 로컬저장소에 저장해 놓은 뒤에 날짜만 비교하여 동일 날짜일 경우 </a:t>
            </a:r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크롤링을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하지 않는다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9636A4-3AC0-7200-704F-B1755E51F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61" y="3545915"/>
            <a:ext cx="7772400" cy="153195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8DB02F-BC3B-2689-E493-20C86CE98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10"/>
          <a:stretch/>
        </p:blipFill>
        <p:spPr>
          <a:xfrm>
            <a:off x="7811399" y="5184376"/>
            <a:ext cx="3644462" cy="153195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44161-4EAB-EE67-08DE-05FA8424D916}"/>
              </a:ext>
            </a:extLst>
          </p:cNvPr>
          <p:cNvSpPr txBox="1"/>
          <p:nvPr/>
        </p:nvSpPr>
        <p:spPr>
          <a:xfrm>
            <a:off x="544667" y="3882579"/>
            <a:ext cx="2650814" cy="8586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288000" bIns="288000" rtlCol="0">
            <a:spAutoFit/>
          </a:bodyPr>
          <a:lstStyle/>
          <a:p>
            <a:r>
              <a:rPr kumimoji="1" lang="ko-Kore-KR" altLang="en-US" dirty="0"/>
              <a:t>프로그램을</a:t>
            </a:r>
            <a:r>
              <a:rPr kumimoji="1" lang="ko-KR" altLang="en-US" dirty="0"/>
              <a:t> 최초로 실행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5F54A9-941B-D2CD-B704-FF2AAC2E44CF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3195481" y="4311891"/>
            <a:ext cx="48798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5A01C2-6C85-F5FF-4C48-43B8EBCBE268}"/>
              </a:ext>
            </a:extLst>
          </p:cNvPr>
          <p:cNvSpPr txBox="1"/>
          <p:nvPr/>
        </p:nvSpPr>
        <p:spPr>
          <a:xfrm>
            <a:off x="544667" y="5521039"/>
            <a:ext cx="2251420" cy="8586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288000" bIns="288000" rtlCol="0">
            <a:spAutoFit/>
          </a:bodyPr>
          <a:lstStyle/>
          <a:p>
            <a:r>
              <a:rPr kumimoji="1" lang="ko-Kore-KR" altLang="en-US" dirty="0"/>
              <a:t>프로그램을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번 실행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067B8-433F-296A-A900-35C16BF538A0}"/>
              </a:ext>
            </a:extLst>
          </p:cNvPr>
          <p:cNvSpPr txBox="1"/>
          <p:nvPr/>
        </p:nvSpPr>
        <p:spPr>
          <a:xfrm>
            <a:off x="3311786" y="5564297"/>
            <a:ext cx="3983914" cy="772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kumimoji="1" lang="en-US" altLang="ko-KR" dirty="0"/>
              <a:t>If “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날짜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프로그램 실행 날짜</a:t>
            </a:r>
            <a:r>
              <a:rPr kumimoji="1" lang="en-US" altLang="ko-KR" dirty="0"/>
              <a:t>”</a:t>
            </a:r>
          </a:p>
          <a:p>
            <a:pPr algn="ctr"/>
            <a:r>
              <a:rPr kumimoji="1" lang="ko-Kore-KR" altLang="en-US" dirty="0"/>
              <a:t>로컬저장소에서</a:t>
            </a:r>
            <a:r>
              <a:rPr kumimoji="1" lang="ko-KR" altLang="en-US" dirty="0"/>
              <a:t> 정보 추출</a:t>
            </a:r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3A4DD4-BD59-A886-B658-34CC864B3CB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96087" y="5950351"/>
            <a:ext cx="51569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FC394D-86FF-A371-1131-9B834921719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295700" y="5950351"/>
            <a:ext cx="515699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수정된 </a:t>
            </a:r>
            <a:r>
              <a:rPr lang="en-US" altLang="ko-KR" dirty="0"/>
              <a:t>Class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2914E-053F-74F1-9B5C-AAD45A65CC0A}"/>
              </a:ext>
            </a:extLst>
          </p:cNvPr>
          <p:cNvSpPr txBox="1"/>
          <p:nvPr/>
        </p:nvSpPr>
        <p:spPr>
          <a:xfrm>
            <a:off x="1784973" y="1279168"/>
            <a:ext cx="8622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5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채워주시면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감사하겠습니다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endParaRPr kumimoji="1" lang="en-US" altLang="ko-KR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endParaRPr kumimoji="1" lang="en-US" altLang="ko-KR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그리고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클래스에 대해서도 고민해보면 좋을 것 같아요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</a:p>
          <a:p>
            <a:pPr algn="ctr"/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정주영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추후 지워도 됨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)</a:t>
            </a:r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0946C-9265-C777-8C91-61D5E3F8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7762"/>
            <a:ext cx="112776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수정된 </a:t>
            </a:r>
            <a:r>
              <a:rPr lang="en-US" altLang="ko-KR" dirty="0"/>
              <a:t>Sequence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AABF9-F381-2243-B902-A63F2988A29B}"/>
              </a:ext>
            </a:extLst>
          </p:cNvPr>
          <p:cNvSpPr txBox="1"/>
          <p:nvPr/>
        </p:nvSpPr>
        <p:spPr>
          <a:xfrm>
            <a:off x="1784973" y="1279168"/>
            <a:ext cx="8622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1.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ore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 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와 </a:t>
            </a:r>
            <a:r>
              <a:rPr kumimoji="1" lang="en-US" altLang="ko-KR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GUI</a:t>
            </a:r>
            <a:r>
              <a:rPr kumimoji="1" lang="ko-KR" altLang="en-US" sz="25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가 서로 상호작용하는 시나리오</a:t>
            </a:r>
            <a:endParaRPr kumimoji="1" lang="en-US" altLang="ko-KR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endParaRPr kumimoji="1" lang="ko-Kore-KR" altLang="en-US" sz="25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ACA65-542F-802F-B848-6EF0C7F9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7" y="1847850"/>
            <a:ext cx="3757613" cy="43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427</Words>
  <Application>Microsoft Office PowerPoint</Application>
  <PresentationFormat>와이드스크린</PresentationFormat>
  <Paragraphs>92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BM DoHyeon OTF</vt:lpstr>
      <vt:lpstr>Gmarket Sans Medium</vt:lpstr>
      <vt:lpstr>KoPubWorld돋움체 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1. 팀원 역할분담</vt:lpstr>
      <vt:lpstr>2. 크롤링에 사용된 추가모듈</vt:lpstr>
      <vt:lpstr>3. 보안문제 솔루션</vt:lpstr>
      <vt:lpstr>4. 프롬프팅 알고리즘</vt:lpstr>
      <vt:lpstr>5. 잘못된 정보를 제공하는 경우</vt:lpstr>
      <vt:lpstr>6. 로컬저장소 고안</vt:lpstr>
      <vt:lpstr>7. 수정된 Class 다이어그램</vt:lpstr>
      <vt:lpstr>8. 수정된 Sequence 다이어그램</vt:lpstr>
      <vt:lpstr>8. 수정된 Sequence 다이어그램</vt:lpstr>
      <vt:lpstr>8. 수정된 Sequence 다이어그램</vt:lpstr>
      <vt:lpstr>8. 수정된 Sequence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정주영</dc:creator>
  <cp:lastModifiedBy>최정민</cp:lastModifiedBy>
  <cp:revision>11</cp:revision>
  <dcterms:created xsi:type="dcterms:W3CDTF">2023-11-28T09:04:28Z</dcterms:created>
  <dcterms:modified xsi:type="dcterms:W3CDTF">2023-11-29T14:09:04Z</dcterms:modified>
</cp:coreProperties>
</file>