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2" r:id="rId4"/>
    <p:sldId id="276" r:id="rId5"/>
    <p:sldId id="273" r:id="rId6"/>
    <p:sldId id="274" r:id="rId7"/>
    <p:sldId id="265" r:id="rId8"/>
    <p:sldId id="266" r:id="rId9"/>
    <p:sldId id="275" r:id="rId10"/>
    <p:sldId id="26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57588-C70D-4B69-A206-FEC67E66B20F}" v="1" dt="2018-12-15T10:19:14.98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>
      <p:cViewPr varScale="1">
        <p:scale>
          <a:sx n="69" d="100"/>
          <a:sy n="69" d="100"/>
        </p:scale>
        <p:origin x="-642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sul Jaeger" userId="b1751f5c608439b3" providerId="LiveId" clId="{B6F57588-C70D-4B69-A206-FEC67E66B20F}"/>
    <pc:docChg chg="custSel modSld">
      <pc:chgData name="Shamsul Jaeger" userId="b1751f5c608439b3" providerId="LiveId" clId="{B6F57588-C70D-4B69-A206-FEC67E66B20F}" dt="2018-12-15T10:20:08.895" v="71" actId="20577"/>
      <pc:docMkLst>
        <pc:docMk/>
      </pc:docMkLst>
      <pc:sldChg chg="modSp">
        <pc:chgData name="Shamsul Jaeger" userId="b1751f5c608439b3" providerId="LiveId" clId="{B6F57588-C70D-4B69-A206-FEC67E66B20F}" dt="2018-12-15T10:20:08.895" v="71" actId="20577"/>
        <pc:sldMkLst>
          <pc:docMk/>
          <pc:sldMk cId="3576699725" sldId="276"/>
        </pc:sldMkLst>
        <pc:spChg chg="mod">
          <ac:chgData name="Shamsul Jaeger" userId="b1751f5c608439b3" providerId="LiveId" clId="{B6F57588-C70D-4B69-A206-FEC67E66B20F}" dt="2018-12-15T10:19:04.539" v="8" actId="20577"/>
          <ac:spMkLst>
            <pc:docMk/>
            <pc:sldMk cId="3576699725" sldId="276"/>
            <ac:spMk id="2" creationId="{00000000-0000-0000-0000-000000000000}"/>
          </ac:spMkLst>
        </pc:spChg>
        <pc:spChg chg="mod">
          <ac:chgData name="Shamsul Jaeger" userId="b1751f5c608439b3" providerId="LiveId" clId="{B6F57588-C70D-4B69-A206-FEC67E66B20F}" dt="2018-12-15T10:20:08.895" v="71" actId="20577"/>
          <ac:spMkLst>
            <pc:docMk/>
            <pc:sldMk cId="3576699725" sldId="27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MY"/>
  <c:style val="1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Immigrants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1722</c:v>
                </c:pt>
                <c:pt idx="1">
                  <c:v>2406</c:v>
                </c:pt>
                <c:pt idx="2">
                  <c:v>2514</c:v>
                </c:pt>
                <c:pt idx="3">
                  <c:v>2704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37E-4A87-94A5-0E7374CC1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37E-4A87-94A5-0E7374CC1813}"/>
            </c:ext>
          </c:extLst>
        </c:ser>
        <c:gapWidth val="219"/>
        <c:overlap val="-27"/>
        <c:axId val="85234432"/>
        <c:axId val="85235968"/>
      </c:barChart>
      <c:lineChart>
        <c:grouping val="standard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0%</c:formatCode>
                <c:ptCount val="4"/>
                <c:pt idx="0">
                  <c:v>7.0000000000000034E-2</c:v>
                </c:pt>
                <c:pt idx="1">
                  <c:v>7.944250871080144E-2</c:v>
                </c:pt>
                <c:pt idx="2">
                  <c:v>4.4887780548628499E-2</c:v>
                </c:pt>
                <c:pt idx="3">
                  <c:v>7.5576770087509973E-2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37E-4A87-94A5-0E7374CC1813}"/>
            </c:ext>
          </c:extLst>
        </c:ser>
        <c:marker val="1"/>
        <c:axId val="116332032"/>
        <c:axId val="116330496"/>
      </c:lineChart>
      <c:catAx>
        <c:axId val="852344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5968"/>
        <c:crosses val="autoZero"/>
        <c:auto val="1"/>
        <c:lblAlgn val="ctr"/>
        <c:lblOffset val="100"/>
      </c:catAx>
      <c:valAx>
        <c:axId val="852359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34432"/>
        <c:crosses val="autoZero"/>
        <c:crossBetween val="between"/>
      </c:valAx>
      <c:valAx>
        <c:axId val="116330496"/>
        <c:scaling>
          <c:orientation val="minMax"/>
        </c:scaling>
        <c:axPos val="r"/>
        <c:numFmt formatCode="0%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32032"/>
        <c:crosses val="max"/>
        <c:crossBetween val="between"/>
      </c:valAx>
      <c:catAx>
        <c:axId val="116332032"/>
        <c:scaling>
          <c:orientation val="minMax"/>
        </c:scaling>
        <c:delete val="1"/>
        <c:axPos val="b"/>
        <c:numFmt formatCode="General" sourceLinked="1"/>
        <c:tickLblPos val="none"/>
        <c:crossAx val="116330496"/>
        <c:crosses val="autoZero"/>
        <c:auto val="1"/>
        <c:lblAlgn val="ctr"/>
        <c:lblOffset val="100"/>
      </c:cat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xmlns="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xmlns="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xmlns="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xmlns="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xmlns="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11DB350F-D8EE-447D-A928-D25B239E118A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xmlns="" id="0" name="" title="Group C tasks"/>
        </a:ext>
      </dgm:extLst>
    </dgm:pt>
    <dgm:pt modelId="{A2146649-9CEC-498D-AE55-FAE1534A7C02}" type="parTrans" cxnId="{8A952D0E-EC6B-4E10-957E-DEE65A74FEB9}">
      <dgm:prSet/>
      <dgm:spPr/>
      <dgm:t>
        <a:bodyPr/>
        <a:lstStyle/>
        <a:p>
          <a:endParaRPr lang="en-US"/>
        </a:p>
      </dgm:t>
    </dgm:pt>
    <dgm:pt modelId="{E0326EB4-CF5A-4B32-8BAE-E3BC40FA07C7}" type="sibTrans" cxnId="{8A952D0E-EC6B-4E10-957E-DEE65A74FEB9}">
      <dgm:prSet/>
      <dgm:spPr/>
      <dgm:t>
        <a:bodyPr/>
        <a:lstStyle/>
        <a:p>
          <a:endParaRPr lang="en-US"/>
        </a:p>
      </dgm:t>
    </dgm:pt>
    <dgm:pt modelId="{2DB9E348-EB2A-45FD-B6B1-789C9CBE42C6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D19DFFD-8CB7-491C-8651-17D6FEB1F084}" type="parTrans" cxnId="{84A6AFAF-D3E1-4473-BE29-79FF23518957}">
      <dgm:prSet/>
      <dgm:spPr/>
      <dgm:t>
        <a:bodyPr/>
        <a:lstStyle/>
        <a:p>
          <a:endParaRPr lang="en-US"/>
        </a:p>
      </dgm:t>
    </dgm:pt>
    <dgm:pt modelId="{222AEED6-696C-44C9-B931-651B35204A4F}" type="sibTrans" cxnId="{84A6AFAF-D3E1-4473-BE29-79FF23518957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MY"/>
        </a:p>
      </dgm:t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xmlns="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xmlns="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E8E5C43-2B91-418F-AD74-3271F285E930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5EB0B085-10A5-4447-81D3-7D1A487A894A}" type="presOf" srcId="{C1B61D4D-7B51-471F-A0A6-E55A5EC41A8E}" destId="{B00BB2B3-43BF-4BBF-B8B9-75901CCFACA5}" srcOrd="0" destOrd="0" presId="urn:microsoft.com/office/officeart/2005/8/layout/StepDownProcess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43C1578-8E66-47F8-947A-88F74A17419C}" type="presOf" srcId="{A33F4830-5CD4-4C71-985C-0708E9B0BE14}" destId="{08ECF78B-FAD5-4D9C-8E49-B3383B679E74}" srcOrd="0" destOrd="0" presId="urn:microsoft.com/office/officeart/2005/8/layout/StepDownProcess"/>
    <dgm:cxn modelId="{84A6AFAF-D3E1-4473-BE29-79FF23518957}" srcId="{0D636056-30D8-4434-99F7-E38A6E2B8161}" destId="{2DB9E348-EB2A-45FD-B6B1-789C9CBE42C6}" srcOrd="1" destOrd="0" parTransId="{DD19DFFD-8CB7-491C-8651-17D6FEB1F084}" sibTransId="{222AEED6-696C-44C9-B931-651B35204A4F}"/>
    <dgm:cxn modelId="{9AB6BCE3-F2BE-4C10-8750-63A46151E67C}" type="presOf" srcId="{11DB350F-D8EE-447D-A928-D25B239E118A}" destId="{3E8E5C43-2B91-418F-AD74-3271F285E930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50B6206-7AB2-4B86-91FE-C4FB740EB72F}" type="presOf" srcId="{EB73341C-FA6D-4FF7-B456-80B171416073}" destId="{B00BB2B3-43BF-4BBF-B8B9-75901CCFACA5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E847A943-9455-40E4-94AD-8642C59784E3}" type="presOf" srcId="{255827E2-CE07-427C-839C-BE2E51FCDBB8}" destId="{5812CCDB-7FE7-42D3-9D84-BC2F375234DF}" srcOrd="0" destOrd="0" presId="urn:microsoft.com/office/officeart/2005/8/layout/StepDownProcess"/>
    <dgm:cxn modelId="{8A952D0E-EC6B-4E10-957E-DEE65A74FEB9}" srcId="{0D636056-30D8-4434-99F7-E38A6E2B8161}" destId="{11DB350F-D8EE-447D-A928-D25B239E118A}" srcOrd="0" destOrd="0" parTransId="{A2146649-9CEC-498D-AE55-FAE1534A7C02}" sibTransId="{E0326EB4-CF5A-4B32-8BAE-E3BC40FA07C7}"/>
    <dgm:cxn modelId="{AB9C8F91-5296-4EFA-9E72-4FCA560CB2F2}" type="presOf" srcId="{3791C0EA-2A16-4B79-AE66-267F4C96876D}" destId="{5812CCDB-7FE7-42D3-9D84-BC2F375234DF}" srcOrd="0" destOrd="1" presId="urn:microsoft.com/office/officeart/2005/8/layout/StepDownProcess"/>
    <dgm:cxn modelId="{C9FE5FE3-16D8-4C1B-9046-F3BBFBB91C60}" type="presOf" srcId="{F20117B0-FCD8-4927-B2D0-4FE779DC2A9B}" destId="{1D736981-5D82-4672-9205-279958AACFE2}" srcOrd="0" destOrd="0" presId="urn:microsoft.com/office/officeart/2005/8/layout/StepDownProcess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D99E7495-3B07-4C98-8314-BF5A47CD7DD2}" type="presOf" srcId="{2DB9E348-EB2A-45FD-B6B1-789C9CBE42C6}" destId="{3E8E5C43-2B91-418F-AD74-3271F285E930}" srcOrd="0" destOrd="1" presId="urn:microsoft.com/office/officeart/2005/8/layout/StepDownProcess"/>
    <dgm:cxn modelId="{9B32153A-E367-4774-9276-197CC402DE8E}" type="presOf" srcId="{0D636056-30D8-4434-99F7-E38A6E2B8161}" destId="{AE7ECB50-F4B1-47FD-BE6E-79C06FC25BB6}" srcOrd="0" destOrd="0" presId="urn:microsoft.com/office/officeart/2005/8/layout/StepDownProcess"/>
    <dgm:cxn modelId="{8EA43C26-1690-43E9-A62A-046BC5727FFA}" type="presOf" srcId="{98450B70-D18C-4E1D-97E9-FA8BA06091D9}" destId="{E2700167-FF4B-4025-A48B-3CB1A8B5F4C4}" srcOrd="0" destOrd="0" presId="urn:microsoft.com/office/officeart/2005/8/layout/StepDownProcess"/>
    <dgm:cxn modelId="{6826B67D-EA0B-422C-B651-8CF6FA29BB5C}" type="presParOf" srcId="{08ECF78B-FAD5-4D9C-8E49-B3383B679E74}" destId="{CA25F1EE-EBF1-4624-880B-D3BCF13A2F47}" srcOrd="0" destOrd="0" presId="urn:microsoft.com/office/officeart/2005/8/layout/StepDownProcess"/>
    <dgm:cxn modelId="{0F4E2E48-B2A7-4613-8974-9DB1A0527A2D}" type="presParOf" srcId="{CA25F1EE-EBF1-4624-880B-D3BCF13A2F47}" destId="{1DBDDA96-9BFE-4E8D-B03A-B2FB6EE49E38}" srcOrd="0" destOrd="0" presId="urn:microsoft.com/office/officeart/2005/8/layout/StepDownProcess"/>
    <dgm:cxn modelId="{2E3E269C-0544-45E3-B070-8E5459327B36}" type="presParOf" srcId="{CA25F1EE-EBF1-4624-880B-D3BCF13A2F47}" destId="{E2700167-FF4B-4025-A48B-3CB1A8B5F4C4}" srcOrd="1" destOrd="0" presId="urn:microsoft.com/office/officeart/2005/8/layout/StepDownProcess"/>
    <dgm:cxn modelId="{4E9F9D47-0D46-409E-B226-F4877117F16C}" type="presParOf" srcId="{CA25F1EE-EBF1-4624-880B-D3BCF13A2F47}" destId="{B00BB2B3-43BF-4BBF-B8B9-75901CCFACA5}" srcOrd="2" destOrd="0" presId="urn:microsoft.com/office/officeart/2005/8/layout/StepDownProcess"/>
    <dgm:cxn modelId="{ACFFE6D6-A546-46B3-BC46-6851FD4E165B}" type="presParOf" srcId="{08ECF78B-FAD5-4D9C-8E49-B3383B679E74}" destId="{939CB33E-F6DE-4B22-86E1-389888939D48}" srcOrd="1" destOrd="0" presId="urn:microsoft.com/office/officeart/2005/8/layout/StepDownProcess"/>
    <dgm:cxn modelId="{400A487B-4A3D-40B2-B844-F187FA584929}" type="presParOf" srcId="{08ECF78B-FAD5-4D9C-8E49-B3383B679E74}" destId="{0B9F427B-E521-4A0D-A610-47D9D62FF434}" srcOrd="2" destOrd="0" presId="urn:microsoft.com/office/officeart/2005/8/layout/StepDownProcess"/>
    <dgm:cxn modelId="{1DEFA750-2897-4C90-9E98-843A10373854}" type="presParOf" srcId="{0B9F427B-E521-4A0D-A610-47D9D62FF434}" destId="{CB65E7BF-26FC-4997-A604-64C56983E379}" srcOrd="0" destOrd="0" presId="urn:microsoft.com/office/officeart/2005/8/layout/StepDownProcess"/>
    <dgm:cxn modelId="{5A4522F2-E1FC-47C1-98B1-0600DFE351BE}" type="presParOf" srcId="{0B9F427B-E521-4A0D-A610-47D9D62FF434}" destId="{1D736981-5D82-4672-9205-279958AACFE2}" srcOrd="1" destOrd="0" presId="urn:microsoft.com/office/officeart/2005/8/layout/StepDownProcess"/>
    <dgm:cxn modelId="{A1025042-4A3A-430C-9A21-3E5575B4AA19}" type="presParOf" srcId="{0B9F427B-E521-4A0D-A610-47D9D62FF434}" destId="{5812CCDB-7FE7-42D3-9D84-BC2F375234DF}" srcOrd="2" destOrd="0" presId="urn:microsoft.com/office/officeart/2005/8/layout/StepDownProcess"/>
    <dgm:cxn modelId="{639B9913-64C4-4782-80E3-FA27CF0BC6E9}" type="presParOf" srcId="{08ECF78B-FAD5-4D9C-8E49-B3383B679E74}" destId="{11E7C21B-758A-4A9D-8566-914D35C1B9FC}" srcOrd="3" destOrd="0" presId="urn:microsoft.com/office/officeart/2005/8/layout/StepDownProcess"/>
    <dgm:cxn modelId="{2FE626D8-4BE1-46F0-AC8A-E28C47999597}" type="presParOf" srcId="{08ECF78B-FAD5-4D9C-8E49-B3383B679E74}" destId="{27AC4152-3790-436F-BE68-EF7D8416D588}" srcOrd="4" destOrd="0" presId="urn:microsoft.com/office/officeart/2005/8/layout/StepDownProcess"/>
    <dgm:cxn modelId="{317F930C-8291-40C8-B444-95A5C84C54AA}" type="presParOf" srcId="{27AC4152-3790-436F-BE68-EF7D8416D588}" destId="{AE7ECB50-F4B1-47FD-BE6E-79C06FC25BB6}" srcOrd="0" destOrd="0" presId="urn:microsoft.com/office/officeart/2005/8/layout/StepDownProcess"/>
    <dgm:cxn modelId="{123B4D67-71F1-42FD-90F8-DE9097B22617}" type="presParOf" srcId="{27AC4152-3790-436F-BE68-EF7D8416D588}" destId="{3E8E5C43-2B91-418F-AD74-3271F285E9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A</a:t>
          </a:r>
        </a:p>
      </dsp:txBody>
      <dsp:txXfrm>
        <a:off x="592" y="591779"/>
        <a:ext cx="1390434" cy="973259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B</a:t>
          </a:r>
        </a:p>
      </dsp:txBody>
      <dsp:txXfrm>
        <a:off x="1153410" y="1685070"/>
        <a:ext cx="1390434" cy="973259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Group C</a:t>
          </a:r>
        </a:p>
      </dsp:txBody>
      <dsp:txXfrm>
        <a:off x="2306228" y="2778361"/>
        <a:ext cx="1390434" cy="973259"/>
      </dsp:txXfrm>
    </dsp:sp>
    <dsp:sp modelId="{3E8E5C43-2B91-418F-AD74-3271F285E930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12/16/2018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85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52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44854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9424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94642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569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977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6244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3622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5341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5848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pPr/>
              <a:t>12/16/2018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9243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 KYC FOR </a:t>
            </a:r>
            <a:r>
              <a:rPr lang="en-US" dirty="0" smtClean="0"/>
              <a:t>IMMIGRANTS</a:t>
            </a:r>
            <a:br>
              <a:rPr lang="en-US" dirty="0" smtClean="0"/>
            </a:br>
            <a:r>
              <a:rPr lang="en-US" dirty="0" smtClean="0"/>
              <a:t>By Auto Block</a:t>
            </a:r>
            <a:br>
              <a:rPr lang="en-US" dirty="0" smtClean="0"/>
            </a:br>
            <a:r>
              <a:rPr lang="en-US" dirty="0" smtClean="0"/>
              <a:t>A team where we empower each with autonomous power.  </a:t>
            </a:r>
            <a:br>
              <a:rPr lang="en-US" dirty="0" smtClean="0"/>
            </a:br>
            <a:r>
              <a:rPr lang="en-US" dirty="0" smtClean="0"/>
              <a:t>As individual we function as a solid block.  As a team, each block can be fit into any shapes in the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93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Immigrants do not have proper personal identification documents</a:t>
            </a:r>
          </a:p>
          <a:p>
            <a:r>
              <a:rPr lang="en-MY" dirty="0"/>
              <a:t>Immigrants are not able to receive </a:t>
            </a:r>
            <a:r>
              <a:rPr lang="en-MY" dirty="0" smtClean="0"/>
              <a:t>welfares </a:t>
            </a:r>
          </a:p>
          <a:p>
            <a:pPr lvl="1"/>
            <a:r>
              <a:rPr lang="en-MY" dirty="0" smtClean="0"/>
              <a:t>food supply</a:t>
            </a:r>
          </a:p>
          <a:p>
            <a:pPr lvl="1"/>
            <a:r>
              <a:rPr lang="en-MY" dirty="0" smtClean="0"/>
              <a:t>Education for kids</a:t>
            </a:r>
          </a:p>
          <a:p>
            <a:pPr lvl="1"/>
            <a:r>
              <a:rPr lang="en-MY" dirty="0" smtClean="0"/>
              <a:t>Medical treatments</a:t>
            </a:r>
          </a:p>
          <a:p>
            <a:pPr lvl="1"/>
            <a:r>
              <a:rPr lang="en-MY" dirty="0" err="1" smtClean="0"/>
              <a:t>Employement</a:t>
            </a:r>
            <a:endParaRPr lang="en-MY" dirty="0"/>
          </a:p>
          <a:p>
            <a:r>
              <a:rPr lang="en-MY" dirty="0"/>
              <a:t>Government officials have a hard time tracking </a:t>
            </a:r>
            <a:r>
              <a:rPr lang="en-MY" dirty="0" smtClean="0"/>
              <a:t>immigrants</a:t>
            </a:r>
          </a:p>
          <a:p>
            <a:pPr lvl="1"/>
            <a:r>
              <a:rPr lang="en-MY" dirty="0" smtClean="0"/>
              <a:t>Whereabouts</a:t>
            </a:r>
          </a:p>
          <a:p>
            <a:pPr lvl="1"/>
            <a:r>
              <a:rPr lang="en-MY" dirty="0" smtClean="0"/>
              <a:t>Total number of immigrants still in country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208443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b="1" dirty="0"/>
              <a:t>Number of immigrants in Malaysia in (in thousands)</a:t>
            </a:r>
            <a:endParaRPr lang="en-US" dirty="0"/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0040189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1520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Create an E-KYC solutions for the immigrants.</a:t>
            </a:r>
          </a:p>
          <a:p>
            <a:r>
              <a:rPr lang="en-MY" dirty="0"/>
              <a:t>Blockchain eliminates asymmetry flow of</a:t>
            </a:r>
          </a:p>
          <a:p>
            <a:r>
              <a:rPr lang="en-MY" dirty="0"/>
              <a:t>Immigrants are not able to receive welfare like food supply</a:t>
            </a:r>
          </a:p>
          <a:p>
            <a:r>
              <a:rPr lang="en-MY" dirty="0"/>
              <a:t>Government officials have a hard time tracking </a:t>
            </a:r>
            <a:r>
              <a:rPr lang="en-MY" dirty="0" smtClean="0"/>
              <a:t>immigrants</a:t>
            </a:r>
          </a:p>
          <a:p>
            <a:r>
              <a:rPr lang="en-MY" dirty="0" smtClean="0"/>
              <a:t>Create employment opportunity for immigrants</a:t>
            </a:r>
          </a:p>
          <a:p>
            <a:pPr lvl="1"/>
            <a:r>
              <a:rPr lang="en-MY" dirty="0" smtClean="0"/>
              <a:t>Utilize available resources in various sectors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xmlns="" val="357669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153242820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69521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693133880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0337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094148" y="1000108"/>
            <a:ext cx="3357586" cy="5072098"/>
            <a:chOff x="3665520" y="0"/>
            <a:chExt cx="3357586" cy="6858000"/>
          </a:xfrm>
        </p:grpSpPr>
        <p:sp>
          <p:nvSpPr>
            <p:cNvPr id="46" name="Rectangle 45"/>
            <p:cNvSpPr/>
            <p:nvPr/>
          </p:nvSpPr>
          <p:spPr>
            <a:xfrm>
              <a:off x="3665520" y="0"/>
              <a:ext cx="3357586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22710" y="1857364"/>
              <a:ext cx="250033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NGO</a:t>
              </a:r>
              <a:endParaRPr lang="en-MY" sz="16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22710" y="2643182"/>
              <a:ext cx="250033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Social Welfare</a:t>
              </a:r>
              <a:endParaRPr lang="en-MY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22710" y="3429000"/>
              <a:ext cx="250033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Insurance Company</a:t>
              </a:r>
              <a:endParaRPr lang="en-MY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22710" y="4214818"/>
              <a:ext cx="250033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Health Care</a:t>
              </a:r>
              <a:endParaRPr lang="en-MY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22710" y="285728"/>
              <a:ext cx="250033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 smtClean="0"/>
                <a:t>PDRM </a:t>
              </a:r>
            </a:p>
            <a:p>
              <a:pPr algn="ctr"/>
              <a:r>
                <a:rPr lang="en-MY" sz="1200" dirty="0" smtClean="0"/>
                <a:t>(police)</a:t>
              </a:r>
              <a:endParaRPr lang="en-MY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22710" y="1071545"/>
              <a:ext cx="2500330" cy="72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 smtClean="0"/>
                <a:t>Immigration officer</a:t>
              </a:r>
              <a:endParaRPr lang="en-MY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22710" y="5000636"/>
              <a:ext cx="250033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Education</a:t>
              </a:r>
              <a:endParaRPr lang="en-MY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22710" y="5852272"/>
              <a:ext cx="250033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Private </a:t>
              </a:r>
              <a:r>
                <a:rPr lang="en-MY" sz="1600" dirty="0" smtClean="0"/>
                <a:t>Sectors</a:t>
              </a:r>
              <a:endParaRPr lang="en-MY" sz="1600" dirty="0"/>
            </a:p>
          </p:txBody>
        </p:sp>
      </p:grpSp>
      <p:sp useBgFill="1">
        <p:nvSpPr>
          <p:cNvPr id="37" name="Oval 36"/>
          <p:cNvSpPr/>
          <p:nvPr/>
        </p:nvSpPr>
        <p:spPr>
          <a:xfrm>
            <a:off x="379372" y="2357430"/>
            <a:ext cx="2571768" cy="19288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pic>
        <p:nvPicPr>
          <p:cNvPr id="12" name="Picture 11" descr="illegal-immigrant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372" y="357165"/>
            <a:ext cx="2714644" cy="1571637"/>
          </a:xfrm>
          <a:prstGeom prst="rect">
            <a:avLst/>
          </a:prstGeom>
        </p:spPr>
      </p:pic>
      <p:pic>
        <p:nvPicPr>
          <p:cNvPr id="13" name="Picture 12" descr="SnapCrab_NoName_2018-12-16_8-8-12_No-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240" y="2800215"/>
            <a:ext cx="781140" cy="786970"/>
          </a:xfrm>
          <a:prstGeom prst="rect">
            <a:avLst/>
          </a:prstGeom>
        </p:spPr>
      </p:pic>
      <p:pic>
        <p:nvPicPr>
          <p:cNvPr id="14" name="Picture 13" descr="SnapCrab_NoName_2018-12-16_8-9-34_No-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9570" y="2714620"/>
            <a:ext cx="807108" cy="1057413"/>
          </a:xfrm>
          <a:prstGeom prst="rect">
            <a:avLst/>
          </a:prstGeom>
        </p:spPr>
      </p:pic>
      <p:pic>
        <p:nvPicPr>
          <p:cNvPr id="19" name="Picture 18" descr="SnapCrab_NoName_2018-12-16_8-10-53_No-0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934" y="4914691"/>
            <a:ext cx="2762636" cy="165758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50876" y="4357694"/>
            <a:ext cx="190789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b="1" dirty="0" smtClean="0"/>
              <a:t>Universal ID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1022314" y="2071678"/>
            <a:ext cx="1143008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sp>
        <p:nvSpPr>
          <p:cNvPr id="53" name="Right Arrow 52"/>
          <p:cNvSpPr/>
          <p:nvPr/>
        </p:nvSpPr>
        <p:spPr>
          <a:xfrm flipH="1">
            <a:off x="3165454" y="4786322"/>
            <a:ext cx="785818" cy="1071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sp>
        <p:nvSpPr>
          <p:cNvPr id="54" name="Down Arrow 53"/>
          <p:cNvSpPr/>
          <p:nvPr/>
        </p:nvSpPr>
        <p:spPr>
          <a:xfrm>
            <a:off x="1093752" y="3714752"/>
            <a:ext cx="1143008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grpSp>
        <p:nvGrpSpPr>
          <p:cNvPr id="35" name="Group 34"/>
          <p:cNvGrpSpPr/>
          <p:nvPr/>
        </p:nvGrpSpPr>
        <p:grpSpPr>
          <a:xfrm>
            <a:off x="7666048" y="285728"/>
            <a:ext cx="4451339" cy="6357982"/>
            <a:chOff x="7737486" y="285728"/>
            <a:chExt cx="4214842" cy="6357982"/>
          </a:xfrm>
        </p:grpSpPr>
        <p:sp>
          <p:nvSpPr>
            <p:cNvPr id="21" name="Oval 20"/>
            <p:cNvSpPr/>
            <p:nvPr/>
          </p:nvSpPr>
          <p:spPr>
            <a:xfrm>
              <a:off x="7737486" y="285728"/>
              <a:ext cx="4214842" cy="6357982"/>
            </a:xfrm>
            <a:prstGeom prst="ellipse">
              <a:avLst/>
            </a:prstGeom>
            <a:noFill/>
            <a:scene3d>
              <a:camera prst="orthographicFront"/>
              <a:lightRig rig="threePt" dir="t"/>
            </a:scene3d>
            <a:sp3d>
              <a:bevelT w="6350" h="8255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860028" y="428603"/>
              <a:ext cx="1857388" cy="6429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2000" dirty="0" smtClean="0"/>
                <a:t>B-Police</a:t>
              </a:r>
              <a:endParaRPr lang="en-MY" sz="2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8860028" y="1214422"/>
              <a:ext cx="1857388" cy="64294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400" dirty="0" smtClean="0"/>
                <a:t>B-Immigration</a:t>
              </a:r>
              <a:endParaRPr lang="en-MY" sz="2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8860028" y="2000240"/>
              <a:ext cx="1857388" cy="64294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NGO</a:t>
              </a:r>
              <a:endParaRPr lang="en-MY" sz="16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860028" y="2786058"/>
              <a:ext cx="1857388" cy="6429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 smtClean="0"/>
                <a:t>Health Chain</a:t>
              </a:r>
              <a:endParaRPr lang="en-MY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951932" y="3571876"/>
              <a:ext cx="1857388" cy="6429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sz="1600" dirty="0" smtClean="0"/>
                <a:t>Education Chain</a:t>
              </a:r>
              <a:endParaRPr lang="en-MY" sz="16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8951932" y="5715015"/>
              <a:ext cx="1857388" cy="64294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MY" dirty="0" smtClean="0"/>
                <a:t>Mall on Block</a:t>
              </a:r>
              <a:endParaRPr lang="en-MY" dirty="0"/>
            </a:p>
          </p:txBody>
        </p:sp>
      </p:grpSp>
      <p:sp>
        <p:nvSpPr>
          <p:cNvPr id="40" name="Right Arrow 39"/>
          <p:cNvSpPr/>
          <p:nvPr/>
        </p:nvSpPr>
        <p:spPr>
          <a:xfrm>
            <a:off x="3308330" y="6143644"/>
            <a:ext cx="5214974" cy="500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sp>
        <p:nvSpPr>
          <p:cNvPr id="41" name="Right Arrow 40"/>
          <p:cNvSpPr/>
          <p:nvPr/>
        </p:nvSpPr>
        <p:spPr>
          <a:xfrm flipH="1">
            <a:off x="3236892" y="500042"/>
            <a:ext cx="5143536" cy="500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/>
          </a:p>
        </p:txBody>
      </p:sp>
      <p:sp>
        <p:nvSpPr>
          <p:cNvPr id="47" name="Oval 46"/>
          <p:cNvSpPr/>
          <p:nvPr/>
        </p:nvSpPr>
        <p:spPr>
          <a:xfrm>
            <a:off x="7880362" y="1857364"/>
            <a:ext cx="857256" cy="9286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100" dirty="0" smtClean="0"/>
              <a:t>Future</a:t>
            </a:r>
            <a:endParaRPr lang="en-MY" sz="1100" dirty="0"/>
          </a:p>
        </p:txBody>
      </p:sp>
      <p:sp>
        <p:nvSpPr>
          <p:cNvPr id="48" name="Oval 47"/>
          <p:cNvSpPr/>
          <p:nvPr/>
        </p:nvSpPr>
        <p:spPr>
          <a:xfrm>
            <a:off x="7847582" y="3324782"/>
            <a:ext cx="890036" cy="5656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100" dirty="0" smtClean="0"/>
              <a:t>Future</a:t>
            </a:r>
            <a:endParaRPr lang="en-MY" sz="1100" dirty="0"/>
          </a:p>
        </p:txBody>
      </p:sp>
      <p:sp>
        <p:nvSpPr>
          <p:cNvPr id="52" name="Oval 51"/>
          <p:cNvSpPr/>
          <p:nvPr/>
        </p:nvSpPr>
        <p:spPr>
          <a:xfrm>
            <a:off x="10809320" y="2123222"/>
            <a:ext cx="881069" cy="7541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100" dirty="0" smtClean="0"/>
              <a:t>Future</a:t>
            </a:r>
            <a:endParaRPr lang="en-MY" sz="1100" dirty="0"/>
          </a:p>
        </p:txBody>
      </p:sp>
      <p:sp>
        <p:nvSpPr>
          <p:cNvPr id="55" name="Oval 54"/>
          <p:cNvSpPr/>
          <p:nvPr/>
        </p:nvSpPr>
        <p:spPr>
          <a:xfrm>
            <a:off x="10880758" y="3199088"/>
            <a:ext cx="1071570" cy="81701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100" dirty="0" smtClean="0"/>
              <a:t>Future</a:t>
            </a:r>
            <a:endParaRPr lang="en-MY" sz="1100" dirty="0"/>
          </a:p>
        </p:txBody>
      </p:sp>
      <p:sp>
        <p:nvSpPr>
          <p:cNvPr id="56" name="Oval 55"/>
          <p:cNvSpPr/>
          <p:nvPr/>
        </p:nvSpPr>
        <p:spPr>
          <a:xfrm>
            <a:off x="10880758" y="4214818"/>
            <a:ext cx="1000132" cy="5656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100" dirty="0" smtClean="0"/>
              <a:t>Future</a:t>
            </a:r>
            <a:endParaRPr lang="en-MY" sz="1100" dirty="0"/>
          </a:p>
        </p:txBody>
      </p:sp>
      <p:sp>
        <p:nvSpPr>
          <p:cNvPr id="57" name="Oval 56"/>
          <p:cNvSpPr/>
          <p:nvPr/>
        </p:nvSpPr>
        <p:spPr>
          <a:xfrm>
            <a:off x="7880362" y="4266362"/>
            <a:ext cx="1000132" cy="75416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100" dirty="0" smtClean="0"/>
              <a:t>Future</a:t>
            </a:r>
            <a:endParaRPr lang="en-MY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5094280" y="214290"/>
            <a:ext cx="14750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dirty="0" err="1" smtClean="0"/>
              <a:t>AuToken</a:t>
            </a:r>
            <a:endParaRPr lang="en-MY" sz="2400" dirty="0"/>
          </a:p>
        </p:txBody>
      </p:sp>
      <p:sp>
        <p:nvSpPr>
          <p:cNvPr id="59" name="Oval 58"/>
          <p:cNvSpPr/>
          <p:nvPr/>
        </p:nvSpPr>
        <p:spPr>
          <a:xfrm>
            <a:off x="9023370" y="4286256"/>
            <a:ext cx="1857388" cy="6429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600" dirty="0" smtClean="0"/>
              <a:t>Catering</a:t>
            </a:r>
            <a:endParaRPr lang="en-MY" sz="1600" dirty="0"/>
          </a:p>
        </p:txBody>
      </p:sp>
      <p:sp>
        <p:nvSpPr>
          <p:cNvPr id="60" name="Oval 59"/>
          <p:cNvSpPr/>
          <p:nvPr/>
        </p:nvSpPr>
        <p:spPr>
          <a:xfrm>
            <a:off x="9023370" y="5000635"/>
            <a:ext cx="1857388" cy="6429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600" dirty="0" smtClean="0"/>
              <a:t>Insurance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xmlns="" val="251477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9504" y="1857364"/>
            <a:ext cx="582082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MY" sz="2400" dirty="0" err="1" smtClean="0"/>
              <a:t>Permissioned</a:t>
            </a:r>
            <a:r>
              <a:rPr lang="en-MY" sz="2400" dirty="0" smtClean="0"/>
              <a:t> </a:t>
            </a:r>
            <a:r>
              <a:rPr lang="en-MY" sz="2400" dirty="0" err="1" smtClean="0"/>
              <a:t>Blockchain</a:t>
            </a:r>
            <a:r>
              <a:rPr lang="en-MY" sz="2400" dirty="0" smtClean="0"/>
              <a:t> </a:t>
            </a:r>
            <a:r>
              <a:rPr lang="en-MY" sz="2400" dirty="0" smtClean="0"/>
              <a:t>on </a:t>
            </a:r>
            <a:r>
              <a:rPr lang="en-MY" sz="2400" dirty="0" err="1" smtClean="0"/>
              <a:t>Ethereum</a:t>
            </a:r>
            <a:endParaRPr lang="en-MY" sz="2400" dirty="0" smtClean="0"/>
          </a:p>
          <a:p>
            <a:pPr>
              <a:lnSpc>
                <a:spcPct val="90000"/>
              </a:lnSpc>
            </a:pPr>
            <a:r>
              <a:rPr lang="en-MY" sz="2400" dirty="0" smtClean="0"/>
              <a:t>Storage: IPFS</a:t>
            </a:r>
          </a:p>
          <a:p>
            <a:pPr>
              <a:lnSpc>
                <a:spcPct val="90000"/>
              </a:lnSpc>
            </a:pPr>
            <a:r>
              <a:rPr lang="en-MY" sz="2400" dirty="0" smtClean="0"/>
              <a:t>Hash algorithm: KECCAK-256</a:t>
            </a:r>
          </a:p>
          <a:p>
            <a:pPr>
              <a:lnSpc>
                <a:spcPct val="90000"/>
              </a:lnSpc>
            </a:pPr>
            <a:r>
              <a:rPr lang="en-MY" sz="2400" dirty="0" smtClean="0"/>
              <a:t>Token: </a:t>
            </a:r>
            <a:r>
              <a:rPr lang="en-MY" sz="2400" dirty="0" err="1" smtClean="0"/>
              <a:t>AUTOKen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xmlns="" val="4117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9875" indent="-269875"/>
            <a:r>
              <a:rPr lang="en-MY" dirty="0" smtClean="0"/>
              <a:t>Target: All citizens in Malaysia</a:t>
            </a:r>
          </a:p>
          <a:p>
            <a:pPr marL="269875" indent="-269875"/>
            <a:r>
              <a:rPr lang="en-MY" dirty="0" smtClean="0"/>
              <a:t>Universal ID to access all government services</a:t>
            </a:r>
          </a:p>
          <a:p>
            <a:pPr marL="269875" indent="-269875"/>
            <a:r>
              <a:rPr lang="en-MY" dirty="0" smtClean="0"/>
              <a:t>Authentication of </a:t>
            </a:r>
          </a:p>
          <a:p>
            <a:pPr marL="727075" lvl="1" indent="-269875"/>
            <a:r>
              <a:rPr lang="en-MY" dirty="0" smtClean="0"/>
              <a:t>Car ownership</a:t>
            </a:r>
          </a:p>
          <a:p>
            <a:pPr marL="727075" lvl="1" indent="-269875"/>
            <a:r>
              <a:rPr lang="en-MY" dirty="0" smtClean="0"/>
              <a:t>House ownership</a:t>
            </a:r>
          </a:p>
          <a:p>
            <a:pPr marL="727075" lvl="1" indent="-269875"/>
            <a:r>
              <a:rPr lang="en-MY" dirty="0" smtClean="0"/>
              <a:t>Business ownership</a:t>
            </a:r>
          </a:p>
          <a:p>
            <a:pPr marL="727075" lvl="1" indent="-269875"/>
            <a:r>
              <a:rPr lang="en-MY" dirty="0" smtClean="0"/>
              <a:t>EPF and beneficiary</a:t>
            </a:r>
          </a:p>
          <a:p>
            <a:pPr marL="727075" lvl="1" indent="-269875"/>
            <a:r>
              <a:rPr lang="en-MY" dirty="0" smtClean="0"/>
              <a:t>University certificates</a:t>
            </a:r>
          </a:p>
          <a:p>
            <a:r>
              <a:rPr lang="en-US" dirty="0" smtClean="0"/>
              <a:t>Education for all</a:t>
            </a:r>
          </a:p>
          <a:p>
            <a:r>
              <a:rPr lang="en-US" dirty="0" smtClean="0"/>
              <a:t>Insurance </a:t>
            </a:r>
          </a:p>
          <a:p>
            <a:r>
              <a:rPr lang="en-US" dirty="0" smtClean="0"/>
              <a:t>EPF disbursement</a:t>
            </a:r>
          </a:p>
          <a:p>
            <a:r>
              <a:rPr lang="en-US" dirty="0" smtClean="0"/>
              <a:t>Banking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027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157</TotalTime>
  <Words>263</Words>
  <Application>Microsoft Office PowerPoint</Application>
  <PresentationFormat>Custom</PresentationFormat>
  <Paragraphs>96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Australian continent presentation 16x9</vt:lpstr>
      <vt:lpstr>E KYC FOR IMMIGRANTS By Auto Block A team where we empower each with autonomous power.   As individual we function as a solid block.  As a team, each block can be fit into any shapes in the blockchain</vt:lpstr>
      <vt:lpstr>PROBLEM STATEMENT</vt:lpstr>
      <vt:lpstr>Number of immigrants in Malaysia in (in thousands)</vt:lpstr>
      <vt:lpstr>OBJECTIVE</vt:lpstr>
      <vt:lpstr>Two Content Layout with Table</vt:lpstr>
      <vt:lpstr>Two Content Layout  with SmartArt</vt:lpstr>
      <vt:lpstr>Slide 7</vt:lpstr>
      <vt:lpstr>Platform</vt:lpstr>
      <vt:lpstr>Future Expansion</vt:lpstr>
      <vt:lpstr>Add a Slide Title - 5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KYC FOR IMMIGRANTS</dc:title>
  <dc:creator>Shamsul Jaeger</dc:creator>
  <cp:lastModifiedBy>kuaysann</cp:lastModifiedBy>
  <cp:revision>21</cp:revision>
  <dcterms:created xsi:type="dcterms:W3CDTF">2018-12-15T10:08:39Z</dcterms:created>
  <dcterms:modified xsi:type="dcterms:W3CDTF">2018-12-16T02:46:59Z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