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64" r:id="rId4"/>
    <p:sldId id="267" r:id="rId5"/>
    <p:sldId id="265" r:id="rId6"/>
    <p:sldId id="266" r:id="rId7"/>
    <p:sldId id="258" r:id="rId8"/>
    <p:sldId id="260" r:id="rId9"/>
    <p:sldId id="261" r:id="rId10"/>
    <p:sldId id="272" r:id="rId11"/>
    <p:sldId id="268" r:id="rId12"/>
    <p:sldId id="273"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70" d="100"/>
          <a:sy n="70"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C82A23-B73F-4BF7-834D-422EDF9C716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36042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C82A23-B73F-4BF7-834D-422EDF9C716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25240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C82A23-B73F-4BF7-834D-422EDF9C716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385670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C82A23-B73F-4BF7-834D-422EDF9C716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1441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82A23-B73F-4BF7-834D-422EDF9C716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24037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C82A23-B73F-4BF7-834D-422EDF9C7169}"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173610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C82A23-B73F-4BF7-834D-422EDF9C7169}"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6042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C82A23-B73F-4BF7-834D-422EDF9C7169}"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186602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82A23-B73F-4BF7-834D-422EDF9C7169}"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169271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82A23-B73F-4BF7-834D-422EDF9C7169}"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93662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82A23-B73F-4BF7-834D-422EDF9C7169}"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A2392-DE8D-4EA3-9B2E-36B13B81CEC5}" type="slidenum">
              <a:rPr lang="en-IN" smtClean="0"/>
              <a:t>‹#›</a:t>
            </a:fld>
            <a:endParaRPr lang="en-IN"/>
          </a:p>
        </p:txBody>
      </p:sp>
    </p:spTree>
    <p:extLst>
      <p:ext uri="{BB962C8B-B14F-4D97-AF65-F5344CB8AC3E}">
        <p14:creationId xmlns:p14="http://schemas.microsoft.com/office/powerpoint/2010/main" val="371040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82A23-B73F-4BF7-834D-422EDF9C7169}" type="datetimeFigureOut">
              <a:rPr lang="en-IN" smtClean="0"/>
              <a:t>10-02-2023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A2392-DE8D-4EA3-9B2E-36B13B81CEC5}" type="slidenum">
              <a:rPr lang="en-IN" smtClean="0"/>
              <a:t>‹#›</a:t>
            </a:fld>
            <a:endParaRPr lang="en-IN"/>
          </a:p>
        </p:txBody>
      </p:sp>
    </p:spTree>
    <p:extLst>
      <p:ext uri="{BB962C8B-B14F-4D97-AF65-F5344CB8AC3E}">
        <p14:creationId xmlns:p14="http://schemas.microsoft.com/office/powerpoint/2010/main" val="403973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nternetofthingsagenda.techtarget.com/definition/unique-identifier-UID"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lstStyle/>
          <a:p>
            <a:r>
              <a:rPr lang="en-IN" dirty="0" smtClean="0"/>
              <a:t>WHAT IS IOT???</a:t>
            </a:r>
            <a:endParaRPr lang="en-IN" dirty="0"/>
          </a:p>
        </p:txBody>
      </p:sp>
      <p:sp>
        <p:nvSpPr>
          <p:cNvPr id="3" name="Content Placeholder 2"/>
          <p:cNvSpPr>
            <a:spLocks noGrp="1"/>
          </p:cNvSpPr>
          <p:nvPr>
            <p:ph idx="1"/>
          </p:nvPr>
        </p:nvSpPr>
        <p:spPr>
          <a:xfrm>
            <a:off x="457200" y="980728"/>
            <a:ext cx="8229600" cy="5760640"/>
          </a:xfrm>
        </p:spPr>
        <p:txBody>
          <a:bodyPr>
            <a:normAutofit lnSpcReduction="10000"/>
          </a:bodyPr>
          <a:lstStyle/>
          <a:p>
            <a:r>
              <a:rPr lang="en-US" sz="2000" dirty="0"/>
              <a:t>The Internet of Things (</a:t>
            </a:r>
            <a:r>
              <a:rPr lang="en-US" sz="2000" dirty="0" err="1"/>
              <a:t>IoT</a:t>
            </a:r>
            <a:r>
              <a:rPr lang="en-US" sz="2000" dirty="0"/>
              <a:t>) describes the network of physical objects—“things”—that are embedded with sensors, software, and other technologies for the purpose of connecting and exchanging data with other devices and systems over the internet</a:t>
            </a:r>
            <a:r>
              <a:rPr lang="en-US" dirty="0" smtClean="0"/>
              <a:t>.</a:t>
            </a:r>
          </a:p>
          <a:p>
            <a:pPr marL="0" indent="0">
              <a:buNone/>
            </a:pPr>
            <a:r>
              <a:rPr lang="en-US" dirty="0" smtClean="0"/>
              <a:t>                                   OR</a:t>
            </a:r>
          </a:p>
          <a:p>
            <a:r>
              <a:rPr lang="en-US" sz="2000" dirty="0"/>
              <a:t>The internet of things, or </a:t>
            </a:r>
            <a:r>
              <a:rPr lang="en-US" sz="2000" dirty="0" err="1"/>
              <a:t>IoT</a:t>
            </a:r>
            <a:r>
              <a:rPr lang="en-US" sz="2000" dirty="0"/>
              <a:t>, is a system of interrelated computing devices, mechanical and digital machines, objects, animals or people that are provided with unique identifiers (</a:t>
            </a:r>
            <a:r>
              <a:rPr lang="en-US" sz="2000" u="sng" dirty="0">
                <a:hlinkClick r:id="rId2"/>
              </a:rPr>
              <a:t>UIDs</a:t>
            </a:r>
            <a:r>
              <a:rPr lang="en-US" sz="2000" dirty="0"/>
              <a:t>) and the ability to transfer data over a network without requiring human-to-human or human-to-computer interaction</a:t>
            </a:r>
            <a:r>
              <a:rPr lang="en-US" dirty="0" smtClean="0"/>
              <a:t>.</a:t>
            </a:r>
          </a:p>
          <a:p>
            <a:pPr marL="0" indent="0">
              <a:buNone/>
            </a:pPr>
            <a:r>
              <a:rPr lang="en-US" dirty="0" smtClean="0"/>
              <a:t>                                   OR</a:t>
            </a:r>
          </a:p>
          <a:p>
            <a:r>
              <a:rPr lang="en-US" sz="2200" dirty="0"/>
              <a:t> the Internet of Things is the concept of connecting any device (so long as it has an on/off switch) to the Internet and to other connected devices. The </a:t>
            </a:r>
            <a:r>
              <a:rPr lang="en-US" sz="2200" dirty="0" err="1"/>
              <a:t>IoT</a:t>
            </a:r>
            <a:r>
              <a:rPr lang="en-US" sz="2200" dirty="0"/>
              <a:t> is a giant network of connected things and people – all of which collect and share data about the way they are used and about the environment around them.</a:t>
            </a:r>
            <a:endParaRPr lang="en-IN" sz="2200" dirty="0"/>
          </a:p>
        </p:txBody>
      </p:sp>
    </p:spTree>
    <p:extLst>
      <p:ext uri="{BB962C8B-B14F-4D97-AF65-F5344CB8AC3E}">
        <p14:creationId xmlns:p14="http://schemas.microsoft.com/office/powerpoint/2010/main" val="182800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US" sz="2000" b="1" dirty="0"/>
              <a:t>Healthcare</a:t>
            </a:r>
            <a:r>
              <a:rPr lang="en-US" sz="2000" dirty="0"/>
              <a:t>: Wearable </a:t>
            </a:r>
            <a:r>
              <a:rPr lang="en-US" sz="2000" dirty="0" err="1"/>
              <a:t>IoT</a:t>
            </a:r>
            <a:r>
              <a:rPr lang="en-US" sz="2000" dirty="0"/>
              <a:t> devices provide a range of benefits to patients and healthcare providers alike. By extension, </a:t>
            </a:r>
            <a:r>
              <a:rPr lang="en-US" sz="2000" dirty="0" err="1"/>
              <a:t>IoT</a:t>
            </a:r>
            <a:r>
              <a:rPr lang="en-US" sz="2000" dirty="0"/>
              <a:t> enables healthcare professionals to monitor patients remotely. The devices can automatically collect patients’ health vitals like blood pressure, heart rate, temperature, and more</a:t>
            </a:r>
            <a:r>
              <a:rPr lang="en-US" dirty="0" smtClean="0"/>
              <a: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132856"/>
            <a:ext cx="604867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53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SENSORS AND ACTUATORS</a:t>
            </a:r>
            <a:endParaRPr lang="en-IN" dirty="0"/>
          </a:p>
        </p:txBody>
      </p:sp>
      <p:sp>
        <p:nvSpPr>
          <p:cNvPr id="3" name="Content Placeholder 2"/>
          <p:cNvSpPr>
            <a:spLocks noGrp="1"/>
          </p:cNvSpPr>
          <p:nvPr>
            <p:ph idx="1"/>
          </p:nvPr>
        </p:nvSpPr>
        <p:spPr>
          <a:xfrm>
            <a:off x="457200" y="1340768"/>
            <a:ext cx="8229600" cy="5040560"/>
          </a:xfrm>
        </p:spPr>
        <p:txBody>
          <a:bodyPr>
            <a:normAutofit fontScale="92500" lnSpcReduction="10000"/>
          </a:bodyPr>
          <a:lstStyle/>
          <a:p>
            <a:r>
              <a:rPr lang="en-US" b="1" dirty="0"/>
              <a:t>What are sensors</a:t>
            </a:r>
            <a:r>
              <a:rPr lang="en-US" b="1" dirty="0" smtClean="0"/>
              <a:t>?</a:t>
            </a:r>
          </a:p>
          <a:p>
            <a:pPr marL="0" indent="0">
              <a:buNone/>
            </a:pPr>
            <a:r>
              <a:rPr lang="en-US" sz="2000" dirty="0"/>
              <a:t>Sensor is a device used for the conversion of physical events or characteristics into the electrical signals. This is a hardware device that takes the input from environment and gives to the system by converting it.</a:t>
            </a:r>
            <a:br>
              <a:rPr lang="en-US" sz="2000" dirty="0"/>
            </a:br>
            <a:r>
              <a:rPr lang="en-US" sz="2000" b="1" dirty="0"/>
              <a:t>For example</a:t>
            </a:r>
            <a:r>
              <a:rPr lang="en-US" sz="2000" dirty="0"/>
              <a:t>, a thermometer takes the temperature as physical characteristic and then converts it into electrical signals for the system.</a:t>
            </a:r>
            <a:endParaRPr lang="en-US" sz="2000" b="1" dirty="0"/>
          </a:p>
          <a:p>
            <a:r>
              <a:rPr lang="en-IN" b="1" dirty="0" smtClean="0"/>
              <a:t>What </a:t>
            </a:r>
            <a:r>
              <a:rPr lang="en-IN" b="1" dirty="0"/>
              <a:t>are actuators</a:t>
            </a:r>
            <a:r>
              <a:rPr lang="en-IN" b="1" dirty="0" smtClean="0"/>
              <a:t>?</a:t>
            </a:r>
          </a:p>
          <a:p>
            <a:pPr marL="0" indent="0" fontAlgn="base">
              <a:buNone/>
            </a:pPr>
            <a:r>
              <a:rPr lang="en-US" sz="2400" dirty="0"/>
              <a:t>Actuator is a device that converts the electrical signals into the physical events or characteristics. It takes the input from the system and gives output to the environment.</a:t>
            </a:r>
            <a:br>
              <a:rPr lang="en-US" sz="2400" dirty="0"/>
            </a:br>
            <a:r>
              <a:rPr lang="en-US" sz="2400" b="1" dirty="0"/>
              <a:t>For example</a:t>
            </a:r>
            <a:r>
              <a:rPr lang="en-US" sz="2400" dirty="0"/>
              <a:t>, motors and heaters are some of the commonly used actuators.</a:t>
            </a:r>
          </a:p>
          <a:p>
            <a:pPr marL="0" indent="0">
              <a:buNone/>
            </a:pPr>
            <a:r>
              <a:rPr lang="en-US" dirty="0"/>
              <a:t/>
            </a:r>
            <a:br>
              <a:rPr lang="en-US" dirty="0"/>
            </a:br>
            <a:endParaRPr lang="en-IN" b="1" dirty="0"/>
          </a:p>
        </p:txBody>
      </p:sp>
    </p:spTree>
    <p:extLst>
      <p:ext uri="{BB962C8B-B14F-4D97-AF65-F5344CB8AC3E}">
        <p14:creationId xmlns:p14="http://schemas.microsoft.com/office/powerpoint/2010/main" val="659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32657"/>
            <a:ext cx="8229600" cy="208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Actuators in IoT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9"/>
            <a:ext cx="8258175"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nsors and Actuators of the IoT | Novatec - Nov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933056"/>
            <a:ext cx="7344816" cy="238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32429305"/>
              </p:ext>
            </p:extLst>
          </p:nvPr>
        </p:nvGraphicFramePr>
        <p:xfrm>
          <a:off x="755576" y="692697"/>
          <a:ext cx="7488832" cy="5112567"/>
        </p:xfrm>
        <a:graphic>
          <a:graphicData uri="http://schemas.openxmlformats.org/drawingml/2006/table">
            <a:tbl>
              <a:tblPr/>
              <a:tblGrid>
                <a:gridCol w="3744416"/>
                <a:gridCol w="3744416"/>
              </a:tblGrid>
              <a:tr h="483077">
                <a:tc>
                  <a:txBody>
                    <a:bodyPr/>
                    <a:lstStyle/>
                    <a:p>
                      <a:pPr algn="ctr" fontAlgn="base"/>
                      <a:r>
                        <a:rPr lang="en-IN" sz="1400" b="1" dirty="0">
                          <a:solidFill>
                            <a:schemeClr val="bg1"/>
                          </a:solidFill>
                          <a:effectLst/>
                        </a:rPr>
                        <a:t>SENSOR</a:t>
                      </a:r>
                    </a:p>
                  </a:txBody>
                  <a:tcPr marL="76200" marR="76200" marT="76200" marB="7620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1400" b="1">
                          <a:solidFill>
                            <a:schemeClr val="bg1"/>
                          </a:solidFill>
                          <a:effectLst/>
                        </a:rPr>
                        <a:t>ACTUATOR</a:t>
                      </a:r>
                    </a:p>
                  </a:txBody>
                  <a:tcPr marL="76200" marR="76200" marT="76200" marB="7620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r>
              <a:tr h="855449">
                <a:tc>
                  <a:txBody>
                    <a:bodyPr/>
                    <a:lstStyle/>
                    <a:p>
                      <a:pPr algn="l" fontAlgn="base"/>
                      <a:r>
                        <a:rPr lang="en-US" sz="1250" b="0">
                          <a:solidFill>
                            <a:schemeClr val="bg1"/>
                          </a:solidFill>
                          <a:effectLst/>
                        </a:rPr>
                        <a:t>It converts physical characteristics into electrical signals.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a:solidFill>
                            <a:schemeClr val="bg1"/>
                          </a:solidFill>
                          <a:effectLst/>
                        </a:rPr>
                        <a:t>It converts electrical signals into physical characteristics.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r h="855449">
                <a:tc>
                  <a:txBody>
                    <a:bodyPr/>
                    <a:lstStyle/>
                    <a:p>
                      <a:pPr algn="l" fontAlgn="base"/>
                      <a:r>
                        <a:rPr lang="en-US" sz="1250" b="0">
                          <a:solidFill>
                            <a:schemeClr val="bg1"/>
                          </a:solidFill>
                          <a:effectLst/>
                        </a:rPr>
                        <a:t>It takes input from environment.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a:solidFill>
                            <a:schemeClr val="bg1"/>
                          </a:solidFill>
                          <a:effectLst/>
                        </a:rPr>
                        <a:t>It takes input from output conditioning unit of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r h="855449">
                <a:tc>
                  <a:txBody>
                    <a:bodyPr/>
                    <a:lstStyle/>
                    <a:p>
                      <a:pPr algn="l" fontAlgn="base"/>
                      <a:r>
                        <a:rPr lang="en-US" sz="1250" b="0">
                          <a:solidFill>
                            <a:schemeClr val="bg1"/>
                          </a:solidFill>
                          <a:effectLst/>
                        </a:rPr>
                        <a:t>It gives output to input conditioning unit of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a:solidFill>
                            <a:schemeClr val="bg1"/>
                          </a:solidFill>
                          <a:effectLst/>
                        </a:rPr>
                        <a:t>It gives output to environment.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r h="603847">
                <a:tc>
                  <a:txBody>
                    <a:bodyPr/>
                    <a:lstStyle/>
                    <a:p>
                      <a:pPr algn="l" fontAlgn="base"/>
                      <a:r>
                        <a:rPr lang="en-IN" sz="1250" b="0">
                          <a:solidFill>
                            <a:schemeClr val="bg1"/>
                          </a:solidFill>
                          <a:effectLst/>
                        </a:rPr>
                        <a:t>Sensor generated electrical signals.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a:solidFill>
                            <a:schemeClr val="bg1"/>
                          </a:solidFill>
                          <a:effectLst/>
                        </a:rPr>
                        <a:t>Actuator generates heat or motion.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r h="603847">
                <a:tc>
                  <a:txBody>
                    <a:bodyPr/>
                    <a:lstStyle/>
                    <a:p>
                      <a:pPr algn="l" fontAlgn="base"/>
                      <a:r>
                        <a:rPr lang="en-US" sz="1250" b="0">
                          <a:solidFill>
                            <a:schemeClr val="bg1"/>
                          </a:solidFill>
                          <a:effectLst/>
                        </a:rPr>
                        <a:t>It is placed at input port of the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dirty="0">
                          <a:solidFill>
                            <a:schemeClr val="bg1"/>
                          </a:solidFill>
                          <a:effectLst/>
                        </a:rPr>
                        <a:t>It is placed at output port of the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r h="855449">
                <a:tc>
                  <a:txBody>
                    <a:bodyPr/>
                    <a:lstStyle/>
                    <a:p>
                      <a:pPr algn="l" fontAlgn="base"/>
                      <a:r>
                        <a:rPr lang="en-US" sz="1250" b="0">
                          <a:solidFill>
                            <a:schemeClr val="bg1"/>
                          </a:solidFill>
                          <a:effectLst/>
                        </a:rPr>
                        <a:t>It is used to measure the physical quantity.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dirty="0">
                          <a:solidFill>
                            <a:schemeClr val="bg1"/>
                          </a:solidFill>
                          <a:effectLst/>
                        </a:rPr>
                        <a:t>It is used to measure the continuous and discrete process parameters.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2689030"/>
              </p:ext>
            </p:extLst>
          </p:nvPr>
        </p:nvGraphicFramePr>
        <p:xfrm>
          <a:off x="755573" y="5805264"/>
          <a:ext cx="7488834" cy="792088"/>
        </p:xfrm>
        <a:graphic>
          <a:graphicData uri="http://schemas.openxmlformats.org/drawingml/2006/table">
            <a:tbl>
              <a:tblPr/>
              <a:tblGrid>
                <a:gridCol w="3744417"/>
                <a:gridCol w="3744417"/>
              </a:tblGrid>
              <a:tr h="792088">
                <a:tc>
                  <a:txBody>
                    <a:bodyPr/>
                    <a:lstStyle/>
                    <a:p>
                      <a:pPr algn="l" fontAlgn="base"/>
                      <a:r>
                        <a:rPr lang="en-US" sz="1250" b="0" dirty="0">
                          <a:solidFill>
                            <a:schemeClr val="bg1"/>
                          </a:solidFill>
                          <a:effectLst/>
                        </a:rPr>
                        <a:t>It gives information to the system about environment.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250" b="0" dirty="0">
                          <a:solidFill>
                            <a:schemeClr val="bg1"/>
                          </a:solidFill>
                          <a:effectLst/>
                        </a:rPr>
                        <a:t>It accepts command to perform a function.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r>
            </a:tbl>
          </a:graphicData>
        </a:graphic>
      </p:graphicFrame>
    </p:spTree>
    <p:extLst>
      <p:ext uri="{BB962C8B-B14F-4D97-AF65-F5344CB8AC3E}">
        <p14:creationId xmlns:p14="http://schemas.microsoft.com/office/powerpoint/2010/main" val="208215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7030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908720"/>
            <a:ext cx="684076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04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Components In </a:t>
            </a:r>
            <a:r>
              <a:rPr lang="en-IN" b="1" dirty="0" err="1"/>
              <a:t>IoT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Many Elements Make </a:t>
            </a:r>
            <a:r>
              <a:rPr lang="en-US" dirty="0" err="1"/>
              <a:t>IoT</a:t>
            </a:r>
            <a:r>
              <a:rPr lang="en-US" dirty="0"/>
              <a:t> Communication Possible, But Mainly It Consists Of The Following Components, Which Helps Devices Communicate Are:-</a:t>
            </a:r>
          </a:p>
          <a:p>
            <a:pPr fontAlgn="base"/>
            <a:r>
              <a:rPr lang="en-US" dirty="0"/>
              <a:t>Sensors</a:t>
            </a:r>
          </a:p>
          <a:p>
            <a:pPr fontAlgn="base"/>
            <a:r>
              <a:rPr lang="en-US" dirty="0"/>
              <a:t>Gateway</a:t>
            </a:r>
          </a:p>
          <a:p>
            <a:pPr fontAlgn="base"/>
            <a:r>
              <a:rPr lang="en-US" dirty="0"/>
              <a:t>Cloud</a:t>
            </a:r>
          </a:p>
          <a:p>
            <a:pPr fontAlgn="base"/>
            <a:r>
              <a:rPr lang="en-US" dirty="0"/>
              <a:t>Connectivity</a:t>
            </a:r>
          </a:p>
          <a:p>
            <a:pPr fontAlgn="base"/>
            <a:r>
              <a:rPr lang="en-US" dirty="0" smtClean="0"/>
              <a:t>User </a:t>
            </a:r>
            <a:r>
              <a:rPr lang="en-US" dirty="0"/>
              <a:t>Interface</a:t>
            </a:r>
          </a:p>
          <a:p>
            <a:endParaRPr lang="en-IN" dirty="0"/>
          </a:p>
        </p:txBody>
      </p:sp>
    </p:spTree>
    <p:extLst>
      <p:ext uri="{BB962C8B-B14F-4D97-AF65-F5344CB8AC3E}">
        <p14:creationId xmlns:p14="http://schemas.microsoft.com/office/powerpoint/2010/main" val="259223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583264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98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pPr fontAlgn="base"/>
            <a:r>
              <a:rPr lang="en-US" sz="2200" b="1" dirty="0"/>
              <a:t>SENSORS</a:t>
            </a:r>
            <a:r>
              <a:rPr lang="en-US" sz="2200" b="1" dirty="0" smtClean="0"/>
              <a:t>:</a:t>
            </a:r>
          </a:p>
          <a:p>
            <a:pPr marL="0" indent="0" fontAlgn="base">
              <a:buNone/>
            </a:pPr>
            <a:r>
              <a:rPr lang="en-US" sz="2400" dirty="0"/>
              <a:t>The sensor may be defined as a machine, module, subsystem, or device whose purpose is to detect changes and events in the environment</a:t>
            </a:r>
            <a:r>
              <a:rPr lang="en-US" sz="2400" dirty="0" smtClean="0"/>
              <a:t>.</a:t>
            </a:r>
          </a:p>
          <a:p>
            <a:pPr marL="0" indent="0" fontAlgn="base">
              <a:buNone/>
            </a:pPr>
            <a:r>
              <a:rPr lang="en-US" sz="2400" dirty="0"/>
              <a:t>A sensor is </a:t>
            </a:r>
            <a:r>
              <a:rPr lang="en-US" sz="2400" b="1" dirty="0"/>
              <a:t>a device that detects and responds to some type of input from the physical environment</a:t>
            </a:r>
            <a:r>
              <a:rPr lang="en-US" sz="2400" dirty="0"/>
              <a:t>. The input can be light, heat, motion, moisture, pressure or any number of other environmental phenomena.</a:t>
            </a:r>
            <a:endParaRPr lang="en-US" sz="2200" dirty="0"/>
          </a:p>
          <a:p>
            <a:pPr fontAlgn="base"/>
            <a:r>
              <a:rPr lang="en-US" sz="2200" b="1" dirty="0" smtClean="0"/>
              <a:t>GATEWAY: </a:t>
            </a:r>
            <a:r>
              <a:rPr lang="en-US" sz="2200" dirty="0" smtClean="0"/>
              <a:t> </a:t>
            </a:r>
          </a:p>
          <a:p>
            <a:pPr marL="0" indent="0" fontAlgn="base">
              <a:buNone/>
            </a:pPr>
            <a:r>
              <a:rPr lang="en-US" sz="2200" dirty="0" smtClean="0"/>
              <a:t>Gateway </a:t>
            </a:r>
            <a:r>
              <a:rPr lang="en-US" sz="2200" dirty="0"/>
              <a:t>Suggests The Bridge Of Communication Between Two Devices. </a:t>
            </a:r>
            <a:r>
              <a:rPr lang="en-US" sz="2200" dirty="0" err="1"/>
              <a:t>IoT</a:t>
            </a:r>
            <a:r>
              <a:rPr lang="en-US" sz="2200" dirty="0"/>
              <a:t> Gateway Follows The Same Principle. It Is Also The Bridge Of Communication Between Devices/Sensors And The Internet(Connection Point Between Cloud And Controllers</a:t>
            </a:r>
            <a:r>
              <a:rPr lang="en-US" sz="2200" dirty="0" smtClean="0"/>
              <a:t>).</a:t>
            </a:r>
            <a:r>
              <a:rPr lang="en-US" sz="2400" dirty="0" smtClean="0"/>
              <a:t> </a:t>
            </a:r>
            <a:r>
              <a:rPr lang="en-US" sz="2400" dirty="0"/>
              <a:t>The </a:t>
            </a:r>
            <a:r>
              <a:rPr lang="en-US" sz="2400" dirty="0" err="1"/>
              <a:t>IoT</a:t>
            </a:r>
            <a:r>
              <a:rPr lang="en-US" sz="2400" dirty="0"/>
              <a:t> gateway provides a certain level of security for the network and data transmitted with higher-order encryption techniques.</a:t>
            </a:r>
            <a:endParaRPr lang="en-US" sz="2200" dirty="0"/>
          </a:p>
          <a:p>
            <a:pPr fontAlgn="base"/>
            <a:r>
              <a:rPr lang="en-US" sz="2200" b="1" dirty="0"/>
              <a:t>CLOUD:</a:t>
            </a:r>
            <a:endParaRPr lang="en-US" sz="2200" dirty="0"/>
          </a:p>
          <a:p>
            <a:pPr marL="0" indent="0" fontAlgn="base">
              <a:buNone/>
            </a:pPr>
            <a:r>
              <a:rPr lang="en-US" sz="2200" dirty="0"/>
              <a:t>Sensors In </a:t>
            </a:r>
            <a:r>
              <a:rPr lang="en-US" sz="2200" dirty="0" err="1"/>
              <a:t>IoT</a:t>
            </a:r>
            <a:r>
              <a:rPr lang="en-US" sz="2200" dirty="0"/>
              <a:t> Devices Collect Billions Of Data!! To Store And Secure The Data, Thus, Sensors Talk To The Cloud Through Connectivity. Cloud Allows Easy Access To Huge Data Whenever Required. Once Data Gets Into The Cloud, It Is Processed And The Required Action Is Performed</a:t>
            </a:r>
            <a:r>
              <a:rPr lang="en-US" sz="2200" dirty="0" smtClean="0"/>
              <a:t>.</a:t>
            </a:r>
            <a:r>
              <a:rPr lang="en-US" sz="2400" dirty="0"/>
              <a:t> It provides tools for collecting, processing, and storing data. The data is easily available and accessible remotely through the internet.</a:t>
            </a:r>
            <a:endParaRPr lang="en-US" sz="2200" dirty="0"/>
          </a:p>
          <a:p>
            <a:endParaRPr lang="en-IN" dirty="0"/>
          </a:p>
        </p:txBody>
      </p:sp>
    </p:spTree>
    <p:extLst>
      <p:ext uri="{BB962C8B-B14F-4D97-AF65-F5344CB8AC3E}">
        <p14:creationId xmlns:p14="http://schemas.microsoft.com/office/powerpoint/2010/main" val="146866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fontAlgn="base"/>
            <a:r>
              <a:rPr lang="en-US" sz="2000" b="1" dirty="0" smtClean="0"/>
              <a:t>CONNECTIVITY:</a:t>
            </a:r>
            <a:endParaRPr lang="en-US" sz="2000" dirty="0" smtClean="0"/>
          </a:p>
          <a:p>
            <a:pPr marL="0" indent="0" fontAlgn="base">
              <a:buNone/>
            </a:pPr>
            <a:r>
              <a:rPr lang="en-US" sz="2000" dirty="0" smtClean="0"/>
              <a:t>Connecting Is No Doubt An Essential Thing In </a:t>
            </a:r>
            <a:r>
              <a:rPr lang="en-US" sz="2000" dirty="0" err="1" smtClean="0"/>
              <a:t>IoT</a:t>
            </a:r>
            <a:r>
              <a:rPr lang="en-US" sz="2000" dirty="0" smtClean="0"/>
              <a:t>. Connecting Things To Sensors/Devices Has Many Options Like Bluetooth, Satellite, Cellular, Ethernet, Etc. If A Perfect Connection Is Establish Then The Power Consumption Of The Device Will Be Very Less And Bandwidth Will Be Huge.</a:t>
            </a:r>
          </a:p>
          <a:p>
            <a:pPr marL="0" indent="0" fontAlgn="base">
              <a:buNone/>
            </a:pPr>
            <a:endParaRPr lang="en-US" sz="2200" dirty="0"/>
          </a:p>
          <a:p>
            <a:pPr fontAlgn="base"/>
            <a:r>
              <a:rPr lang="en-US" sz="2200" b="1" dirty="0"/>
              <a:t>USER INTERFACE:</a:t>
            </a:r>
            <a:endParaRPr lang="en-US" sz="2200" dirty="0"/>
          </a:p>
          <a:p>
            <a:pPr marL="0" indent="0" fontAlgn="base">
              <a:buNone/>
            </a:pPr>
            <a:r>
              <a:rPr lang="en-US" sz="2200" dirty="0"/>
              <a:t>This Is Essential For Users To Interact With Devices. As The Name Suggests, The User Uses Computer Applications, Software To Communicate With </a:t>
            </a:r>
            <a:r>
              <a:rPr lang="en-US" sz="2200" dirty="0" err="1"/>
              <a:t>IoT</a:t>
            </a:r>
            <a:r>
              <a:rPr lang="en-US" sz="2200" dirty="0"/>
              <a:t> Devices.</a:t>
            </a:r>
          </a:p>
          <a:p>
            <a:endParaRPr lang="en-IN" dirty="0"/>
          </a:p>
        </p:txBody>
      </p:sp>
    </p:spTree>
    <p:extLst>
      <p:ext uri="{BB962C8B-B14F-4D97-AF65-F5344CB8AC3E}">
        <p14:creationId xmlns:p14="http://schemas.microsoft.com/office/powerpoint/2010/main" val="309133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fontScale="90000"/>
          </a:bodyPr>
          <a:lstStyle/>
          <a:p>
            <a:r>
              <a:rPr lang="en-US" b="1" dirty="0"/>
              <a:t>What are the pros and cons of </a:t>
            </a:r>
            <a:r>
              <a:rPr lang="en-US" b="1" dirty="0" err="1"/>
              <a:t>IoT</a:t>
            </a:r>
            <a:r>
              <a:rPr lang="en-US" b="1" dirty="0"/>
              <a:t>?</a:t>
            </a:r>
            <a:br>
              <a:rPr lang="en-US" b="1" dirty="0"/>
            </a:br>
            <a:endParaRPr lang="en-IN" dirty="0"/>
          </a:p>
        </p:txBody>
      </p:sp>
      <p:sp>
        <p:nvSpPr>
          <p:cNvPr id="3" name="Content Placeholder 2"/>
          <p:cNvSpPr>
            <a:spLocks noGrp="1"/>
          </p:cNvSpPr>
          <p:nvPr>
            <p:ph idx="1"/>
          </p:nvPr>
        </p:nvSpPr>
        <p:spPr>
          <a:xfrm>
            <a:off x="467544" y="692696"/>
            <a:ext cx="8229600" cy="5976664"/>
          </a:xfrm>
        </p:spPr>
        <p:txBody>
          <a:bodyPr>
            <a:normAutofit/>
          </a:bodyPr>
          <a:lstStyle/>
          <a:p>
            <a:pPr marL="0" indent="0" algn="just">
              <a:buNone/>
            </a:pPr>
            <a:r>
              <a:rPr lang="en-US" sz="2600" b="1" dirty="0"/>
              <a:t>Some of the advantages of </a:t>
            </a:r>
            <a:r>
              <a:rPr lang="en-US" sz="2600" b="1" dirty="0" err="1"/>
              <a:t>IoT</a:t>
            </a:r>
            <a:r>
              <a:rPr lang="en-US" sz="2600" b="1" dirty="0"/>
              <a:t> include the following:</a:t>
            </a:r>
          </a:p>
          <a:p>
            <a:pPr algn="just"/>
            <a:r>
              <a:rPr lang="en-US" sz="2000" dirty="0"/>
              <a:t>ability to access information from anywhere at any time on any device;</a:t>
            </a:r>
          </a:p>
          <a:p>
            <a:pPr algn="just"/>
            <a:r>
              <a:rPr lang="en-US" sz="2000" dirty="0"/>
              <a:t>improved communication between connected electronic devices;</a:t>
            </a:r>
          </a:p>
          <a:p>
            <a:pPr algn="just"/>
            <a:r>
              <a:rPr lang="en-US" sz="2000" dirty="0"/>
              <a:t>transferring data packets over a connected network saving time and money; and</a:t>
            </a:r>
          </a:p>
          <a:p>
            <a:pPr algn="just"/>
            <a:r>
              <a:rPr lang="en-US" sz="2000" dirty="0"/>
              <a:t>automating tasks helping to improve the quality of a business's services and reducing the need for human intervention.</a:t>
            </a:r>
          </a:p>
          <a:p>
            <a:pPr marL="0" indent="0" algn="just">
              <a:buNone/>
            </a:pPr>
            <a:r>
              <a:rPr lang="en-US" sz="2600" b="1" dirty="0"/>
              <a:t>Some disadvantages of </a:t>
            </a:r>
            <a:r>
              <a:rPr lang="en-US" sz="2600" b="1" dirty="0" err="1"/>
              <a:t>IoT</a:t>
            </a:r>
            <a:r>
              <a:rPr lang="en-US" sz="2600" b="1" dirty="0"/>
              <a:t> include the following:</a:t>
            </a:r>
          </a:p>
          <a:p>
            <a:pPr algn="just"/>
            <a:r>
              <a:rPr lang="en-US" sz="2200" dirty="0"/>
              <a:t>As the number of connected devices increases and more information is shared between devices, the potential that a hacker could steal confidential information also increases.</a:t>
            </a:r>
          </a:p>
          <a:p>
            <a:pPr algn="just"/>
            <a:r>
              <a:rPr lang="en-US" sz="2200" dirty="0"/>
              <a:t>Enterprises may eventually have to deal with massive numbers -- maybe even millions -- of </a:t>
            </a:r>
            <a:r>
              <a:rPr lang="en-US" sz="2200" dirty="0" err="1"/>
              <a:t>IoT</a:t>
            </a:r>
            <a:r>
              <a:rPr lang="en-US" sz="2200" dirty="0"/>
              <a:t> devices, and collecting and managing the data from all those devices will be challenging.</a:t>
            </a:r>
          </a:p>
          <a:p>
            <a:pPr algn="just"/>
            <a:r>
              <a:rPr lang="en-US" sz="2200" dirty="0"/>
              <a:t>If there's a bug in the system, it's likely that every connected device will become corrupted.</a:t>
            </a:r>
          </a:p>
          <a:p>
            <a:endParaRPr lang="en-IN" dirty="0"/>
          </a:p>
        </p:txBody>
      </p:sp>
    </p:spTree>
    <p:extLst>
      <p:ext uri="{BB962C8B-B14F-4D97-AF65-F5344CB8AC3E}">
        <p14:creationId xmlns:p14="http://schemas.microsoft.com/office/powerpoint/2010/main" val="327587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fontScale="90000"/>
          </a:bodyPr>
          <a:lstStyle/>
          <a:p>
            <a:r>
              <a:rPr lang="en-US" b="1" dirty="0"/>
              <a:t>What is it Used For?</a:t>
            </a:r>
            <a:br>
              <a:rPr lang="en-US" b="1" dirty="0"/>
            </a:br>
            <a:endParaRPr lang="en-IN" dirty="0"/>
          </a:p>
        </p:txBody>
      </p:sp>
      <p:sp>
        <p:nvSpPr>
          <p:cNvPr id="3" name="Content Placeholder 2"/>
          <p:cNvSpPr>
            <a:spLocks noGrp="1"/>
          </p:cNvSpPr>
          <p:nvPr>
            <p:ph idx="1"/>
          </p:nvPr>
        </p:nvSpPr>
        <p:spPr>
          <a:xfrm>
            <a:off x="457200" y="980728"/>
            <a:ext cx="8229600" cy="5616624"/>
          </a:xfrm>
        </p:spPr>
        <p:txBody>
          <a:bodyPr>
            <a:normAutofit/>
          </a:bodyPr>
          <a:lstStyle/>
          <a:p>
            <a:r>
              <a:rPr lang="en-IN" sz="2000" b="1" dirty="0"/>
              <a:t> Smart Home Applications</a:t>
            </a:r>
          </a:p>
          <a:p>
            <a:pPr marL="0" indent="0">
              <a:buNone/>
            </a:pPr>
            <a:r>
              <a:rPr lang="en-US" sz="2000" dirty="0"/>
              <a:t>Lighting, heating and air conditioning as well as media and security systems are all part of an </a:t>
            </a:r>
            <a:r>
              <a:rPr lang="en-US" sz="2000" dirty="0" err="1"/>
              <a:t>IoT</a:t>
            </a:r>
            <a:r>
              <a:rPr lang="en-US" sz="2000" dirty="0"/>
              <a:t>-enabled home. These can provide energy savings by turning of devices that are not </a:t>
            </a:r>
            <a:r>
              <a:rPr lang="en-US" sz="2000" dirty="0" smtClean="0"/>
              <a:t>needed.</a:t>
            </a:r>
            <a:r>
              <a:rPr lang="en-US" sz="2000" dirty="0"/>
              <a:t> These are usually controlled from a smartphone, tablet or other </a:t>
            </a:r>
            <a:r>
              <a:rPr lang="en-US" sz="2000" dirty="0" smtClean="0"/>
              <a:t>device.</a:t>
            </a:r>
          </a:p>
          <a:p>
            <a:r>
              <a:rPr lang="en-IN" sz="2000" b="1" dirty="0"/>
              <a:t>Transport Applications</a:t>
            </a:r>
          </a:p>
          <a:p>
            <a:pPr marL="0" indent="0">
              <a:buNone/>
            </a:pPr>
            <a:r>
              <a:rPr lang="en-US" sz="2000" dirty="0"/>
              <a:t>The Internet of Things has numerous applications for transport, for example with inter-vehicular and intra-vehicular communication, smart traffic control, smart parking, toll collection, logistics, fleet management, vehicle control, safety and road </a:t>
            </a:r>
            <a:r>
              <a:rPr lang="en-US" sz="2000" dirty="0" smtClean="0"/>
              <a:t>assistance.</a:t>
            </a:r>
          </a:p>
          <a:p>
            <a:r>
              <a:rPr lang="en-IN" sz="2000" b="1" dirty="0"/>
              <a:t>Disaster management</a:t>
            </a:r>
            <a:endParaRPr lang="en-IN" sz="2000" dirty="0"/>
          </a:p>
          <a:p>
            <a:pPr marL="0" indent="0">
              <a:buNone/>
            </a:pPr>
            <a:r>
              <a:rPr lang="en-US" sz="2000" dirty="0"/>
              <a:t>Internet of Things with wide range of smart sensors allow engineers to build a more effective emergency response system for factories, schools, hospitals, airports and any other public gathering places. Any emergency situations like fire outbreak or flooding will be automatically detected using sensors and this information is shared to responsible work groups in real time.</a:t>
            </a:r>
            <a:endParaRPr lang="en-IN" sz="2000" dirty="0"/>
          </a:p>
          <a:p>
            <a:pPr marL="0" indent="0">
              <a:buNone/>
            </a:pPr>
            <a:endParaRPr lang="en-IN" sz="2000" dirty="0"/>
          </a:p>
        </p:txBody>
      </p:sp>
    </p:spTree>
    <p:extLst>
      <p:ext uri="{BB962C8B-B14F-4D97-AF65-F5344CB8AC3E}">
        <p14:creationId xmlns:p14="http://schemas.microsoft.com/office/powerpoint/2010/main" val="232811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IN" sz="2000" b="1" dirty="0"/>
              <a:t>Industrial Applications</a:t>
            </a:r>
          </a:p>
          <a:p>
            <a:pPr marL="0" indent="0">
              <a:buNone/>
            </a:pPr>
            <a:r>
              <a:rPr lang="en-US" sz="2000" dirty="0"/>
              <a:t>Industrial </a:t>
            </a:r>
            <a:r>
              <a:rPr lang="en-US" sz="2000" dirty="0" err="1"/>
              <a:t>Iot</a:t>
            </a:r>
            <a:r>
              <a:rPr lang="en-US" sz="2000" dirty="0"/>
              <a:t> (</a:t>
            </a:r>
            <a:r>
              <a:rPr lang="en-US" sz="2000" dirty="0" err="1"/>
              <a:t>IIoT</a:t>
            </a:r>
            <a:r>
              <a:rPr lang="en-US" sz="2000" dirty="0"/>
              <a:t>) devices allow for data from equipment, technologies and locations to be collected and </a:t>
            </a:r>
            <a:r>
              <a:rPr lang="en-US" sz="2000" dirty="0" err="1"/>
              <a:t>analysed</a:t>
            </a:r>
            <a:r>
              <a:rPr lang="en-US" sz="2000" dirty="0"/>
              <a:t>. The </a:t>
            </a:r>
            <a:r>
              <a:rPr lang="en-US" sz="2000" dirty="0" err="1"/>
              <a:t>IIoT</a:t>
            </a:r>
            <a:r>
              <a:rPr lang="en-US" sz="2000" dirty="0"/>
              <a:t> also allows for automated updates for assets to maintain efficiencies and prevent lost time and money for repairs and other </a:t>
            </a:r>
            <a:r>
              <a:rPr lang="en-US" sz="2000" dirty="0" smtClean="0"/>
              <a:t>situations.</a:t>
            </a:r>
          </a:p>
          <a:p>
            <a:r>
              <a:rPr lang="en-IN" sz="2000" b="1" dirty="0"/>
              <a:t>Agriculture​ Applications</a:t>
            </a:r>
          </a:p>
          <a:p>
            <a:pPr marL="0" indent="0">
              <a:buNone/>
            </a:pPr>
            <a:r>
              <a:rPr lang="en-US" sz="2000" dirty="0"/>
              <a:t>Agricultural </a:t>
            </a:r>
            <a:r>
              <a:rPr lang="en-US" sz="2000" dirty="0" err="1"/>
              <a:t>IoT</a:t>
            </a:r>
            <a:r>
              <a:rPr lang="en-US" sz="2000" dirty="0"/>
              <a:t> applications include data collection for weather conditions, soil content or pest infestation. The data can help automate farming techniques, inform decisions, improve safety, reduce waste and increase efficiency. Using artificial intelligence and specific computer </a:t>
            </a:r>
            <a:r>
              <a:rPr lang="en-US" sz="2000" dirty="0" err="1"/>
              <a:t>programmes</a:t>
            </a:r>
            <a:r>
              <a:rPr lang="en-US" sz="2000" dirty="0"/>
              <a:t> can improve everything from soil maintenance to fish farming</a:t>
            </a:r>
            <a:r>
              <a:rPr lang="en-US" sz="2000" dirty="0" smtClean="0"/>
              <a:t>.</a:t>
            </a:r>
          </a:p>
          <a:p>
            <a:r>
              <a:rPr lang="en-IN" sz="2000" b="1" dirty="0"/>
              <a:t> Military Applications​</a:t>
            </a:r>
          </a:p>
          <a:p>
            <a:pPr marL="0" indent="0">
              <a:buNone/>
            </a:pPr>
            <a:r>
              <a:rPr lang="en-US" sz="2000" dirty="0"/>
              <a:t>The application of </a:t>
            </a:r>
            <a:r>
              <a:rPr lang="en-US" sz="2000" dirty="0" err="1"/>
              <a:t>IoT</a:t>
            </a:r>
            <a:r>
              <a:rPr lang="en-US" sz="2000" dirty="0"/>
              <a:t> technologies for military purposes has created the Internet of Military Things (</a:t>
            </a:r>
            <a:r>
              <a:rPr lang="en-US" sz="2000" dirty="0" err="1"/>
              <a:t>IoMT</a:t>
            </a:r>
            <a:r>
              <a:rPr lang="en-US" sz="2000" dirty="0"/>
              <a:t>). Applications in this area include reconnaissance, surveillance, and more to deliver battlefield data. This can include the use of sensors, munitions, vehicles, robots and wearable technologies to create a joined-up and data efficient military.</a:t>
            </a:r>
          </a:p>
          <a:p>
            <a:pPr marL="0" indent="0">
              <a:buNone/>
            </a:pPr>
            <a:endParaRPr lang="en-IN" sz="2000" dirty="0"/>
          </a:p>
        </p:txBody>
      </p:sp>
    </p:spTree>
    <p:extLst>
      <p:ext uri="{BB962C8B-B14F-4D97-AF65-F5344CB8AC3E}">
        <p14:creationId xmlns:p14="http://schemas.microsoft.com/office/powerpoint/2010/main" val="347057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729</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WHAT IS IOT???</vt:lpstr>
      <vt:lpstr>PowerPoint Presentation</vt:lpstr>
      <vt:lpstr>Components In IoT </vt:lpstr>
      <vt:lpstr>PowerPoint Presentation</vt:lpstr>
      <vt:lpstr>PowerPoint Presentation</vt:lpstr>
      <vt:lpstr>PowerPoint Presentation</vt:lpstr>
      <vt:lpstr>What are the pros and cons of IoT? </vt:lpstr>
      <vt:lpstr>What is it Used For? </vt:lpstr>
      <vt:lpstr>PowerPoint Presentation</vt:lpstr>
      <vt:lpstr>PowerPoint Presentation</vt:lpstr>
      <vt:lpstr>SENSORS AND ACTUATORS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IOT???</dc:title>
  <dc:creator>Windows User</dc:creator>
  <cp:lastModifiedBy>Windows User</cp:lastModifiedBy>
  <cp:revision>26</cp:revision>
  <dcterms:created xsi:type="dcterms:W3CDTF">2023-02-09T04:26:32Z</dcterms:created>
  <dcterms:modified xsi:type="dcterms:W3CDTF">2023-02-10T05:09:28Z</dcterms:modified>
</cp:coreProperties>
</file>