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5" r:id="rId5"/>
    <p:sldId id="260" r:id="rId6"/>
    <p:sldId id="261" r:id="rId7"/>
    <p:sldId id="262" r:id="rId8"/>
    <p:sldId id="263" r:id="rId9"/>
    <p:sldId id="271" r:id="rId10"/>
    <p:sldId id="272" r:id="rId11"/>
    <p:sldId id="273" r:id="rId12"/>
    <p:sldId id="264"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6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877E4C4-380D-411A-AF87-796D952A4E7C}"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E37FA6-8F93-4F1E-A427-0E01AC60BE8F}" type="slidenum">
              <a:rPr lang="en-IN" smtClean="0"/>
              <a:t>‹#›</a:t>
            </a:fld>
            <a:endParaRPr lang="en-IN"/>
          </a:p>
        </p:txBody>
      </p:sp>
    </p:spTree>
    <p:extLst>
      <p:ext uri="{BB962C8B-B14F-4D97-AF65-F5344CB8AC3E}">
        <p14:creationId xmlns:p14="http://schemas.microsoft.com/office/powerpoint/2010/main" val="351588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877E4C4-380D-411A-AF87-796D952A4E7C}"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E37FA6-8F93-4F1E-A427-0E01AC60BE8F}" type="slidenum">
              <a:rPr lang="en-IN" smtClean="0"/>
              <a:t>‹#›</a:t>
            </a:fld>
            <a:endParaRPr lang="en-IN"/>
          </a:p>
        </p:txBody>
      </p:sp>
    </p:spTree>
    <p:extLst>
      <p:ext uri="{BB962C8B-B14F-4D97-AF65-F5344CB8AC3E}">
        <p14:creationId xmlns:p14="http://schemas.microsoft.com/office/powerpoint/2010/main" val="160577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877E4C4-380D-411A-AF87-796D952A4E7C}"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E37FA6-8F93-4F1E-A427-0E01AC60BE8F}" type="slidenum">
              <a:rPr lang="en-IN" smtClean="0"/>
              <a:t>‹#›</a:t>
            </a:fld>
            <a:endParaRPr lang="en-IN"/>
          </a:p>
        </p:txBody>
      </p:sp>
    </p:spTree>
    <p:extLst>
      <p:ext uri="{BB962C8B-B14F-4D97-AF65-F5344CB8AC3E}">
        <p14:creationId xmlns:p14="http://schemas.microsoft.com/office/powerpoint/2010/main" val="577190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877E4C4-380D-411A-AF87-796D952A4E7C}"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E37FA6-8F93-4F1E-A427-0E01AC60BE8F}" type="slidenum">
              <a:rPr lang="en-IN" smtClean="0"/>
              <a:t>‹#›</a:t>
            </a:fld>
            <a:endParaRPr lang="en-IN"/>
          </a:p>
        </p:txBody>
      </p:sp>
    </p:spTree>
    <p:extLst>
      <p:ext uri="{BB962C8B-B14F-4D97-AF65-F5344CB8AC3E}">
        <p14:creationId xmlns:p14="http://schemas.microsoft.com/office/powerpoint/2010/main" val="330329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7E4C4-380D-411A-AF87-796D952A4E7C}"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E37FA6-8F93-4F1E-A427-0E01AC60BE8F}" type="slidenum">
              <a:rPr lang="en-IN" smtClean="0"/>
              <a:t>‹#›</a:t>
            </a:fld>
            <a:endParaRPr lang="en-IN"/>
          </a:p>
        </p:txBody>
      </p:sp>
    </p:spTree>
    <p:extLst>
      <p:ext uri="{BB962C8B-B14F-4D97-AF65-F5344CB8AC3E}">
        <p14:creationId xmlns:p14="http://schemas.microsoft.com/office/powerpoint/2010/main" val="167721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877E4C4-380D-411A-AF87-796D952A4E7C}"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E37FA6-8F93-4F1E-A427-0E01AC60BE8F}" type="slidenum">
              <a:rPr lang="en-IN" smtClean="0"/>
              <a:t>‹#›</a:t>
            </a:fld>
            <a:endParaRPr lang="en-IN"/>
          </a:p>
        </p:txBody>
      </p:sp>
    </p:spTree>
    <p:extLst>
      <p:ext uri="{BB962C8B-B14F-4D97-AF65-F5344CB8AC3E}">
        <p14:creationId xmlns:p14="http://schemas.microsoft.com/office/powerpoint/2010/main" val="18148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877E4C4-380D-411A-AF87-796D952A4E7C}" type="datetimeFigureOut">
              <a:rPr lang="en-IN" smtClean="0"/>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E37FA6-8F93-4F1E-A427-0E01AC60BE8F}" type="slidenum">
              <a:rPr lang="en-IN" smtClean="0"/>
              <a:t>‹#›</a:t>
            </a:fld>
            <a:endParaRPr lang="en-IN"/>
          </a:p>
        </p:txBody>
      </p:sp>
    </p:spTree>
    <p:extLst>
      <p:ext uri="{BB962C8B-B14F-4D97-AF65-F5344CB8AC3E}">
        <p14:creationId xmlns:p14="http://schemas.microsoft.com/office/powerpoint/2010/main" val="392818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877E4C4-380D-411A-AF87-796D952A4E7C}" type="datetimeFigureOut">
              <a:rPr lang="en-IN" smtClean="0"/>
              <a:t>15-02-2023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E37FA6-8F93-4F1E-A427-0E01AC60BE8F}" type="slidenum">
              <a:rPr lang="en-IN" smtClean="0"/>
              <a:t>‹#›</a:t>
            </a:fld>
            <a:endParaRPr lang="en-IN"/>
          </a:p>
        </p:txBody>
      </p:sp>
    </p:spTree>
    <p:extLst>
      <p:ext uri="{BB962C8B-B14F-4D97-AF65-F5344CB8AC3E}">
        <p14:creationId xmlns:p14="http://schemas.microsoft.com/office/powerpoint/2010/main" val="179454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7E4C4-380D-411A-AF87-796D952A4E7C}" type="datetimeFigureOut">
              <a:rPr lang="en-IN" smtClean="0"/>
              <a:t>15-02-2023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E37FA6-8F93-4F1E-A427-0E01AC60BE8F}" type="slidenum">
              <a:rPr lang="en-IN" smtClean="0"/>
              <a:t>‹#›</a:t>
            </a:fld>
            <a:endParaRPr lang="en-IN"/>
          </a:p>
        </p:txBody>
      </p:sp>
    </p:spTree>
    <p:extLst>
      <p:ext uri="{BB962C8B-B14F-4D97-AF65-F5344CB8AC3E}">
        <p14:creationId xmlns:p14="http://schemas.microsoft.com/office/powerpoint/2010/main" val="183401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77E4C4-380D-411A-AF87-796D952A4E7C}"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E37FA6-8F93-4F1E-A427-0E01AC60BE8F}" type="slidenum">
              <a:rPr lang="en-IN" smtClean="0"/>
              <a:t>‹#›</a:t>
            </a:fld>
            <a:endParaRPr lang="en-IN"/>
          </a:p>
        </p:txBody>
      </p:sp>
    </p:spTree>
    <p:extLst>
      <p:ext uri="{BB962C8B-B14F-4D97-AF65-F5344CB8AC3E}">
        <p14:creationId xmlns:p14="http://schemas.microsoft.com/office/powerpoint/2010/main" val="148870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77E4C4-380D-411A-AF87-796D952A4E7C}"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E37FA6-8F93-4F1E-A427-0E01AC60BE8F}" type="slidenum">
              <a:rPr lang="en-IN" smtClean="0"/>
              <a:t>‹#›</a:t>
            </a:fld>
            <a:endParaRPr lang="en-IN"/>
          </a:p>
        </p:txBody>
      </p:sp>
    </p:spTree>
    <p:extLst>
      <p:ext uri="{BB962C8B-B14F-4D97-AF65-F5344CB8AC3E}">
        <p14:creationId xmlns:p14="http://schemas.microsoft.com/office/powerpoint/2010/main" val="921188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7E4C4-380D-411A-AF87-796D952A4E7C}" type="datetimeFigureOut">
              <a:rPr lang="en-IN" smtClean="0"/>
              <a:t>15-02-2023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E37FA6-8F93-4F1E-A427-0E01AC60BE8F}" type="slidenum">
              <a:rPr lang="en-IN" smtClean="0"/>
              <a:t>‹#›</a:t>
            </a:fld>
            <a:endParaRPr lang="en-IN"/>
          </a:p>
        </p:txBody>
      </p:sp>
    </p:spTree>
    <p:extLst>
      <p:ext uri="{BB962C8B-B14F-4D97-AF65-F5344CB8AC3E}">
        <p14:creationId xmlns:p14="http://schemas.microsoft.com/office/powerpoint/2010/main" val="1833625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ch21century.com/the-future-of-the-smart-home-iot-in-21st-centur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cs.uci.edu/~ddenenbe/248/Selected%20readings/IoT%20Protocols%20and%20Physical%20Media/DesigningIoTArchitecturesAEuropeanPerspectiv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Challenges in Internet of things (</a:t>
            </a:r>
            <a:r>
              <a:rPr lang="en-US" b="1" dirty="0" err="1"/>
              <a:t>IoT</a:t>
            </a:r>
            <a:r>
              <a:rPr lang="en-US" b="1" dirty="0"/>
              <a:t>)</a:t>
            </a:r>
            <a:br>
              <a:rPr lang="en-US" b="1" dirty="0"/>
            </a:br>
            <a:endParaRPr lang="en-IN" dirty="0"/>
          </a:p>
        </p:txBody>
      </p:sp>
      <p:sp>
        <p:nvSpPr>
          <p:cNvPr id="3" name="Content Placeholder 2"/>
          <p:cNvSpPr>
            <a:spLocks noGrp="1"/>
          </p:cNvSpPr>
          <p:nvPr>
            <p:ph idx="1"/>
          </p:nvPr>
        </p:nvSpPr>
        <p:spPr>
          <a:xfrm>
            <a:off x="179512" y="980728"/>
            <a:ext cx="8784976" cy="5877272"/>
          </a:xfrm>
        </p:spPr>
        <p:txBody>
          <a:bodyPr>
            <a:normAutofit/>
          </a:bodyPr>
          <a:lstStyle/>
          <a:p>
            <a:r>
              <a:rPr lang="en-IN" b="1" dirty="0"/>
              <a:t>Security challenges in </a:t>
            </a:r>
            <a:r>
              <a:rPr lang="en-IN" b="1" dirty="0" err="1"/>
              <a:t>IoT</a:t>
            </a:r>
            <a:r>
              <a:rPr lang="en-IN" b="1" dirty="0"/>
              <a:t> </a:t>
            </a:r>
            <a:r>
              <a:rPr lang="en-IN" b="1" dirty="0" smtClean="0"/>
              <a:t>:</a:t>
            </a:r>
          </a:p>
          <a:p>
            <a:pPr marL="0" indent="0">
              <a:buNone/>
            </a:pPr>
            <a:r>
              <a:rPr lang="en-US" sz="1800" b="1" dirty="0" smtClean="0"/>
              <a:t>1.Lack </a:t>
            </a:r>
            <a:r>
              <a:rPr lang="en-US" sz="1800" b="1" dirty="0"/>
              <a:t>of encryption –</a:t>
            </a:r>
            <a:r>
              <a:rPr lang="en-US" sz="1800" dirty="0"/>
              <a:t/>
            </a:r>
            <a:br>
              <a:rPr lang="en-US" sz="1800" dirty="0"/>
            </a:br>
            <a:r>
              <a:rPr lang="en-US" sz="1800" dirty="0"/>
              <a:t>Although encryption is a great way to prevent hackers from accessing data, it is also one of the leading </a:t>
            </a:r>
            <a:r>
              <a:rPr lang="en-US" sz="1800" dirty="0" err="1"/>
              <a:t>IoT</a:t>
            </a:r>
            <a:r>
              <a:rPr lang="en-US" sz="1800" dirty="0"/>
              <a:t> security challenges</a:t>
            </a:r>
            <a:r>
              <a:rPr lang="en-US" sz="1800" dirty="0" smtClean="0"/>
              <a:t>.</a:t>
            </a:r>
            <a:r>
              <a:rPr lang="en-US" sz="1800" dirty="0"/>
              <a:t/>
            </a:r>
            <a:br>
              <a:rPr lang="en-US" sz="1800" dirty="0"/>
            </a:br>
            <a:r>
              <a:rPr lang="en-US" sz="1800" dirty="0"/>
              <a:t>The result is an increase in attacks where hackers can easily manipulate the algorithms that were designed for protection.</a:t>
            </a:r>
          </a:p>
          <a:p>
            <a:pPr marL="0" indent="0">
              <a:buNone/>
            </a:pPr>
            <a:r>
              <a:rPr lang="en-US" sz="1800" b="1" dirty="0" smtClean="0"/>
              <a:t>2.Insufficient </a:t>
            </a:r>
            <a:r>
              <a:rPr lang="en-US" sz="1800" b="1" dirty="0"/>
              <a:t>testing and updating –</a:t>
            </a:r>
            <a:r>
              <a:rPr lang="en-US" sz="1800" dirty="0"/>
              <a:t/>
            </a:r>
            <a:br>
              <a:rPr lang="en-US" sz="1800" dirty="0"/>
            </a:br>
            <a:r>
              <a:rPr lang="en-US" sz="1800" dirty="0"/>
              <a:t>With the increase in the number of </a:t>
            </a:r>
            <a:r>
              <a:rPr lang="en-US" sz="1800" dirty="0" err="1"/>
              <a:t>IoT</a:t>
            </a:r>
            <a:r>
              <a:rPr lang="en-US" sz="1800" dirty="0"/>
              <a:t>(internet of things) devices, </a:t>
            </a:r>
            <a:r>
              <a:rPr lang="en-US" sz="1800" dirty="0" err="1"/>
              <a:t>IoT</a:t>
            </a:r>
            <a:r>
              <a:rPr lang="en-US" sz="1800" dirty="0"/>
              <a:t> manufacturers are more eager to produce and deliver their device as fast as they can without giving security too much of although.</a:t>
            </a:r>
            <a:br>
              <a:rPr lang="en-US" sz="1800" dirty="0"/>
            </a:br>
            <a:r>
              <a:rPr lang="en-US" sz="1800" dirty="0"/>
              <a:t>Most of these devices and </a:t>
            </a:r>
            <a:r>
              <a:rPr lang="en-US" sz="1800" dirty="0" err="1"/>
              <a:t>IoT</a:t>
            </a:r>
            <a:r>
              <a:rPr lang="en-US" sz="1800" dirty="0"/>
              <a:t> products do not get enough testing and updates and are prone to hackers and other security issues.</a:t>
            </a:r>
          </a:p>
          <a:p>
            <a:pPr marL="0" indent="0">
              <a:buNone/>
            </a:pPr>
            <a:r>
              <a:rPr lang="en-US" sz="1800" b="1" dirty="0" smtClean="0"/>
              <a:t>3.Brute </a:t>
            </a:r>
            <a:r>
              <a:rPr lang="en-US" sz="1800" b="1" dirty="0"/>
              <a:t>forcing and the risk of default passwords –</a:t>
            </a:r>
            <a:r>
              <a:rPr lang="en-US" sz="1800" dirty="0"/>
              <a:t/>
            </a:r>
            <a:br>
              <a:rPr lang="en-US" sz="1800" dirty="0"/>
            </a:br>
            <a:r>
              <a:rPr lang="en-US" sz="2100" dirty="0"/>
              <a:t>Weak credentials and login details leave nearly all </a:t>
            </a:r>
            <a:r>
              <a:rPr lang="en-US" sz="2100" dirty="0" err="1"/>
              <a:t>IoT</a:t>
            </a:r>
            <a:r>
              <a:rPr lang="en-US" sz="2100" dirty="0"/>
              <a:t> devices vulnerable to password hacking and brute force.</a:t>
            </a:r>
            <a:br>
              <a:rPr lang="en-US" sz="2100" dirty="0"/>
            </a:br>
            <a:r>
              <a:rPr lang="en-US" sz="2100" dirty="0"/>
              <a:t>Any company that uses factory default credentials on their devices is placing both their business and its assets and the customer and their valuable information at risk of being susceptible to a brute force attack.</a:t>
            </a:r>
          </a:p>
          <a:p>
            <a:endParaRPr lang="en-IN" dirty="0"/>
          </a:p>
        </p:txBody>
      </p:sp>
    </p:spTree>
    <p:extLst>
      <p:ext uri="{BB962C8B-B14F-4D97-AF65-F5344CB8AC3E}">
        <p14:creationId xmlns:p14="http://schemas.microsoft.com/office/powerpoint/2010/main" val="3319175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6632"/>
            <a:ext cx="8712968" cy="6624736"/>
          </a:xfrm>
        </p:spPr>
        <p:txBody>
          <a:bodyPr>
            <a:normAutofit/>
          </a:bodyPr>
          <a:lstStyle/>
          <a:p>
            <a:pPr marL="0" indent="0">
              <a:buNone/>
            </a:pPr>
            <a:r>
              <a:rPr lang="en-US" b="1" dirty="0" smtClean="0"/>
              <a:t>3.Bluetooth</a:t>
            </a:r>
            <a:endParaRPr lang="en-US" b="1" dirty="0"/>
          </a:p>
          <a:p>
            <a:pPr marL="0" indent="0">
              <a:buNone/>
            </a:pPr>
            <a:r>
              <a:rPr lang="en-US" sz="1800" dirty="0"/>
              <a:t>Bluetooth has been around since 1994, but that doesn’t make it any less viable for </a:t>
            </a:r>
            <a:r>
              <a:rPr lang="en-US" sz="1800" dirty="0" err="1"/>
              <a:t>IoT</a:t>
            </a:r>
            <a:r>
              <a:rPr lang="en-US" sz="1800" dirty="0"/>
              <a:t> networks. Bluetooth offers an affordable way to connect stationary </a:t>
            </a:r>
            <a:r>
              <a:rPr lang="en-US" sz="1800" dirty="0" err="1"/>
              <a:t>IoT</a:t>
            </a:r>
            <a:r>
              <a:rPr lang="en-US" sz="1800" dirty="0"/>
              <a:t> sensors to edge devices over short distances.</a:t>
            </a:r>
          </a:p>
          <a:p>
            <a:pPr marL="0" indent="0">
              <a:buNone/>
            </a:pPr>
            <a:r>
              <a:rPr lang="en-US" sz="1800" dirty="0"/>
              <a:t>In most use cases, </a:t>
            </a:r>
            <a:r>
              <a:rPr lang="en-US" sz="1800" dirty="0" err="1"/>
              <a:t>IoT</a:t>
            </a:r>
            <a:r>
              <a:rPr lang="en-US" sz="1800" dirty="0"/>
              <a:t> networks using Bluetooth can send signals up to 25 feet away using very little power and bandwidth. While Bluetooth isn’t the most popular choice, it does have its place in </a:t>
            </a:r>
            <a:r>
              <a:rPr lang="en-US" sz="1800" dirty="0" err="1"/>
              <a:t>IoT</a:t>
            </a:r>
            <a:r>
              <a:rPr lang="en-US" sz="1800" dirty="0"/>
              <a:t> networks.</a:t>
            </a:r>
          </a:p>
          <a:p>
            <a:pPr marL="0" indent="0">
              <a:buNone/>
            </a:pPr>
            <a:r>
              <a:rPr lang="en-US" sz="1800" dirty="0"/>
              <a:t>Bluetooth </a:t>
            </a:r>
            <a:r>
              <a:rPr lang="en-US" sz="1800" dirty="0" err="1"/>
              <a:t>IoT</a:t>
            </a:r>
            <a:r>
              <a:rPr lang="en-US" sz="1800" dirty="0"/>
              <a:t> networks are best for the following uses:</a:t>
            </a:r>
          </a:p>
          <a:p>
            <a:pPr marL="0" indent="0">
              <a:buNone/>
            </a:pPr>
            <a:r>
              <a:rPr lang="en-US" sz="1800" dirty="0"/>
              <a:t>Short distances</a:t>
            </a:r>
          </a:p>
          <a:p>
            <a:pPr marL="0" indent="0">
              <a:buNone/>
            </a:pPr>
            <a:r>
              <a:rPr lang="en-US" sz="1800" dirty="0"/>
              <a:t>Low-power consumption </a:t>
            </a:r>
            <a:r>
              <a:rPr lang="en-US" sz="1800" dirty="0" smtClean="0"/>
              <a:t>requirements</a:t>
            </a:r>
          </a:p>
          <a:p>
            <a:pPr marL="0" indent="0">
              <a:buNone/>
            </a:pPr>
            <a:r>
              <a:rPr lang="en-US" sz="2800" b="1" dirty="0" smtClean="0"/>
              <a:t>4.Low-Power </a:t>
            </a:r>
            <a:r>
              <a:rPr lang="en-US" sz="2800" b="1" dirty="0"/>
              <a:t>Wide Area Networks</a:t>
            </a:r>
          </a:p>
          <a:p>
            <a:pPr marL="0" indent="0">
              <a:buNone/>
            </a:pPr>
            <a:r>
              <a:rPr lang="en-US" sz="1800" dirty="0"/>
              <a:t>An LPWAN uses specialized cellular connections that provide ample coverage while serving low-power devices. These networks offer coverage similar to that of cellular networks but are limited in terms of bandwidth and data rate</a:t>
            </a:r>
            <a:r>
              <a:rPr lang="en-US" sz="1800" dirty="0" smtClean="0"/>
              <a:t>.</a:t>
            </a:r>
            <a:r>
              <a:rPr lang="en-US" sz="1800" dirty="0"/>
              <a:t> Oil fields, agricultural operations, and rural job sites can leverage LPWAN for their low-power </a:t>
            </a:r>
            <a:r>
              <a:rPr lang="en-US" sz="1800" dirty="0" err="1"/>
              <a:t>IoT</a:t>
            </a:r>
            <a:r>
              <a:rPr lang="en-US" sz="1800" dirty="0"/>
              <a:t> sensors. While these networks tend to be less expensive, businesses that want to expand their </a:t>
            </a:r>
            <a:r>
              <a:rPr lang="en-US" sz="1800" dirty="0" err="1"/>
              <a:t>IoT</a:t>
            </a:r>
            <a:r>
              <a:rPr lang="en-US" sz="1800" dirty="0"/>
              <a:t> network to include high bandwidth sensors often switch from LPWAN to a full cellular solution.</a:t>
            </a:r>
          </a:p>
          <a:p>
            <a:pPr marL="0" indent="0">
              <a:buNone/>
            </a:pPr>
            <a:endParaRPr lang="en-US" sz="1800" dirty="0"/>
          </a:p>
          <a:p>
            <a:pPr marL="0" indent="0">
              <a:buNone/>
            </a:pPr>
            <a:endParaRPr lang="en-IN" dirty="0"/>
          </a:p>
        </p:txBody>
      </p:sp>
    </p:spTree>
    <p:extLst>
      <p:ext uri="{BB962C8B-B14F-4D97-AF65-F5344CB8AC3E}">
        <p14:creationId xmlns:p14="http://schemas.microsoft.com/office/powerpoint/2010/main" val="4178447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marL="0" indent="0">
              <a:buNone/>
            </a:pPr>
            <a:r>
              <a:rPr lang="en-US" sz="1800" dirty="0"/>
              <a:t>LPWAN </a:t>
            </a:r>
            <a:r>
              <a:rPr lang="en-US" sz="1800" dirty="0" err="1"/>
              <a:t>IoT</a:t>
            </a:r>
            <a:r>
              <a:rPr lang="en-US" sz="1800" dirty="0"/>
              <a:t> networks are best for the following uses:</a:t>
            </a:r>
          </a:p>
          <a:p>
            <a:r>
              <a:rPr lang="en-US" sz="1800" dirty="0"/>
              <a:t>Low-power sensors</a:t>
            </a:r>
          </a:p>
          <a:p>
            <a:r>
              <a:rPr lang="en-US" sz="1800" dirty="0"/>
              <a:t>Low data rates and bandwidth</a:t>
            </a:r>
          </a:p>
          <a:p>
            <a:r>
              <a:rPr lang="en-US" sz="1800" dirty="0"/>
              <a:t>Rural areas with limited infrastructure</a:t>
            </a:r>
          </a:p>
          <a:p>
            <a:pPr marL="0" indent="0">
              <a:buNone/>
            </a:pPr>
            <a:r>
              <a:rPr lang="en-US" sz="1800" b="1" dirty="0"/>
              <a:t>‍</a:t>
            </a:r>
          </a:p>
          <a:p>
            <a:endParaRPr lang="en-IN" dirty="0"/>
          </a:p>
        </p:txBody>
      </p:sp>
    </p:spTree>
    <p:extLst>
      <p:ext uri="{BB962C8B-B14F-4D97-AF65-F5344CB8AC3E}">
        <p14:creationId xmlns:p14="http://schemas.microsoft.com/office/powerpoint/2010/main" val="1868079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12974"/>
          </a:xfrm>
        </p:spPr>
        <p:txBody>
          <a:bodyPr>
            <a:normAutofit fontScale="90000"/>
          </a:bodyPr>
          <a:lstStyle/>
          <a:p>
            <a:r>
              <a:rPr lang="en-US" b="1" dirty="0"/>
              <a:t>What Are Some Benefits of the Internet of Things?</a:t>
            </a:r>
            <a:r>
              <a:rPr lang="en-US" dirty="0"/>
              <a:t/>
            </a:r>
            <a:br>
              <a:rPr lang="en-US" dirty="0"/>
            </a:br>
            <a:endParaRPr lang="en-IN" dirty="0"/>
          </a:p>
        </p:txBody>
      </p:sp>
      <p:sp>
        <p:nvSpPr>
          <p:cNvPr id="3" name="Content Placeholder 2"/>
          <p:cNvSpPr>
            <a:spLocks noGrp="1"/>
          </p:cNvSpPr>
          <p:nvPr>
            <p:ph idx="1"/>
          </p:nvPr>
        </p:nvSpPr>
        <p:spPr>
          <a:xfrm>
            <a:off x="179512" y="1600200"/>
            <a:ext cx="8784976" cy="5141168"/>
          </a:xfrm>
        </p:spPr>
        <p:txBody>
          <a:bodyPr>
            <a:normAutofit/>
          </a:bodyPr>
          <a:lstStyle/>
          <a:p>
            <a:pPr marL="0" indent="0">
              <a:buNone/>
            </a:pPr>
            <a:r>
              <a:rPr lang="en-US" sz="1800" b="1" dirty="0"/>
              <a:t>Automation and Control</a:t>
            </a:r>
            <a:endParaRPr lang="en-US" sz="1800" dirty="0"/>
          </a:p>
          <a:p>
            <a:pPr marL="0" indent="0">
              <a:buNone/>
            </a:pPr>
            <a:r>
              <a:rPr lang="en-US" sz="1800" dirty="0"/>
              <a:t>Perhaps one of the simplest examples of automation and control via an </a:t>
            </a:r>
            <a:r>
              <a:rPr lang="en-US" sz="1800" dirty="0" err="1">
                <a:hlinkClick r:id="rId2"/>
              </a:rPr>
              <a:t>IoT</a:t>
            </a:r>
            <a:r>
              <a:rPr lang="en-US" sz="1800" dirty="0">
                <a:hlinkClick r:id="rId2"/>
              </a:rPr>
              <a:t> smart device</a:t>
            </a:r>
            <a:r>
              <a:rPr lang="en-US" sz="1800" dirty="0"/>
              <a:t> is the humble light bulb. So-called smart bulbs that can connect to the home network have really exploded in popularity. They provide people with the ability to control when lights are turned on and off, as well as other functions</a:t>
            </a:r>
            <a:r>
              <a:rPr lang="en-US" sz="1800" dirty="0" smtClean="0"/>
              <a:t>.</a:t>
            </a:r>
          </a:p>
          <a:p>
            <a:pPr marL="0" indent="0">
              <a:buNone/>
            </a:pPr>
            <a:r>
              <a:rPr lang="en-IN" sz="1800" b="1" dirty="0"/>
              <a:t>Remote Health Monitoring</a:t>
            </a:r>
            <a:endParaRPr lang="en-IN" sz="1800" dirty="0"/>
          </a:p>
          <a:p>
            <a:pPr marL="0" indent="0">
              <a:buNone/>
            </a:pPr>
            <a:r>
              <a:rPr lang="en-US" sz="1800" dirty="0"/>
              <a:t> In a world where communication is key, and where early detection is important, </a:t>
            </a:r>
            <a:r>
              <a:rPr lang="en-US" sz="1800" dirty="0" err="1"/>
              <a:t>IoT</a:t>
            </a:r>
            <a:r>
              <a:rPr lang="en-US" sz="1800" dirty="0"/>
              <a:t> devices can be incredibly useful</a:t>
            </a:r>
            <a:r>
              <a:rPr lang="en-US" sz="1800" dirty="0" smtClean="0"/>
              <a:t>.</a:t>
            </a:r>
            <a:r>
              <a:rPr lang="en-US" sz="1800" dirty="0"/>
              <a:t> Imagine a health bracelet with an embedded monitoring system that can keep an eye on blood sugar levels, for example. This internet-connected diabetic bracelet can log blood sugar levels and send notifications directly to other family members and even medical personnel</a:t>
            </a:r>
            <a:r>
              <a:rPr lang="en-US" sz="1800" dirty="0" smtClean="0"/>
              <a:t>.</a:t>
            </a:r>
          </a:p>
          <a:p>
            <a:pPr marL="0" indent="0">
              <a:buNone/>
            </a:pPr>
            <a:r>
              <a:rPr lang="en-IN" sz="1800" b="1" dirty="0"/>
              <a:t>Cost Reduction</a:t>
            </a:r>
            <a:endParaRPr lang="en-IN" sz="1800" dirty="0"/>
          </a:p>
          <a:p>
            <a:pPr marL="0" indent="0">
              <a:buNone/>
            </a:pPr>
            <a:r>
              <a:rPr lang="en-US" sz="1800" dirty="0"/>
              <a:t>Cost reductions are widespread when devices are connected and networked. This machine-to-machine mesh of data not only provides real-time data and opportunities for analysis, but also enables much greater improvements in efficiency across the board</a:t>
            </a:r>
            <a:r>
              <a:rPr lang="en-US" sz="1800" dirty="0" smtClean="0"/>
              <a:t>.</a:t>
            </a:r>
            <a:r>
              <a:rPr lang="en-IN" sz="1800" dirty="0"/>
              <a:t> For </a:t>
            </a:r>
            <a:r>
              <a:rPr lang="en-IN" sz="1800" dirty="0" smtClean="0"/>
              <a:t>example:</a:t>
            </a:r>
            <a:r>
              <a:rPr lang="en-US" sz="1800" dirty="0"/>
              <a:t>Sensors in lights turn on only at times when people are moving through areas, thus saving on utility costs.</a:t>
            </a:r>
          </a:p>
          <a:p>
            <a:endParaRPr lang="en-IN" sz="1800" dirty="0"/>
          </a:p>
        </p:txBody>
      </p:sp>
    </p:spTree>
    <p:extLst>
      <p:ext uri="{BB962C8B-B14F-4D97-AF65-F5344CB8AC3E}">
        <p14:creationId xmlns:p14="http://schemas.microsoft.com/office/powerpoint/2010/main" val="1561401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457200" y="188913"/>
            <a:ext cx="8229600" cy="6480175"/>
          </a:xfrm>
        </p:spPr>
        <p:txBody>
          <a:bodyPr>
            <a:normAutofit/>
          </a:bodyPr>
          <a:lstStyle/>
          <a:p>
            <a:pPr marL="0" indent="0">
              <a:buNone/>
            </a:pPr>
            <a:r>
              <a:rPr lang="en-IN" sz="1800" b="1" dirty="0"/>
              <a:t>Better Quality of </a:t>
            </a:r>
            <a:r>
              <a:rPr lang="en-IN" sz="1800" b="1" dirty="0" smtClean="0"/>
              <a:t>Life:</a:t>
            </a:r>
          </a:p>
          <a:p>
            <a:pPr marL="0" indent="0">
              <a:buNone/>
            </a:pPr>
            <a:r>
              <a:rPr lang="en-US" sz="1800" dirty="0"/>
              <a:t>There are many instances where the convergence of big data and </a:t>
            </a:r>
            <a:r>
              <a:rPr lang="en-US" sz="1800" dirty="0" err="1"/>
              <a:t>IoT</a:t>
            </a:r>
            <a:r>
              <a:rPr lang="en-US" sz="1800" dirty="0"/>
              <a:t> can create better outcomes for </a:t>
            </a:r>
            <a:r>
              <a:rPr lang="en-US" sz="1800" dirty="0" smtClean="0"/>
              <a:t>people.</a:t>
            </a:r>
            <a:r>
              <a:rPr lang="en-IN" sz="1800" dirty="0"/>
              <a:t> For example</a:t>
            </a:r>
            <a:r>
              <a:rPr lang="en-IN" sz="1800" dirty="0" smtClean="0"/>
              <a:t>,</a:t>
            </a:r>
            <a:r>
              <a:rPr lang="en-US" sz="1800" dirty="0"/>
              <a:t> The use of smart devices in cars and other vehicles can connect wirelessly to toll gates, traffic lights ahead, and road safety monitors to provide real-time feedback to drivers and authorities on traffic conditions and the risk of accidents.</a:t>
            </a:r>
          </a:p>
          <a:p>
            <a:pPr marL="0" indent="0">
              <a:buNone/>
            </a:pPr>
            <a:r>
              <a:rPr lang="en-IN" sz="1800" b="1" dirty="0"/>
              <a:t> Improved </a:t>
            </a:r>
            <a:r>
              <a:rPr lang="en-IN" sz="1800" b="1" dirty="0" smtClean="0"/>
              <a:t>Efficiency</a:t>
            </a:r>
          </a:p>
          <a:p>
            <a:pPr marL="0" indent="0">
              <a:buNone/>
            </a:pPr>
            <a:r>
              <a:rPr lang="en-US" sz="1800" dirty="0"/>
              <a:t>By its very definition, the Internet of Things operates without human intervention. It is a system relying solely on machine-to-machine communication, with data logged and collected in real-time, at any time of day or night. One of the most significant impacts of such a system is the increased efficiency of a wide range of services</a:t>
            </a:r>
            <a:r>
              <a:rPr lang="en-US" sz="1800" dirty="0" smtClean="0"/>
              <a:t>.</a:t>
            </a:r>
          </a:p>
          <a:p>
            <a:pPr marL="0" indent="0">
              <a:buNone/>
            </a:pPr>
            <a:r>
              <a:rPr lang="en-IN" sz="1800" b="1" dirty="0"/>
              <a:t>Higher </a:t>
            </a:r>
            <a:r>
              <a:rPr lang="en-IN" sz="1800" b="1" dirty="0" smtClean="0"/>
              <a:t>Productivity</a:t>
            </a:r>
          </a:p>
          <a:p>
            <a:pPr marL="0" indent="0">
              <a:buNone/>
            </a:pPr>
            <a:r>
              <a:rPr lang="en-US" sz="1800" dirty="0"/>
              <a:t>The Internet of Things can also improve efficiency and productivity at work and in the industrial sector, similar to how voice-activated Amazon and Google products increase efficiency at home.</a:t>
            </a:r>
            <a:endParaRPr lang="en-IN" sz="1800" b="1" dirty="0"/>
          </a:p>
          <a:p>
            <a:pPr marL="0" indent="0">
              <a:buNone/>
            </a:pPr>
            <a:endParaRPr lang="en-IN" sz="1800" b="1" dirty="0"/>
          </a:p>
          <a:p>
            <a:endParaRPr lang="en-IN" sz="1800" dirty="0"/>
          </a:p>
        </p:txBody>
      </p:sp>
    </p:spTree>
    <p:extLst>
      <p:ext uri="{BB962C8B-B14F-4D97-AF65-F5344CB8AC3E}">
        <p14:creationId xmlns:p14="http://schemas.microsoft.com/office/powerpoint/2010/main" val="180505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188913"/>
            <a:ext cx="8229600" cy="6408737"/>
          </a:xfrm>
        </p:spPr>
        <p:txBody>
          <a:bodyPr>
            <a:normAutofit fontScale="92500" lnSpcReduction="20000"/>
          </a:bodyPr>
          <a:lstStyle/>
          <a:p>
            <a:pPr marL="0" indent="0">
              <a:buNone/>
            </a:pPr>
            <a:r>
              <a:rPr lang="en-US" b="1" dirty="0"/>
              <a:t>Need of </a:t>
            </a:r>
            <a:r>
              <a:rPr lang="en-US" b="1" dirty="0" err="1"/>
              <a:t>IoT</a:t>
            </a:r>
            <a:r>
              <a:rPr lang="en-US" b="1" dirty="0"/>
              <a:t> in different areas:</a:t>
            </a:r>
            <a:endParaRPr lang="en-US" dirty="0"/>
          </a:p>
          <a:p>
            <a:pPr fontAlgn="base"/>
            <a:r>
              <a:rPr lang="en-US" dirty="0" smtClean="0"/>
              <a:t>Smart </a:t>
            </a:r>
            <a:r>
              <a:rPr lang="en-US" dirty="0"/>
              <a:t>Agriculture.</a:t>
            </a:r>
          </a:p>
          <a:p>
            <a:pPr fontAlgn="base"/>
            <a:r>
              <a:rPr lang="en-US" dirty="0"/>
              <a:t>Retail.</a:t>
            </a:r>
          </a:p>
          <a:p>
            <a:pPr fontAlgn="base"/>
            <a:r>
              <a:rPr lang="en-US" dirty="0"/>
              <a:t>Industrial level.</a:t>
            </a:r>
          </a:p>
          <a:p>
            <a:pPr fontAlgn="base"/>
            <a:r>
              <a:rPr lang="en-US" dirty="0"/>
              <a:t>Mobility.</a:t>
            </a:r>
          </a:p>
          <a:p>
            <a:pPr fontAlgn="base"/>
            <a:r>
              <a:rPr lang="en-US" dirty="0"/>
              <a:t>Health.</a:t>
            </a:r>
          </a:p>
          <a:p>
            <a:pPr fontAlgn="base"/>
            <a:r>
              <a:rPr lang="en-US" dirty="0"/>
              <a:t>Smart Water.</a:t>
            </a:r>
          </a:p>
          <a:p>
            <a:pPr fontAlgn="base"/>
            <a:r>
              <a:rPr lang="en-US" dirty="0"/>
              <a:t>Waste Management.</a:t>
            </a:r>
          </a:p>
          <a:p>
            <a:pPr fontAlgn="base"/>
            <a:r>
              <a:rPr lang="en-US" dirty="0"/>
              <a:t>Home.</a:t>
            </a:r>
          </a:p>
          <a:p>
            <a:pPr fontAlgn="base"/>
            <a:r>
              <a:rPr lang="en-US" dirty="0"/>
              <a:t>Sports.</a:t>
            </a:r>
          </a:p>
          <a:p>
            <a:pPr fontAlgn="base"/>
            <a:r>
              <a:rPr lang="en-US" dirty="0"/>
              <a:t>Smart Buildings.</a:t>
            </a:r>
          </a:p>
          <a:p>
            <a:pPr fontAlgn="base"/>
            <a:r>
              <a:rPr lang="en-US" dirty="0"/>
              <a:t>Logistics.</a:t>
            </a:r>
          </a:p>
          <a:p>
            <a:pPr fontAlgn="base"/>
            <a:r>
              <a:rPr lang="en-US" dirty="0"/>
              <a:t>Environment.</a:t>
            </a:r>
          </a:p>
          <a:p>
            <a:endParaRPr lang="en-IN" dirty="0"/>
          </a:p>
        </p:txBody>
      </p:sp>
    </p:spTree>
    <p:extLst>
      <p:ext uri="{BB962C8B-B14F-4D97-AF65-F5344CB8AC3E}">
        <p14:creationId xmlns:p14="http://schemas.microsoft.com/office/powerpoint/2010/main" val="364273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336704"/>
          </a:xfrm>
        </p:spPr>
        <p:txBody>
          <a:bodyPr>
            <a:normAutofit/>
          </a:bodyPr>
          <a:lstStyle/>
          <a:p>
            <a:pPr marL="0" indent="0" algn="ctr">
              <a:buNone/>
            </a:pPr>
            <a:r>
              <a:rPr lang="en-IN" b="1" smtClean="0"/>
              <a:t>Design </a:t>
            </a:r>
            <a:r>
              <a:rPr lang="en-IN" b="1" dirty="0"/>
              <a:t>challenge in </a:t>
            </a:r>
            <a:r>
              <a:rPr lang="en-IN" b="1" dirty="0" err="1"/>
              <a:t>IoT</a:t>
            </a:r>
            <a:r>
              <a:rPr lang="en-IN" b="1" dirty="0"/>
              <a:t> </a:t>
            </a:r>
            <a:r>
              <a:rPr lang="en-IN" b="1" dirty="0" smtClean="0"/>
              <a:t>:</a:t>
            </a:r>
          </a:p>
          <a:p>
            <a:pPr marL="0" indent="0">
              <a:buNone/>
            </a:pPr>
            <a:r>
              <a:rPr lang="en-US" sz="1800" b="1" dirty="0" smtClean="0"/>
              <a:t>1.Increased </a:t>
            </a:r>
            <a:r>
              <a:rPr lang="en-US" sz="1800" b="1" dirty="0"/>
              <a:t>cost and time to market –</a:t>
            </a:r>
            <a:r>
              <a:rPr lang="en-US" sz="1800" dirty="0" smtClean="0"/>
              <a:t/>
            </a:r>
            <a:br>
              <a:rPr lang="en-US" sz="1800" dirty="0" smtClean="0"/>
            </a:br>
            <a:r>
              <a:rPr lang="en-US" sz="1800" dirty="0"/>
              <a:t>Embedded systems are lightly constrained by cost.</a:t>
            </a:r>
            <a:r>
              <a:rPr lang="en-US" sz="1800" dirty="0" smtClean="0"/>
              <a:t/>
            </a:r>
            <a:br>
              <a:rPr lang="en-US" sz="1800" dirty="0" smtClean="0"/>
            </a:br>
            <a:r>
              <a:rPr lang="en-US" sz="1800" dirty="0"/>
              <a:t>The need originates to drive better approaches when designing the </a:t>
            </a:r>
            <a:r>
              <a:rPr lang="en-US" sz="1800" dirty="0" err="1"/>
              <a:t>IoT</a:t>
            </a:r>
            <a:r>
              <a:rPr lang="en-US" sz="1800" dirty="0"/>
              <a:t> devices in order to handle the cost </a:t>
            </a:r>
            <a:r>
              <a:rPr lang="en-US" sz="1800" dirty="0" err="1"/>
              <a:t>modelling</a:t>
            </a:r>
            <a:r>
              <a:rPr lang="en-US" sz="1800" dirty="0"/>
              <a:t> or cost optimally with digital electronic components</a:t>
            </a:r>
            <a:r>
              <a:rPr lang="en-US" dirty="0" smtClean="0"/>
              <a:t>.</a:t>
            </a:r>
          </a:p>
          <a:p>
            <a:pPr marL="0" indent="0">
              <a:buNone/>
            </a:pPr>
            <a:r>
              <a:rPr lang="en-US" sz="1800" b="1" dirty="0" smtClean="0"/>
              <a:t>2.Security </a:t>
            </a:r>
            <a:r>
              <a:rPr lang="en-US" sz="1800" b="1" dirty="0"/>
              <a:t>of the system –</a:t>
            </a:r>
            <a:r>
              <a:rPr lang="en-US" sz="1800" dirty="0"/>
              <a:t/>
            </a:r>
            <a:br>
              <a:rPr lang="en-US" sz="1800" dirty="0"/>
            </a:br>
            <a:r>
              <a:rPr lang="en-US" sz="1800" dirty="0"/>
              <a:t>Systems have to be designed and implemented to be robust and reliable and have to be secure with cryptographic algorithms and security procedures.</a:t>
            </a:r>
            <a:br>
              <a:rPr lang="en-US" sz="1800" dirty="0"/>
            </a:br>
            <a:r>
              <a:rPr lang="en-US" sz="1800" dirty="0"/>
              <a:t>It involves different approaches to secure all the components of embedded systems from prototype to deployment.</a:t>
            </a:r>
          </a:p>
          <a:p>
            <a:pPr marL="0" indent="0">
              <a:buNone/>
            </a:pPr>
            <a:endParaRPr lang="en-IN" dirty="0"/>
          </a:p>
        </p:txBody>
      </p:sp>
    </p:spTree>
    <p:extLst>
      <p:ext uri="{BB962C8B-B14F-4D97-AF65-F5344CB8AC3E}">
        <p14:creationId xmlns:p14="http://schemas.microsoft.com/office/powerpoint/2010/main" val="235776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sz="3200" b="1" dirty="0"/>
              <a:t>Deployment challenges in </a:t>
            </a:r>
            <a:r>
              <a:rPr lang="en-IN" sz="3200" b="1" dirty="0" err="1"/>
              <a:t>IoT</a:t>
            </a:r>
            <a:r>
              <a:rPr lang="en-IN" sz="3200" b="1" dirty="0"/>
              <a:t> :</a:t>
            </a:r>
            <a:endParaRPr lang="en-IN" sz="3200" dirty="0"/>
          </a:p>
        </p:txBody>
      </p:sp>
      <p:sp>
        <p:nvSpPr>
          <p:cNvPr id="3" name="Content Placeholder 2"/>
          <p:cNvSpPr>
            <a:spLocks noGrp="1"/>
          </p:cNvSpPr>
          <p:nvPr>
            <p:ph idx="1"/>
          </p:nvPr>
        </p:nvSpPr>
        <p:spPr>
          <a:xfrm>
            <a:off x="457200" y="1124744"/>
            <a:ext cx="8229600" cy="5256584"/>
          </a:xfrm>
        </p:spPr>
        <p:txBody>
          <a:bodyPr>
            <a:normAutofit/>
          </a:bodyPr>
          <a:lstStyle/>
          <a:p>
            <a:pPr marL="0" indent="0">
              <a:buNone/>
            </a:pPr>
            <a:r>
              <a:rPr lang="en-US" sz="1800" b="1" dirty="0" smtClean="0"/>
              <a:t>1.Connectivity </a:t>
            </a:r>
            <a:r>
              <a:rPr lang="en-US" sz="1800" b="1" dirty="0"/>
              <a:t>–</a:t>
            </a:r>
            <a:r>
              <a:rPr lang="en-US" sz="1800" dirty="0"/>
              <a:t/>
            </a:r>
            <a:br>
              <a:rPr lang="en-US" sz="1800" dirty="0"/>
            </a:br>
            <a:r>
              <a:rPr lang="en-US" sz="1800" dirty="0"/>
              <a:t>It is the foremost concern while connecting devices, applications and cloud platforms.</a:t>
            </a:r>
            <a:br>
              <a:rPr lang="en-US" sz="1800" dirty="0"/>
            </a:br>
            <a:r>
              <a:rPr lang="en-US" sz="1800" dirty="0"/>
              <a:t>Connected devices that provide useful front </a:t>
            </a:r>
            <a:r>
              <a:rPr lang="en-US" sz="1800" dirty="0" smtClean="0"/>
              <a:t>end </a:t>
            </a:r>
            <a:r>
              <a:rPr lang="en-US" sz="1800" dirty="0"/>
              <a:t>information are extremely valuable. But poor connectivity becomes a challenge where </a:t>
            </a:r>
            <a:r>
              <a:rPr lang="en-US" sz="1800" dirty="0" err="1"/>
              <a:t>IoT</a:t>
            </a:r>
            <a:r>
              <a:rPr lang="en-US" sz="1800" dirty="0"/>
              <a:t> sensors are required to monitor process data and supply information</a:t>
            </a:r>
            <a:r>
              <a:rPr lang="en-US" dirty="0" smtClean="0"/>
              <a:t>.</a:t>
            </a:r>
          </a:p>
          <a:p>
            <a:pPr marL="0" indent="0">
              <a:buNone/>
            </a:pPr>
            <a:r>
              <a:rPr lang="en-US" sz="1800" b="1" dirty="0" smtClean="0"/>
              <a:t>2.Cross </a:t>
            </a:r>
            <a:r>
              <a:rPr lang="en-US" sz="1800" b="1" dirty="0"/>
              <a:t>platform capability –</a:t>
            </a:r>
            <a:r>
              <a:rPr lang="en-US" sz="1800" dirty="0"/>
              <a:t/>
            </a:r>
            <a:br>
              <a:rPr lang="en-US" sz="1800" dirty="0"/>
            </a:br>
            <a:r>
              <a:rPr lang="en-US" sz="1800" dirty="0" err="1"/>
              <a:t>IoT</a:t>
            </a:r>
            <a:r>
              <a:rPr lang="en-US" sz="1800" dirty="0"/>
              <a:t> applications must be developed, keeping in mind the technological changes of the future.</a:t>
            </a:r>
            <a:br>
              <a:rPr lang="en-US" sz="1800" dirty="0"/>
            </a:br>
            <a:r>
              <a:rPr lang="en-US" sz="1800" dirty="0"/>
              <a:t>Its development requires a balance of hardware and software functions.</a:t>
            </a:r>
            <a:br>
              <a:rPr lang="en-US" sz="1800" dirty="0"/>
            </a:br>
            <a:r>
              <a:rPr lang="en-US" sz="1800" dirty="0"/>
              <a:t>It is a challenge for </a:t>
            </a:r>
            <a:r>
              <a:rPr lang="en-US" sz="1800" dirty="0" err="1"/>
              <a:t>IoT</a:t>
            </a:r>
            <a:r>
              <a:rPr lang="en-US" sz="1800" dirty="0"/>
              <a:t> application developers to ensure that the device and </a:t>
            </a:r>
            <a:r>
              <a:rPr lang="en-US" sz="1800" dirty="0" err="1"/>
              <a:t>IoT</a:t>
            </a:r>
            <a:r>
              <a:rPr lang="en-US" sz="1800" dirty="0"/>
              <a:t> platform drivers the best performance despite heavy device rates and fixings</a:t>
            </a:r>
            <a:r>
              <a:rPr lang="en-US" dirty="0" smtClean="0"/>
              <a:t>.</a:t>
            </a:r>
          </a:p>
          <a:p>
            <a:pPr marL="0" indent="0">
              <a:buNone/>
            </a:pPr>
            <a:r>
              <a:rPr lang="en-US" sz="1800" b="1" dirty="0" smtClean="0"/>
              <a:t>3.Data </a:t>
            </a:r>
            <a:r>
              <a:rPr lang="en-US" sz="1800" b="1" dirty="0"/>
              <a:t>collection and processing –</a:t>
            </a:r>
            <a:r>
              <a:rPr lang="en-US" sz="1800" dirty="0"/>
              <a:t/>
            </a:r>
            <a:br>
              <a:rPr lang="en-US" sz="1800" dirty="0"/>
            </a:br>
            <a:r>
              <a:rPr lang="en-US" sz="1800" dirty="0"/>
              <a:t>In </a:t>
            </a:r>
            <a:r>
              <a:rPr lang="en-US" sz="1800" dirty="0" err="1"/>
              <a:t>IoT</a:t>
            </a:r>
            <a:r>
              <a:rPr lang="en-US" sz="1800" dirty="0"/>
              <a:t> development, data plays an important role. What is more critical here is the processing or usefulness of stored data.</a:t>
            </a:r>
            <a:br>
              <a:rPr lang="en-US" sz="1800" dirty="0"/>
            </a:br>
            <a:r>
              <a:rPr lang="en-US" sz="1800" dirty="0"/>
              <a:t>Along with security and privacy, development teams need to ensure that they plan well for the way data is collected, stored or processed within an environment.</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255303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7" y="1052736"/>
            <a:ext cx="6192688"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0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640960" cy="6408712"/>
          </a:xfrm>
        </p:spPr>
        <p:txBody>
          <a:bodyPr/>
          <a:lstStyle/>
          <a:p>
            <a:pPr marL="0" indent="0">
              <a:buNone/>
            </a:pPr>
            <a:r>
              <a:rPr lang="en-US" sz="3600" b="1" dirty="0" smtClean="0"/>
              <a:t>              What </a:t>
            </a:r>
            <a:r>
              <a:rPr lang="en-US" sz="3600" b="1" dirty="0"/>
              <a:t>Is an </a:t>
            </a:r>
            <a:r>
              <a:rPr lang="en-US" sz="3600" b="1" dirty="0" err="1"/>
              <a:t>IoT</a:t>
            </a:r>
            <a:r>
              <a:rPr lang="en-US" sz="3600" b="1" dirty="0"/>
              <a:t> Network?</a:t>
            </a:r>
          </a:p>
          <a:p>
            <a:pPr marL="0" indent="0">
              <a:buNone/>
            </a:pPr>
            <a:r>
              <a:rPr lang="en-US" sz="1800" dirty="0"/>
              <a:t>An </a:t>
            </a:r>
            <a:r>
              <a:rPr lang="en-US" sz="1800" dirty="0" err="1"/>
              <a:t>IoT</a:t>
            </a:r>
            <a:r>
              <a:rPr lang="en-US" sz="1800" dirty="0"/>
              <a:t> network refers to a collection of devices such as sensors, gadgets, appliances, and software that communicate with each other and exchange information and data without the need for human intervention</a:t>
            </a:r>
            <a:r>
              <a:rPr lang="en-US" dirty="0" smtClean="0"/>
              <a:t>.</a:t>
            </a:r>
          </a:p>
          <a:p>
            <a:pPr marL="0" indent="0">
              <a:buNone/>
            </a:pPr>
            <a:r>
              <a:rPr lang="en-US" sz="1800" dirty="0"/>
              <a:t>If you’ve ever turned your lights on from your phone or told </a:t>
            </a:r>
            <a:r>
              <a:rPr lang="en-US" sz="1800" dirty="0" err="1"/>
              <a:t>Alexa</a:t>
            </a:r>
            <a:r>
              <a:rPr lang="en-US" sz="1800" dirty="0"/>
              <a:t> to play your favorite song, you’ve experienced the power of an </a:t>
            </a:r>
            <a:r>
              <a:rPr lang="en-US" sz="1800" dirty="0" err="1"/>
              <a:t>IoT</a:t>
            </a:r>
            <a:r>
              <a:rPr lang="en-US" sz="1800" dirty="0"/>
              <a:t> network. </a:t>
            </a:r>
          </a:p>
          <a:p>
            <a:endParaRPr lang="en-IN" sz="1800" dirty="0"/>
          </a:p>
        </p:txBody>
      </p:sp>
    </p:spTree>
    <p:extLst>
      <p:ext uri="{BB962C8B-B14F-4D97-AF65-F5344CB8AC3E}">
        <p14:creationId xmlns:p14="http://schemas.microsoft.com/office/powerpoint/2010/main" val="2763515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three layers of </a:t>
            </a:r>
            <a:r>
              <a:rPr lang="en-US" b="1" dirty="0" err="1"/>
              <a:t>IoT</a:t>
            </a:r>
            <a:r>
              <a:rPr lang="en-US" b="1" dirty="0"/>
              <a:t> architecture</a:t>
            </a:r>
            <a:br>
              <a:rPr lang="en-US" b="1" dirty="0"/>
            </a:br>
            <a:endParaRPr lang="en-IN" dirty="0"/>
          </a:p>
        </p:txBody>
      </p:sp>
      <p:sp>
        <p:nvSpPr>
          <p:cNvPr id="3" name="Content Placeholder 2"/>
          <p:cNvSpPr>
            <a:spLocks noGrp="1"/>
          </p:cNvSpPr>
          <p:nvPr>
            <p:ph idx="1"/>
          </p:nvPr>
        </p:nvSpPr>
        <p:spPr>
          <a:xfrm>
            <a:off x="251520" y="908720"/>
            <a:ext cx="8712968" cy="5832648"/>
          </a:xfrm>
        </p:spPr>
        <p:txBody>
          <a:bodyPr>
            <a:normAutofit/>
          </a:bodyPr>
          <a:lstStyle/>
          <a:p>
            <a:pPr marL="0" indent="0">
              <a:buNone/>
            </a:pPr>
            <a:r>
              <a:rPr lang="en-US" sz="1800" dirty="0"/>
              <a:t>Even though there's no single </a:t>
            </a:r>
            <a:r>
              <a:rPr lang="en-US" sz="1800" dirty="0" err="1">
                <a:hlinkClick r:id="rId2"/>
              </a:rPr>
              <a:t>IoT</a:t>
            </a:r>
            <a:r>
              <a:rPr lang="en-US" sz="1800" dirty="0">
                <a:hlinkClick r:id="rId2"/>
              </a:rPr>
              <a:t> architecture</a:t>
            </a:r>
            <a:r>
              <a:rPr lang="en-US" sz="1800" dirty="0"/>
              <a:t> that's universally agreed upon, the most basic and widely accepted format is a three-layer architecture. </a:t>
            </a:r>
            <a:endParaRPr lang="en-US" sz="1800" dirty="0" smtClean="0"/>
          </a:p>
          <a:p>
            <a:pPr marL="0" indent="0">
              <a:buNone/>
            </a:pPr>
            <a:r>
              <a:rPr lang="en-US" sz="1800" b="1" dirty="0"/>
              <a:t>It proposes three layers: Perception, Network, and Application</a:t>
            </a:r>
            <a:r>
              <a:rPr lang="en-US" sz="1800" b="1" dirty="0" smtClean="0"/>
              <a:t>.</a:t>
            </a:r>
          </a:p>
          <a:p>
            <a:pPr marL="0" indent="0">
              <a:buNone/>
            </a:pPr>
            <a:r>
              <a:rPr lang="en-IN" sz="1800" b="1" dirty="0" smtClean="0"/>
              <a:t>1.Perception layer</a:t>
            </a:r>
            <a:r>
              <a:rPr lang="en-IN" sz="1800" dirty="0" smtClean="0"/>
              <a:t>: </a:t>
            </a:r>
            <a:r>
              <a:rPr lang="en-US" sz="1800" dirty="0"/>
              <a:t>This is the physical layer of the architecture. This is where the sensors and connected devices come into play as they gather various amounts of data as per the need of the project. These can be the edge devices, sensors, and actuators that interact with their environment</a:t>
            </a:r>
            <a:r>
              <a:rPr lang="en-US" sz="1800" dirty="0" smtClean="0"/>
              <a:t>.</a:t>
            </a:r>
            <a:endParaRPr lang="en-IN" sz="1800" dirty="0"/>
          </a:p>
          <a:p>
            <a:pPr marL="0" indent="0">
              <a:buNone/>
            </a:pPr>
            <a:r>
              <a:rPr lang="en-IN" sz="1800" b="1" dirty="0" smtClean="0"/>
              <a:t>2.Network layer: </a:t>
            </a:r>
            <a:r>
              <a:rPr lang="en-US" sz="1800" dirty="0"/>
              <a:t>The data that's collected by all of these devices needs to be transmitted and processed. That's the network layer's job. It connects these devices to other smart objects, servers, and network devices. It also handles the transmission of all of the data</a:t>
            </a:r>
            <a:r>
              <a:rPr lang="en-US" sz="1800" dirty="0" smtClean="0"/>
              <a:t>.</a:t>
            </a:r>
          </a:p>
          <a:p>
            <a:pPr marL="0" indent="0">
              <a:buNone/>
            </a:pPr>
            <a:r>
              <a:rPr lang="en-IN" sz="1800" b="1" dirty="0" smtClean="0"/>
              <a:t>3.Application layer: </a:t>
            </a:r>
            <a:r>
              <a:rPr lang="en-US" sz="1800" dirty="0"/>
              <a:t>The application layer is what the user interacts with. It's what is responsible for delivering application specific services to the user. This can be a smart home implementation, for example, where users tap a button in the app to turn on a coffee maker.</a:t>
            </a:r>
            <a:endParaRPr lang="en-IN" sz="1800" b="1" dirty="0"/>
          </a:p>
        </p:txBody>
      </p:sp>
    </p:spTree>
    <p:extLst>
      <p:ext uri="{BB962C8B-B14F-4D97-AF65-F5344CB8AC3E}">
        <p14:creationId xmlns:p14="http://schemas.microsoft.com/office/powerpoint/2010/main" val="2645776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620688"/>
            <a:ext cx="4464496"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23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a:t>Types of </a:t>
            </a:r>
            <a:r>
              <a:rPr lang="en-IN" b="1" dirty="0" err="1"/>
              <a:t>IoT</a:t>
            </a:r>
            <a:r>
              <a:rPr lang="en-IN" b="1" dirty="0"/>
              <a:t> Networks</a:t>
            </a:r>
            <a:br>
              <a:rPr lang="en-IN" b="1" dirty="0"/>
            </a:br>
            <a:endParaRPr lang="en-IN" dirty="0"/>
          </a:p>
        </p:txBody>
      </p:sp>
      <p:sp>
        <p:nvSpPr>
          <p:cNvPr id="3" name="Content Placeholder 2"/>
          <p:cNvSpPr>
            <a:spLocks noGrp="1"/>
          </p:cNvSpPr>
          <p:nvPr>
            <p:ph idx="1"/>
          </p:nvPr>
        </p:nvSpPr>
        <p:spPr>
          <a:xfrm>
            <a:off x="395536" y="692696"/>
            <a:ext cx="8229600" cy="5976664"/>
          </a:xfrm>
        </p:spPr>
        <p:txBody>
          <a:bodyPr>
            <a:normAutofit/>
          </a:bodyPr>
          <a:lstStyle/>
          <a:p>
            <a:pPr marL="0" indent="0">
              <a:buNone/>
            </a:pPr>
            <a:r>
              <a:rPr lang="en-US" sz="2000" dirty="0"/>
              <a:t>There are a few different ways administrators can design their </a:t>
            </a:r>
            <a:r>
              <a:rPr lang="en-US" sz="2000" dirty="0" err="1"/>
              <a:t>IoT</a:t>
            </a:r>
            <a:r>
              <a:rPr lang="en-US" sz="2000" dirty="0"/>
              <a:t> networks. One of the biggest differences is what protocol sensors use to share information. Keep in mind a single </a:t>
            </a:r>
            <a:r>
              <a:rPr lang="en-US" sz="2000" dirty="0" err="1"/>
              <a:t>IoT</a:t>
            </a:r>
            <a:r>
              <a:rPr lang="en-US" sz="2000" dirty="0"/>
              <a:t> network can use a combination of these options for different applications</a:t>
            </a:r>
            <a:r>
              <a:rPr lang="en-US" dirty="0" smtClean="0"/>
              <a:t>.</a:t>
            </a:r>
          </a:p>
          <a:p>
            <a:pPr marL="514350" indent="-514350">
              <a:buFont typeface="+mj-lt"/>
              <a:buAutoNum type="arabicPeriod"/>
            </a:pPr>
            <a:r>
              <a:rPr lang="en-IN" b="1" dirty="0"/>
              <a:t>Enterprise </a:t>
            </a:r>
            <a:r>
              <a:rPr lang="en-IN" b="1" dirty="0" smtClean="0"/>
              <a:t>Wi-Fi</a:t>
            </a:r>
          </a:p>
          <a:p>
            <a:pPr marL="0" indent="0">
              <a:buNone/>
            </a:pPr>
            <a:r>
              <a:rPr lang="en-US" sz="1800" dirty="0"/>
              <a:t>Wi-Fi is a popular choice for </a:t>
            </a:r>
            <a:r>
              <a:rPr lang="en-US" sz="1800" dirty="0" err="1"/>
              <a:t>IoT</a:t>
            </a:r>
            <a:r>
              <a:rPr lang="en-US" sz="1800" dirty="0"/>
              <a:t> networks since many businesses already have Wi-Fi coverage across their organization. Wi-Fi is a solid option for stationary </a:t>
            </a:r>
            <a:r>
              <a:rPr lang="en-US" sz="1800" dirty="0" err="1"/>
              <a:t>IoT</a:t>
            </a:r>
            <a:r>
              <a:rPr lang="en-US" sz="1800" dirty="0"/>
              <a:t> sensors that need to share data across a medium range.</a:t>
            </a:r>
          </a:p>
          <a:p>
            <a:pPr marL="0" indent="0">
              <a:buNone/>
            </a:pPr>
            <a:r>
              <a:rPr lang="en-US" sz="1800" dirty="0" smtClean="0"/>
              <a:t> </a:t>
            </a:r>
            <a:r>
              <a:rPr lang="en-US" sz="1800" dirty="0"/>
              <a:t>However, Wi-Fi </a:t>
            </a:r>
            <a:r>
              <a:rPr lang="en-US" sz="1800" dirty="0" err="1"/>
              <a:t>IoT</a:t>
            </a:r>
            <a:r>
              <a:rPr lang="en-US" sz="1800" dirty="0"/>
              <a:t> networks aren’t without their drawbacks.</a:t>
            </a:r>
          </a:p>
          <a:p>
            <a:pPr marL="0" indent="0">
              <a:buNone/>
            </a:pPr>
            <a:r>
              <a:rPr lang="en-US" sz="1800" dirty="0"/>
              <a:t>Due to their power limitations, Wi-Fi networks don’t offer as much coverage as cellular networks. Wi-Fi networks also don’t process device handover as smoothly as cellular networks, meaning mobile </a:t>
            </a:r>
            <a:r>
              <a:rPr lang="en-US" sz="1800" dirty="0" err="1"/>
              <a:t>IoT</a:t>
            </a:r>
            <a:r>
              <a:rPr lang="en-US" sz="1800" dirty="0"/>
              <a:t> sensors might experience connectivity issues on Wi-Fi networks. Wi-Fi </a:t>
            </a:r>
            <a:r>
              <a:rPr lang="en-US" sz="1800" dirty="0" err="1"/>
              <a:t>IoT</a:t>
            </a:r>
            <a:r>
              <a:rPr lang="en-US" sz="1800" dirty="0"/>
              <a:t> networks are best for the following uses:</a:t>
            </a:r>
          </a:p>
          <a:p>
            <a:r>
              <a:rPr lang="en-US" sz="1800" dirty="0"/>
              <a:t>Small- to medium-sized networks</a:t>
            </a:r>
          </a:p>
          <a:p>
            <a:r>
              <a:rPr lang="en-US" sz="1800" dirty="0"/>
              <a:t>Indoor areas with few obstructions</a:t>
            </a:r>
          </a:p>
          <a:p>
            <a:pPr marL="0" indent="0">
              <a:buNone/>
            </a:pPr>
            <a:endParaRPr lang="en-IN" b="1" dirty="0"/>
          </a:p>
          <a:p>
            <a:pPr marL="0" indent="0">
              <a:buNone/>
            </a:pPr>
            <a:endParaRPr lang="en-IN" sz="1800" dirty="0"/>
          </a:p>
        </p:txBody>
      </p:sp>
    </p:spTree>
    <p:extLst>
      <p:ext uri="{BB962C8B-B14F-4D97-AF65-F5344CB8AC3E}">
        <p14:creationId xmlns:p14="http://schemas.microsoft.com/office/powerpoint/2010/main" val="211452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15888"/>
            <a:ext cx="8229600" cy="6481762"/>
          </a:xfrm>
        </p:spPr>
        <p:txBody>
          <a:bodyPr/>
          <a:lstStyle/>
          <a:p>
            <a:pPr marL="0" indent="0">
              <a:buNone/>
            </a:pPr>
            <a:r>
              <a:rPr lang="en-IN" b="1" dirty="0" smtClean="0"/>
              <a:t>2.Private Cellular</a:t>
            </a:r>
          </a:p>
          <a:p>
            <a:pPr marL="0" indent="0">
              <a:buNone/>
            </a:pPr>
            <a:r>
              <a:rPr lang="en-US" sz="1800" dirty="0"/>
              <a:t>Cellular networks offer long-range reliable connectivity for both stationary and mobile </a:t>
            </a:r>
            <a:r>
              <a:rPr lang="en-US" sz="1800" dirty="0" err="1"/>
              <a:t>IoT</a:t>
            </a:r>
            <a:r>
              <a:rPr lang="en-US" sz="1800" dirty="0"/>
              <a:t> sensors. Autonomous vehicles can rely on public cellular networks for latency connectivity and very large area coverage across cities</a:t>
            </a:r>
            <a:r>
              <a:rPr lang="en-US" dirty="0"/>
              <a:t>.</a:t>
            </a:r>
            <a:endParaRPr lang="en-IN" b="1" dirty="0"/>
          </a:p>
          <a:p>
            <a:pPr marL="0" indent="0">
              <a:buNone/>
            </a:pPr>
            <a:r>
              <a:rPr lang="en-US" sz="1800" dirty="0"/>
              <a:t>Since private cellular networks operate on a different frequency than Wi-Fi, both networks can coexist in the same space without interference. This allows enterprises to segment their traffic and reserve their private 5G implementations for critical </a:t>
            </a:r>
            <a:r>
              <a:rPr lang="en-US" sz="1800" dirty="0" err="1"/>
              <a:t>IoT</a:t>
            </a:r>
            <a:r>
              <a:rPr lang="en-US" sz="1800" dirty="0"/>
              <a:t> infrastructure</a:t>
            </a:r>
            <a:r>
              <a:rPr lang="en-US" dirty="0" smtClean="0"/>
              <a:t>.</a:t>
            </a:r>
            <a:r>
              <a:rPr lang="en-US" dirty="0"/>
              <a:t> </a:t>
            </a:r>
            <a:r>
              <a:rPr lang="en-US" sz="1800" dirty="0"/>
              <a:t>The improved reliability, coverage, and capacity private cellular networks provide make this design a popular choice among large enterprises and businesses that must meet strict service-level objectives for </a:t>
            </a:r>
            <a:r>
              <a:rPr lang="en-US" sz="1800" dirty="0" err="1"/>
              <a:t>IoT</a:t>
            </a:r>
            <a:r>
              <a:rPr lang="en-US" sz="1800" dirty="0"/>
              <a:t> connectivity and performance</a:t>
            </a:r>
            <a:r>
              <a:rPr lang="en-US" sz="1800" dirty="0" smtClean="0"/>
              <a:t>.</a:t>
            </a:r>
          </a:p>
          <a:p>
            <a:pPr marL="0" indent="0">
              <a:buNone/>
            </a:pPr>
            <a:endParaRPr lang="en-IN" sz="1800" dirty="0"/>
          </a:p>
        </p:txBody>
      </p:sp>
    </p:spTree>
    <p:extLst>
      <p:ext uri="{BB962C8B-B14F-4D97-AF65-F5344CB8AC3E}">
        <p14:creationId xmlns:p14="http://schemas.microsoft.com/office/powerpoint/2010/main" val="3898369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679</Words>
  <Application>Microsoft Office PowerPoint</Application>
  <PresentationFormat>On-screen Show (4:3)</PresentationFormat>
  <Paragraphs>72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Challenges in Internet of things (IoT) </vt:lpstr>
      <vt:lpstr>PowerPoint Presentation</vt:lpstr>
      <vt:lpstr>Deployment challenges in IoT :</vt:lpstr>
      <vt:lpstr>PowerPoint Presentation</vt:lpstr>
      <vt:lpstr>PowerPoint Presentation</vt:lpstr>
      <vt:lpstr>The three layers of IoT architecture </vt:lpstr>
      <vt:lpstr>PowerPoint Presentation</vt:lpstr>
      <vt:lpstr>Types of IoT Networks </vt:lpstr>
      <vt:lpstr>PowerPoint Presentation</vt:lpstr>
      <vt:lpstr>PowerPoint Presentation</vt:lpstr>
      <vt:lpstr>PowerPoint Presentation</vt:lpstr>
      <vt:lpstr>What Are Some Benefits of the Internet of Things?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in Internet of things (IoT)</dc:title>
  <dc:creator>Windows User</dc:creator>
  <cp:lastModifiedBy>Windows User</cp:lastModifiedBy>
  <cp:revision>22</cp:revision>
  <dcterms:created xsi:type="dcterms:W3CDTF">2023-02-13T05:22:49Z</dcterms:created>
  <dcterms:modified xsi:type="dcterms:W3CDTF">2023-02-15T10:00:54Z</dcterms:modified>
</cp:coreProperties>
</file>