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309" r:id="rId3"/>
    <p:sldId id="308" r:id="rId4"/>
    <p:sldId id="310" r:id="rId5"/>
    <p:sldId id="297" r:id="rId6"/>
    <p:sldId id="298" r:id="rId7"/>
    <p:sldId id="320" r:id="rId8"/>
    <p:sldId id="299" r:id="rId9"/>
    <p:sldId id="296" r:id="rId10"/>
    <p:sldId id="314" r:id="rId11"/>
    <p:sldId id="315" r:id="rId12"/>
    <p:sldId id="316" r:id="rId13"/>
    <p:sldId id="300" r:id="rId14"/>
    <p:sldId id="319" r:id="rId15"/>
    <p:sldId id="301" r:id="rId16"/>
    <p:sldId id="302" r:id="rId17"/>
    <p:sldId id="303" r:id="rId18"/>
    <p:sldId id="304" r:id="rId19"/>
    <p:sldId id="307" r:id="rId20"/>
    <p:sldId id="317" r:id="rId21"/>
    <p:sldId id="311" r:id="rId22"/>
    <p:sldId id="318" r:id="rId23"/>
    <p:sldId id="321" r:id="rId24"/>
    <p:sldId id="322" r:id="rId25"/>
    <p:sldId id="323" r:id="rId26"/>
    <p:sldId id="325" r:id="rId27"/>
    <p:sldId id="324" r:id="rId28"/>
    <p:sldId id="326" r:id="rId29"/>
    <p:sldId id="306" r:id="rId30"/>
    <p:sldId id="31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AC5A8-3246-4A2E-B460-6050C326604C}" v="2" dt="2023-02-09T04:28:22.51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76" autoAdjust="0"/>
  </p:normalViewPr>
  <p:slideViewPr>
    <p:cSldViewPr>
      <p:cViewPr varScale="1">
        <p:scale>
          <a:sx n="44" d="100"/>
          <a:sy n="44" d="100"/>
        </p:scale>
        <p:origin x="1570"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8C4B4A-C268-43AA-98EC-8445F1A1C517}" type="datetimeFigureOut">
              <a:rPr lang="en-US" smtClean="0"/>
              <a:pPr/>
              <a:t>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AF5F5-63B2-4552-B78C-BC2A42132EE0}" type="slidenum">
              <a:rPr lang="en-US" smtClean="0"/>
              <a:pPr/>
              <a:t>‹#›</a:t>
            </a:fld>
            <a:endParaRPr lang="en-US"/>
          </a:p>
        </p:txBody>
      </p:sp>
    </p:spTree>
    <p:extLst>
      <p:ext uri="{BB962C8B-B14F-4D97-AF65-F5344CB8AC3E}">
        <p14:creationId xmlns:p14="http://schemas.microsoft.com/office/powerpoint/2010/main" val="362885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CSE</a:t>
            </a:r>
            <a:endParaRPr lang="en-US" dirty="0"/>
          </a:p>
        </p:txBody>
      </p:sp>
      <p:sp>
        <p:nvSpPr>
          <p:cNvPr id="5" name="Footer Placeholder 4"/>
          <p:cNvSpPr>
            <a:spLocks noGrp="1"/>
          </p:cNvSpPr>
          <p:nvPr>
            <p:ph type="ftr" sz="quarter" idx="11"/>
          </p:nvPr>
        </p:nvSpPr>
        <p:spPr/>
        <p:txBody>
          <a:bodyPr/>
          <a:lstStyle>
            <a:lvl1pPr>
              <a:defRPr/>
            </a:lvl1pPr>
          </a:lstStyle>
          <a:p>
            <a:r>
              <a:rPr lang="en-US"/>
              <a:t>Operating System(CST-313)</a:t>
            </a:r>
            <a:endParaRPr lang="en-US" dirty="0"/>
          </a:p>
        </p:txBody>
      </p:sp>
      <p:sp>
        <p:nvSpPr>
          <p:cNvPr id="6" name="Slide Number Placeholder 5"/>
          <p:cNvSpPr>
            <a:spLocks noGrp="1"/>
          </p:cNvSpPr>
          <p:nvPr>
            <p:ph type="sldNum" sz="quarter" idx="12"/>
          </p:nvPr>
        </p:nvSpPr>
        <p:spPr/>
        <p:txBody>
          <a:bodyPr/>
          <a:lstStyle/>
          <a:p>
            <a:r>
              <a:rPr lang="en-US" dirty="0"/>
              <a:t>Slide Number</a:t>
            </a:r>
            <a:fld id="{0FD9B02D-30DA-4306-A281-F3D99E0F94F5}" type="slidenum">
              <a:rPr lang="en-US" smtClean="0"/>
              <a:pPr/>
              <a:t>‹#›</a:t>
            </a:fld>
            <a:endParaRPr lang="en-US" dirty="0"/>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Operating System(CST-313)</a:t>
            </a:r>
          </a:p>
        </p:txBody>
      </p:sp>
      <p:sp>
        <p:nvSpPr>
          <p:cNvPr id="6" name="Slide Number Placeholder 5"/>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Operating System(CST-313)</a:t>
            </a:r>
          </a:p>
        </p:txBody>
      </p:sp>
      <p:sp>
        <p:nvSpPr>
          <p:cNvPr id="6" name="Slide Number Placeholder 5"/>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Operating System(CST-313)</a:t>
            </a:r>
          </a:p>
        </p:txBody>
      </p:sp>
      <p:sp>
        <p:nvSpPr>
          <p:cNvPr id="6" name="Slide Number Placeholder 5"/>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Operating System(CST-313)</a:t>
            </a:r>
          </a:p>
        </p:txBody>
      </p:sp>
      <p:sp>
        <p:nvSpPr>
          <p:cNvPr id="6" name="Slide Number Placeholder 5"/>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CSE</a:t>
            </a:r>
          </a:p>
        </p:txBody>
      </p:sp>
      <p:sp>
        <p:nvSpPr>
          <p:cNvPr id="6" name="Footer Placeholder 5"/>
          <p:cNvSpPr>
            <a:spLocks noGrp="1"/>
          </p:cNvSpPr>
          <p:nvPr>
            <p:ph type="ftr" sz="quarter" idx="11"/>
          </p:nvPr>
        </p:nvSpPr>
        <p:spPr/>
        <p:txBody>
          <a:bodyPr/>
          <a:lstStyle/>
          <a:p>
            <a:r>
              <a:rPr lang="en-US"/>
              <a:t>Operating System(CST-313)</a:t>
            </a:r>
          </a:p>
        </p:txBody>
      </p:sp>
      <p:sp>
        <p:nvSpPr>
          <p:cNvPr id="7" name="Slide Number Placeholder 6"/>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CSE</a:t>
            </a:r>
          </a:p>
        </p:txBody>
      </p:sp>
      <p:sp>
        <p:nvSpPr>
          <p:cNvPr id="8" name="Footer Placeholder 7"/>
          <p:cNvSpPr>
            <a:spLocks noGrp="1"/>
          </p:cNvSpPr>
          <p:nvPr>
            <p:ph type="ftr" sz="quarter" idx="11"/>
          </p:nvPr>
        </p:nvSpPr>
        <p:spPr/>
        <p:txBody>
          <a:bodyPr/>
          <a:lstStyle/>
          <a:p>
            <a:r>
              <a:rPr lang="en-US"/>
              <a:t>Operating System(CST-313)</a:t>
            </a:r>
          </a:p>
        </p:txBody>
      </p:sp>
      <p:sp>
        <p:nvSpPr>
          <p:cNvPr id="9" name="Slide Number Placeholder 8"/>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CSE</a:t>
            </a:r>
          </a:p>
        </p:txBody>
      </p:sp>
      <p:sp>
        <p:nvSpPr>
          <p:cNvPr id="4" name="Footer Placeholder 3"/>
          <p:cNvSpPr>
            <a:spLocks noGrp="1"/>
          </p:cNvSpPr>
          <p:nvPr>
            <p:ph type="ftr" sz="quarter" idx="11"/>
          </p:nvPr>
        </p:nvSpPr>
        <p:spPr/>
        <p:txBody>
          <a:bodyPr/>
          <a:lstStyle/>
          <a:p>
            <a:r>
              <a:rPr lang="en-US"/>
              <a:t>Operating System(CST-313)</a:t>
            </a:r>
          </a:p>
        </p:txBody>
      </p:sp>
      <p:sp>
        <p:nvSpPr>
          <p:cNvPr id="5" name="Slide Number Placeholder 4"/>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CSE</a:t>
            </a:r>
          </a:p>
        </p:txBody>
      </p:sp>
      <p:sp>
        <p:nvSpPr>
          <p:cNvPr id="3" name="Footer Placeholder 2"/>
          <p:cNvSpPr>
            <a:spLocks noGrp="1"/>
          </p:cNvSpPr>
          <p:nvPr>
            <p:ph type="ftr" sz="quarter" idx="11"/>
          </p:nvPr>
        </p:nvSpPr>
        <p:spPr/>
        <p:txBody>
          <a:bodyPr/>
          <a:lstStyle/>
          <a:p>
            <a:r>
              <a:rPr lang="en-US"/>
              <a:t>Operating System(CST-313)</a:t>
            </a:r>
          </a:p>
        </p:txBody>
      </p:sp>
      <p:sp>
        <p:nvSpPr>
          <p:cNvPr id="4" name="Slide Number Placeholder 3"/>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CSE</a:t>
            </a:r>
          </a:p>
        </p:txBody>
      </p:sp>
      <p:sp>
        <p:nvSpPr>
          <p:cNvPr id="6" name="Footer Placeholder 5"/>
          <p:cNvSpPr>
            <a:spLocks noGrp="1"/>
          </p:cNvSpPr>
          <p:nvPr>
            <p:ph type="ftr" sz="quarter" idx="11"/>
          </p:nvPr>
        </p:nvSpPr>
        <p:spPr/>
        <p:txBody>
          <a:bodyPr/>
          <a:lstStyle/>
          <a:p>
            <a:r>
              <a:rPr lang="en-US"/>
              <a:t>Operating System(CST-313)</a:t>
            </a:r>
          </a:p>
        </p:txBody>
      </p:sp>
      <p:sp>
        <p:nvSpPr>
          <p:cNvPr id="7" name="Slide Number Placeholder 6"/>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CSE</a:t>
            </a:r>
          </a:p>
        </p:txBody>
      </p:sp>
      <p:sp>
        <p:nvSpPr>
          <p:cNvPr id="6" name="Footer Placeholder 5"/>
          <p:cNvSpPr>
            <a:spLocks noGrp="1"/>
          </p:cNvSpPr>
          <p:nvPr>
            <p:ph type="ftr" sz="quarter" idx="11"/>
          </p:nvPr>
        </p:nvSpPr>
        <p:spPr/>
        <p:txBody>
          <a:bodyPr/>
          <a:lstStyle/>
          <a:p>
            <a:r>
              <a:rPr lang="en-US"/>
              <a:t>Operating System(CST-313)</a:t>
            </a:r>
          </a:p>
        </p:txBody>
      </p:sp>
      <p:sp>
        <p:nvSpPr>
          <p:cNvPr id="7" name="Slide Number Placeholder 6"/>
          <p:cNvSpPr>
            <a:spLocks noGrp="1"/>
          </p:cNvSpPr>
          <p:nvPr>
            <p:ph type="sldNum" sz="quarter" idx="12"/>
          </p:nvPr>
        </p:nvSpPr>
        <p:spPr/>
        <p:txBody>
          <a:bodyPr/>
          <a:lstStyle/>
          <a:p>
            <a:fld id="{0FD9B02D-30DA-4306-A281-F3D99E0F94F5}"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Operating System(CST-313)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Author Name</a:t>
            </a:r>
            <a:fld id="{0FD9B02D-30DA-4306-A281-F3D99E0F94F5}" type="slidenum">
              <a:rPr lang="en-US" smtClean="0"/>
              <a:pPr/>
              <a:t>‹#›</a:t>
            </a:fld>
            <a:endParaRPr lang="en-US" dirty="0"/>
          </a:p>
        </p:txBody>
      </p:sp>
      <p:pic>
        <p:nvPicPr>
          <p:cNvPr id="7" name="Picture 2"/>
          <p:cNvPicPr>
            <a:picLocks noChangeAspect="1" noChangeArrowheads="1"/>
          </p:cNvPicPr>
          <p:nvPr userDrawn="1"/>
        </p:nvPicPr>
        <p:blipFill>
          <a:blip r:embed="rId13"/>
          <a:srcRect/>
          <a:stretch>
            <a:fillRect/>
          </a:stretch>
        </p:blipFill>
        <p:spPr bwMode="auto">
          <a:xfrm>
            <a:off x="76200" y="86360"/>
            <a:ext cx="762000" cy="120904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Untitled:Users:mac:Desktop:IoT%20Syllabus_357_358.docx!OLE_LINK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2"/>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8" y="24501"/>
            <a:ext cx="2894815" cy="1538254"/>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5161019" y="6019561"/>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903893" y="6296559"/>
            <a:ext cx="1373089"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0" y="1447800"/>
            <a:ext cx="9144000" cy="24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20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15" name="TextBox 14"/>
          <p:cNvSpPr txBox="1"/>
          <p:nvPr/>
        </p:nvSpPr>
        <p:spPr>
          <a:xfrm>
            <a:off x="4191000" y="5029201"/>
            <a:ext cx="4648200" cy="646331"/>
          </a:xfrm>
          <a:prstGeom prst="rect">
            <a:avLst/>
          </a:prstGeom>
          <a:noFill/>
        </p:spPr>
        <p:txBody>
          <a:bodyPr wrap="square" rtlCol="0">
            <a:spAutoFit/>
          </a:bodyPr>
          <a:lstStyle/>
          <a:p>
            <a:r>
              <a:rPr lang="en-US" b="1" dirty="0">
                <a:latin typeface="Times New Roman" pitchFamily="18" charset="0"/>
                <a:cs typeface="Times New Roman" pitchFamily="18" charset="0"/>
              </a:rPr>
              <a:t>Prepared by: </a:t>
            </a:r>
            <a:r>
              <a:rPr lang="en-US" b="1" dirty="0" err="1">
                <a:latin typeface="Times New Roman" pitchFamily="18" charset="0"/>
                <a:cs typeface="Times New Roman" pitchFamily="18" charset="0"/>
              </a:rPr>
              <a:t>Er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Parveen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Badoni</a:t>
            </a:r>
            <a:r>
              <a:rPr lang="en-US" b="1" dirty="0">
                <a:latin typeface="Times New Roman" pitchFamily="18" charset="0"/>
                <a:cs typeface="Times New Roman" pitchFamily="18" charset="0"/>
              </a:rPr>
              <a:t> (E13737)</a:t>
            </a:r>
          </a:p>
          <a:p>
            <a:r>
              <a:rPr lang="en-US" b="1" dirty="0">
                <a:latin typeface="Times New Roman" pitchFamily="18" charset="0"/>
                <a:cs typeface="Times New Roman" pitchFamily="18" charset="0"/>
              </a:rPr>
              <a:t>Master Subject Coordinator</a:t>
            </a:r>
          </a:p>
        </p:txBody>
      </p:sp>
      <p:sp>
        <p:nvSpPr>
          <p:cNvPr id="17" name="TextBox 16"/>
          <p:cNvSpPr txBox="1"/>
          <p:nvPr/>
        </p:nvSpPr>
        <p:spPr>
          <a:xfrm>
            <a:off x="0" y="2971800"/>
            <a:ext cx="9144000" cy="1600438"/>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Internet of Things-</a:t>
            </a:r>
            <a:r>
              <a:rPr lang="en-US" sz="4000" b="1" dirty="0" err="1">
                <a:latin typeface="Times New Roman" pitchFamily="18" charset="0"/>
                <a:cs typeface="Times New Roman" pitchFamily="18" charset="0"/>
              </a:rPr>
              <a:t>IoT</a:t>
            </a:r>
            <a:r>
              <a:rPr lang="en-US" sz="4000" b="1" dirty="0">
                <a:latin typeface="Times New Roman" pitchFamily="18" charset="0"/>
                <a:cs typeface="Times New Roman" pitchFamily="18" charset="0"/>
              </a:rPr>
              <a:t> </a:t>
            </a:r>
          </a:p>
          <a:p>
            <a:pPr algn="ctr"/>
            <a:r>
              <a:rPr lang="en-US" sz="4000" b="1" dirty="0">
                <a:latin typeface="Times New Roman" pitchFamily="18" charset="0"/>
                <a:cs typeface="Times New Roman" pitchFamily="18" charset="0"/>
              </a:rPr>
              <a:t>(20CST-357) &amp; Lab (20CSP-358)</a:t>
            </a:r>
          </a:p>
          <a:p>
            <a:endParaRPr lang="en-US" b="1" dirty="0"/>
          </a:p>
        </p:txBody>
      </p:sp>
      <p:sp>
        <p:nvSpPr>
          <p:cNvPr id="18" name="Date Placeholder 17"/>
          <p:cNvSpPr>
            <a:spLocks noGrp="1"/>
          </p:cNvSpPr>
          <p:nvPr>
            <p:ph type="dt" sz="half" idx="10"/>
          </p:nvPr>
        </p:nvSpPr>
        <p:spPr/>
        <p:txBody>
          <a:bodyPr/>
          <a:lstStyle/>
          <a:p>
            <a:r>
              <a:rPr lang="en-US"/>
              <a:t>CSE</a:t>
            </a:r>
          </a:p>
        </p:txBody>
      </p:sp>
      <p:sp>
        <p:nvSpPr>
          <p:cNvPr id="19" name="Slide Number Placeholder 18"/>
          <p:cNvSpPr>
            <a:spLocks noGrp="1"/>
          </p:cNvSpPr>
          <p:nvPr>
            <p:ph type="sldNum" sz="quarter" idx="12"/>
          </p:nvPr>
        </p:nvSpPr>
        <p:spPr/>
        <p:txBody>
          <a:bodyPr/>
          <a:lstStyle/>
          <a:p>
            <a:fld id="{0FD9B02D-30DA-4306-A281-F3D99E0F94F5}" type="slidenum">
              <a:rPr lang="en-US" smtClean="0"/>
              <a:pPr/>
              <a:t>1</a:t>
            </a:fld>
            <a:endParaRPr lang="en-US"/>
          </a:p>
        </p:txBody>
      </p:sp>
    </p:spTree>
    <p:extLst>
      <p:ext uri="{BB962C8B-B14F-4D97-AF65-F5344CB8AC3E}">
        <p14:creationId xmlns:p14="http://schemas.microsoft.com/office/powerpoint/2010/main" val="894964545"/>
      </p:ext>
    </p:extLst>
  </p:cSld>
  <p:clrMapOvr>
    <a:masterClrMapping/>
  </p:clrMapOvr>
  <p:transition spd="slow" advClick="0" advTm="3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5EEC-D095-17CE-D6EE-FF00FDC30DC9}"/>
              </a:ext>
            </a:extLst>
          </p:cNvPr>
          <p:cNvSpPr>
            <a:spLocks noGrp="1"/>
          </p:cNvSpPr>
          <p:nvPr>
            <p:ph type="title"/>
          </p:nvPr>
        </p:nvSpPr>
        <p:spPr/>
        <p:txBody>
          <a:bodyPr>
            <a:normAutofit/>
          </a:bodyPr>
          <a:lstStyle/>
          <a:p>
            <a:r>
              <a:rPr lang="en-US" sz="2400" b="1" dirty="0">
                <a:solidFill>
                  <a:srgbClr val="262626"/>
                </a:solidFill>
                <a:effectLst/>
                <a:latin typeface="Times New Roman" panose="02020603050405020304" pitchFamily="18" charset="0"/>
                <a:ea typeface="Times New Roman" panose="02020603050405020304" pitchFamily="18" charset="0"/>
              </a:rPr>
              <a:t>Program Outcomes (POs)</a:t>
            </a:r>
            <a:br>
              <a:rPr lang="en-IN" sz="240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D1E17489-A6D6-193F-2125-3BF329C3BE7D}"/>
              </a:ext>
            </a:extLst>
          </p:cNvPr>
          <p:cNvSpPr>
            <a:spLocks noGrp="1"/>
          </p:cNvSpPr>
          <p:nvPr>
            <p:ph idx="1"/>
          </p:nvPr>
        </p:nvSpPr>
        <p:spPr/>
        <p:txBody>
          <a:bodyPr/>
          <a:lstStyle/>
          <a:p>
            <a:pPr algn="just"/>
            <a:r>
              <a:rPr lang="en-US" sz="1800" b="1" dirty="0">
                <a:solidFill>
                  <a:srgbClr val="262626"/>
                </a:solidFill>
                <a:effectLst/>
                <a:latin typeface="Times New Roman" panose="02020603050405020304" pitchFamily="18" charset="0"/>
                <a:ea typeface="Times New Roman" panose="02020603050405020304" pitchFamily="18" charset="0"/>
              </a:rPr>
              <a:t>PO1: Engineering knowledge: </a:t>
            </a:r>
            <a:r>
              <a:rPr lang="en-US" sz="1800" dirty="0">
                <a:solidFill>
                  <a:srgbClr val="262626"/>
                </a:solidFill>
                <a:effectLst/>
                <a:latin typeface="Times New Roman" panose="02020603050405020304" pitchFamily="18" charset="0"/>
                <a:ea typeface="Times New Roman" panose="02020603050405020304" pitchFamily="18" charset="0"/>
              </a:rPr>
              <a:t>Apply the knowledge of Mathematics, Science, Engineering fundamentals and computer science fundamental and strategies which have the solution of complex computer science engineering problems.</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rPr>
              <a:t>PO2: Problem analysis: </a:t>
            </a:r>
            <a:r>
              <a:rPr lang="en-US" sz="1800" dirty="0">
                <a:solidFill>
                  <a:srgbClr val="262626"/>
                </a:solidFill>
                <a:effectLst/>
                <a:latin typeface="Times New Roman" panose="02020603050405020304" pitchFamily="18" charset="0"/>
                <a:ea typeface="Times New Roman" panose="02020603050405020304" pitchFamily="18" charset="0"/>
              </a:rPr>
              <a:t>Identify, formulate, research literature, and analyze complex computer science engineering problems reaching substantiated conclusions using first principles of mathematics, natural sciences, and engineering sciences.</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rPr>
              <a:t>PO3: Design/development of solutions</a:t>
            </a:r>
            <a:r>
              <a:rPr lang="en-US" sz="1800" dirty="0">
                <a:solidFill>
                  <a:srgbClr val="262626"/>
                </a:solidFill>
                <a:effectLst/>
                <a:latin typeface="Times New Roman" panose="02020603050405020304" pitchFamily="18" charset="0"/>
                <a:ea typeface="Times New Roman" panose="02020603050405020304" pitchFamily="18" charset="0"/>
              </a:rPr>
              <a:t>: Design solutions for complex database and software engineering problems and design system components or processes that meet the specified needs with appropriate considerations for the public health and safety, and the cultural, societal, and environmental considerations.</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rPr>
              <a:t>PO4: Conduct investigations of complex problems</a:t>
            </a:r>
            <a:r>
              <a:rPr lang="en-US" sz="1800" dirty="0">
                <a:solidFill>
                  <a:srgbClr val="262626"/>
                </a:solidFill>
                <a:effectLst/>
                <a:latin typeface="Times New Roman" panose="02020603050405020304" pitchFamily="18" charset="0"/>
                <a:ea typeface="Times New Roman" panose="02020603050405020304" pitchFamily="18" charset="0"/>
              </a:rPr>
              <a:t>: Use research-based knowledge and research methods including design of software engineering &amp; networking based experiments, analysis and Interpretation of data, and synthesis of the information to provide valid conclusions.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3B564B65-3170-538E-EE94-5FC02F970CC9}"/>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E6477317-2420-F6F8-9387-DBB87381C2F8}"/>
              </a:ext>
            </a:extLst>
          </p:cNvPr>
          <p:cNvSpPr>
            <a:spLocks noGrp="1"/>
          </p:cNvSpPr>
          <p:nvPr>
            <p:ph type="sldNum" sz="quarter" idx="12"/>
          </p:nvPr>
        </p:nvSpPr>
        <p:spPr/>
        <p:txBody>
          <a:bodyPr/>
          <a:lstStyle/>
          <a:p>
            <a:fld id="{0FD9B02D-30DA-4306-A281-F3D99E0F94F5}" type="slidenum">
              <a:rPr lang="en-US" smtClean="0"/>
              <a:pPr/>
              <a:t>10</a:t>
            </a:fld>
            <a:endParaRPr lang="en-US"/>
          </a:p>
        </p:txBody>
      </p:sp>
    </p:spTree>
    <p:extLst>
      <p:ext uri="{BB962C8B-B14F-4D97-AF65-F5344CB8AC3E}">
        <p14:creationId xmlns:p14="http://schemas.microsoft.com/office/powerpoint/2010/main" val="2704909384"/>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F566-FB16-440F-5DBC-D9AD71EAC869}"/>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D2501EC3-6EDE-1DA3-000C-DD41E6EB16DB}"/>
              </a:ext>
            </a:extLst>
          </p:cNvPr>
          <p:cNvSpPr>
            <a:spLocks noGrp="1"/>
          </p:cNvSpPr>
          <p:nvPr>
            <p:ph idx="1"/>
          </p:nvPr>
        </p:nvSpPr>
        <p:spPr/>
        <p:txBody>
          <a:bodyPr/>
          <a:lstStyle/>
          <a:p>
            <a:pPr algn="just"/>
            <a:r>
              <a:rPr lang="en-US" sz="18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PO5: Modern tool usage</a:t>
            </a: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Create, select, and apply appropriate techniques, resources, and modern Computer science engineering and IT tools including prediction and modeling to complex database or software engineering activities with an understanding of the limitations.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PO6: The engineer and society</a:t>
            </a: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Apply reasoning informed by the contextual knowledge to assess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Social, health, safety, legal and cultural issues and the consequent responsibilities relevant to the Professional Computer Science &amp; Engineering practice.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PO7: Environment and sustainability</a:t>
            </a: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Understand the impact of the professional computer science and engineering solutions in social and environmental contexts, and demonstrate the knowledge of, and need for sustainable development goals.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PO8: Ethics</a:t>
            </a: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Apply ethical principles and commit to professional ethics and responsibilities and norms of computer science engineering practice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2DD7B330-65CE-91B0-9F5C-457B1FA0AA5D}"/>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31F113A2-F4D8-46CE-089E-0A0104631F39}"/>
              </a:ext>
            </a:extLst>
          </p:cNvPr>
          <p:cNvSpPr>
            <a:spLocks noGrp="1"/>
          </p:cNvSpPr>
          <p:nvPr>
            <p:ph type="sldNum" sz="quarter" idx="12"/>
          </p:nvPr>
        </p:nvSpPr>
        <p:spPr/>
        <p:txBody>
          <a:bodyPr/>
          <a:lstStyle/>
          <a:p>
            <a:fld id="{0FD9B02D-30DA-4306-A281-F3D99E0F94F5}" type="slidenum">
              <a:rPr lang="en-US" smtClean="0"/>
              <a:pPr/>
              <a:t>11</a:t>
            </a:fld>
            <a:endParaRPr lang="en-US"/>
          </a:p>
        </p:txBody>
      </p:sp>
    </p:spTree>
    <p:extLst>
      <p:ext uri="{BB962C8B-B14F-4D97-AF65-F5344CB8AC3E}">
        <p14:creationId xmlns:p14="http://schemas.microsoft.com/office/powerpoint/2010/main" val="193368999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D639-0B44-4024-B904-57959C0B6E85}"/>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DD5E39F8-5327-21E9-C623-4D897A50F628}"/>
              </a:ext>
            </a:extLst>
          </p:cNvPr>
          <p:cNvSpPr>
            <a:spLocks noGrp="1"/>
          </p:cNvSpPr>
          <p:nvPr>
            <p:ph idx="1"/>
          </p:nvPr>
        </p:nvSpPr>
        <p:spPr/>
        <p:txBody>
          <a:bodyPr/>
          <a:lstStyle/>
          <a:p>
            <a:pPr algn="just"/>
            <a:r>
              <a:rPr lang="en-US" sz="1800" b="1" dirty="0">
                <a:solidFill>
                  <a:srgbClr val="262626"/>
                </a:solidFill>
                <a:effectLst/>
                <a:latin typeface="Times New Roman" panose="02020603050405020304" pitchFamily="18" charset="0"/>
                <a:ea typeface="Times New Roman" panose="02020603050405020304" pitchFamily="18" charset="0"/>
              </a:rPr>
              <a:t>PO9: Individual and team work</a:t>
            </a:r>
            <a:r>
              <a:rPr lang="en-US" sz="1800" dirty="0">
                <a:solidFill>
                  <a:srgbClr val="262626"/>
                </a:solidFill>
                <a:effectLst/>
                <a:latin typeface="Times New Roman" panose="02020603050405020304" pitchFamily="18" charset="0"/>
                <a:ea typeface="Times New Roman" panose="02020603050405020304" pitchFamily="18" charset="0"/>
              </a:rPr>
              <a:t>: Function effectively as an individual, and as a member or leader in diverse teams, and in multidisciplinary settings.</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rPr>
              <a:t>PO10: Communication</a:t>
            </a:r>
            <a:r>
              <a:rPr lang="en-US" sz="1800" dirty="0">
                <a:solidFill>
                  <a:srgbClr val="262626"/>
                </a:solidFill>
                <a:effectLst/>
                <a:latin typeface="Times New Roman" panose="02020603050405020304" pitchFamily="18" charset="0"/>
                <a:ea typeface="Times New Roman" panose="02020603050405020304" pitchFamily="18" charset="0"/>
              </a:rPr>
              <a:t>: Communicate effectively on complex computer science engineering activities with the engineering community like CSI society at large, such as, being able to comprehend and write effective reports and design documentation, make effective presentations, and give and receive clear instructions.</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rPr>
              <a:t>PO11: Project management and finance</a:t>
            </a:r>
            <a:r>
              <a:rPr lang="en-US" sz="1800" dirty="0">
                <a:solidFill>
                  <a:srgbClr val="262626"/>
                </a:solidFill>
                <a:effectLst/>
                <a:latin typeface="Times New Roman" panose="02020603050405020304" pitchFamily="18" charset="0"/>
                <a:ea typeface="Times New Roman" panose="02020603050405020304" pitchFamily="18" charset="0"/>
              </a:rPr>
              <a:t>: Demonstrate knowledge and understanding of the computer science engineering and management principles and apply these to one’s own work, as a member and leader in a team, to manage projects and in multidisciplinary environments.</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262626"/>
                </a:solidFill>
                <a:effectLst/>
                <a:latin typeface="Times New Roman" panose="02020603050405020304" pitchFamily="18" charset="0"/>
                <a:ea typeface="Times New Roman" panose="02020603050405020304" pitchFamily="18" charset="0"/>
              </a:rPr>
              <a:t>PO12: Life-long learning</a:t>
            </a:r>
            <a:r>
              <a:rPr lang="en-US" sz="1800" dirty="0">
                <a:solidFill>
                  <a:srgbClr val="262626"/>
                </a:solidFill>
                <a:effectLst/>
                <a:latin typeface="Times New Roman" panose="02020603050405020304" pitchFamily="18" charset="0"/>
                <a:ea typeface="Times New Roman" panose="02020603050405020304" pitchFamily="18" charset="0"/>
              </a:rPr>
              <a:t>: Recognize the need for, and have the preparation and ability to engage in independent and life- long learning in the broadest context of computer science engineering changes.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5E377560-3F23-08D8-ADA1-66477AD2A149}"/>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01F9A27D-4B1D-B605-7471-FB4A1E3FF1F4}"/>
              </a:ext>
            </a:extLst>
          </p:cNvPr>
          <p:cNvSpPr>
            <a:spLocks noGrp="1"/>
          </p:cNvSpPr>
          <p:nvPr>
            <p:ph type="sldNum" sz="quarter" idx="12"/>
          </p:nvPr>
        </p:nvSpPr>
        <p:spPr/>
        <p:txBody>
          <a:bodyPr/>
          <a:lstStyle/>
          <a:p>
            <a:fld id="{0FD9B02D-30DA-4306-A281-F3D99E0F94F5}" type="slidenum">
              <a:rPr lang="en-US" smtClean="0"/>
              <a:pPr/>
              <a:t>12</a:t>
            </a:fld>
            <a:endParaRPr lang="en-US"/>
          </a:p>
        </p:txBody>
      </p:sp>
    </p:spTree>
    <p:extLst>
      <p:ext uri="{BB962C8B-B14F-4D97-AF65-F5344CB8AC3E}">
        <p14:creationId xmlns:p14="http://schemas.microsoft.com/office/powerpoint/2010/main" val="284650369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57FA-6656-FD13-13DB-34619F6D5DD4}"/>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Internal Assessment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82D32A-DDEC-AC2A-7104-233E495B8756}"/>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EDE7E2F7-6CF6-A2A9-0BDE-4CD4C864A3C9}"/>
              </a:ext>
            </a:extLst>
          </p:cNvPr>
          <p:cNvSpPr>
            <a:spLocks noGrp="1"/>
          </p:cNvSpPr>
          <p:nvPr>
            <p:ph type="sldNum" sz="quarter" idx="12"/>
          </p:nvPr>
        </p:nvSpPr>
        <p:spPr/>
        <p:txBody>
          <a:bodyPr/>
          <a:lstStyle/>
          <a:p>
            <a:fld id="{0FD9B02D-30DA-4306-A281-F3D99E0F94F5}" type="slidenum">
              <a:rPr lang="en-US" smtClean="0"/>
              <a:pPr/>
              <a:t>13</a:t>
            </a:fld>
            <a:endParaRPr lang="en-US"/>
          </a:p>
        </p:txBody>
      </p:sp>
      <p:pic>
        <p:nvPicPr>
          <p:cNvPr id="7" name="Content Placeholder 6">
            <a:extLst>
              <a:ext uri="{FF2B5EF4-FFF2-40B4-BE49-F238E27FC236}">
                <a16:creationId xmlns:a16="http://schemas.microsoft.com/office/drawing/2014/main" id="{39CB5967-8C13-1F37-D1ED-4854B71C0D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3999" cy="4572000"/>
          </a:xfrm>
          <a:prstGeom prst="rect">
            <a:avLst/>
          </a:prstGeom>
          <a:noFill/>
          <a:ln>
            <a:noFill/>
          </a:ln>
        </p:spPr>
      </p:pic>
    </p:spTree>
    <p:extLst>
      <p:ext uri="{BB962C8B-B14F-4D97-AF65-F5344CB8AC3E}">
        <p14:creationId xmlns:p14="http://schemas.microsoft.com/office/powerpoint/2010/main" val="230415909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6CB0-DCC5-5431-EC12-298E9DEA7535}"/>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Method of teaching</a:t>
            </a:r>
          </a:p>
        </p:txBody>
      </p:sp>
      <p:sp>
        <p:nvSpPr>
          <p:cNvPr id="4" name="Date Placeholder 3">
            <a:extLst>
              <a:ext uri="{FF2B5EF4-FFF2-40B4-BE49-F238E27FC236}">
                <a16:creationId xmlns:a16="http://schemas.microsoft.com/office/drawing/2014/main" id="{CBE4AFC1-5F8C-B5CA-9A1E-D14D3655B9F0}"/>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5A99E473-84E3-3FC0-92D8-705BA2E167E3}"/>
              </a:ext>
            </a:extLst>
          </p:cNvPr>
          <p:cNvSpPr>
            <a:spLocks noGrp="1"/>
          </p:cNvSpPr>
          <p:nvPr>
            <p:ph type="sldNum" sz="quarter" idx="12"/>
          </p:nvPr>
        </p:nvSpPr>
        <p:spPr/>
        <p:txBody>
          <a:bodyPr/>
          <a:lstStyle/>
          <a:p>
            <a:fld id="{0FD9B02D-30DA-4306-A281-F3D99E0F94F5}" type="slidenum">
              <a:rPr lang="en-US" smtClean="0"/>
              <a:pPr/>
              <a:t>14</a:t>
            </a:fld>
            <a:endParaRPr lang="en-US"/>
          </a:p>
        </p:txBody>
      </p:sp>
      <p:pic>
        <p:nvPicPr>
          <p:cNvPr id="7" name="Picture 2">
            <a:extLst>
              <a:ext uri="{FF2B5EF4-FFF2-40B4-BE49-F238E27FC236}">
                <a16:creationId xmlns:a16="http://schemas.microsoft.com/office/drawing/2014/main" id="{CBB38D54-F565-A3D7-A8F7-ECA44F363513}"/>
              </a:ext>
            </a:extLst>
          </p:cNvPr>
          <p:cNvPicPr>
            <a:picLocks noGrp="1" noChangeAspect="1" noChangeArrowheads="1"/>
          </p:cNvPicPr>
          <p:nvPr>
            <p:ph idx="1"/>
          </p:nvPr>
        </p:nvPicPr>
        <p:blipFill>
          <a:blip r:embed="rId2" cstate="print"/>
          <a:srcRect l="40534" t="20203" r="20656" b="17503"/>
          <a:stretch>
            <a:fillRect/>
          </a:stretch>
        </p:blipFill>
        <p:spPr bwMode="auto">
          <a:xfrm>
            <a:off x="0" y="1447800"/>
            <a:ext cx="9144000" cy="4952999"/>
          </a:xfrm>
          <a:prstGeom prst="rect">
            <a:avLst/>
          </a:prstGeom>
          <a:noFill/>
          <a:ln w="9525">
            <a:noFill/>
            <a:miter lim="800000"/>
            <a:headEnd/>
            <a:tailEnd/>
          </a:ln>
          <a:effectLst/>
        </p:spPr>
      </p:pic>
    </p:spTree>
    <p:extLst>
      <p:ext uri="{BB962C8B-B14F-4D97-AF65-F5344CB8AC3E}">
        <p14:creationId xmlns:p14="http://schemas.microsoft.com/office/powerpoint/2010/main" val="3201996604"/>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2605-64B4-4083-2BA2-889527C02143}"/>
              </a:ext>
            </a:extLst>
          </p:cNvPr>
          <p:cNvSpPr>
            <a:spLocks noGrp="1"/>
          </p:cNvSpPr>
          <p:nvPr>
            <p:ph type="title"/>
          </p:nvPr>
        </p:nvSpPr>
        <p:spPr>
          <a:xfrm>
            <a:off x="914400" y="274638"/>
            <a:ext cx="7772400" cy="792162"/>
          </a:xfrm>
        </p:spPr>
        <p:txBody>
          <a:bodyPr>
            <a:normAutofit/>
          </a:bodyPr>
          <a:lstStyle/>
          <a:p>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Syllabus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609C71-68A0-995F-5438-1782292E2745}"/>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B3369A30-8B54-EEC0-FE62-D448945B0E82}"/>
              </a:ext>
            </a:extLst>
          </p:cNvPr>
          <p:cNvSpPr>
            <a:spLocks noGrp="1"/>
          </p:cNvSpPr>
          <p:nvPr>
            <p:ph type="sldNum" sz="quarter" idx="12"/>
          </p:nvPr>
        </p:nvSpPr>
        <p:spPr/>
        <p:txBody>
          <a:bodyPr/>
          <a:lstStyle/>
          <a:p>
            <a:fld id="{0FD9B02D-30DA-4306-A281-F3D99E0F94F5}" type="slidenum">
              <a:rPr lang="en-US" smtClean="0"/>
              <a:pPr/>
              <a:t>15</a:t>
            </a:fld>
            <a:endParaRPr lang="en-US"/>
          </a:p>
        </p:txBody>
      </p:sp>
      <p:sp>
        <p:nvSpPr>
          <p:cNvPr id="8" name="Rectangle 7"/>
          <p:cNvSpPr/>
          <p:nvPr/>
        </p:nvSpPr>
        <p:spPr>
          <a:xfrm>
            <a:off x="0" y="1905000"/>
            <a:ext cx="9144000" cy="5078313"/>
          </a:xfrm>
          <a:prstGeom prst="rect">
            <a:avLst/>
          </a:prstGeom>
        </p:spPr>
        <p:txBody>
          <a:bodyPr wrap="square">
            <a:spAutoFit/>
          </a:bodyPr>
          <a:lstStyle/>
          <a:p>
            <a:pPr algn="just"/>
            <a:r>
              <a:rPr lang="en-US" sz="2400" b="1" dirty="0"/>
              <a:t>UNIT-I				                                                                                            </a:t>
            </a:r>
            <a:endParaRPr lang="en-US" sz="2400" dirty="0"/>
          </a:p>
          <a:p>
            <a:pPr algn="just"/>
            <a:r>
              <a:rPr lang="en-US" sz="2400" b="1" dirty="0"/>
              <a:t>[15h]</a:t>
            </a:r>
          </a:p>
          <a:p>
            <a:pPr algn="just"/>
            <a:endParaRPr lang="en-US" sz="2400" dirty="0"/>
          </a:p>
          <a:p>
            <a:pPr algn="just"/>
            <a:r>
              <a:rPr lang="en-US" sz="2400" b="1" dirty="0"/>
              <a:t>Chapter-1 (Introduction) </a:t>
            </a:r>
            <a:endParaRPr lang="en-US" sz="2400" dirty="0"/>
          </a:p>
          <a:p>
            <a:pPr algn="just"/>
            <a:r>
              <a:rPr lang="en-US" sz="2400" dirty="0"/>
              <a:t>What is the Internet of Things, Components of IOT, Applications, Different Definitions, Similar Concepts, Sensing, Actuation, Smart Objects, Smart applications.	</a:t>
            </a:r>
          </a:p>
          <a:p>
            <a:pPr algn="just"/>
            <a:r>
              <a:rPr lang="en-US" sz="2400" dirty="0"/>
              <a:t>	</a:t>
            </a:r>
          </a:p>
          <a:p>
            <a:pPr algn="just"/>
            <a:r>
              <a:rPr lang="en-US" sz="2400" b="1" dirty="0"/>
              <a:t>Chapter-2 (IOT Applications for Industry)</a:t>
            </a:r>
            <a:endParaRPr lang="en-US" sz="2400" dirty="0"/>
          </a:p>
          <a:p>
            <a:pPr algn="just"/>
            <a:r>
              <a:rPr lang="en-US" sz="2400" dirty="0"/>
              <a:t>Value Creation and Challenges. </a:t>
            </a:r>
            <a:r>
              <a:rPr lang="en-US" sz="2400" dirty="0" err="1"/>
              <a:t>IoT</a:t>
            </a:r>
            <a:r>
              <a:rPr lang="en-US" sz="2400" dirty="0"/>
              <a:t> Today, </a:t>
            </a:r>
            <a:r>
              <a:rPr lang="en-US" sz="2400" dirty="0" err="1"/>
              <a:t>IoT</a:t>
            </a:r>
            <a:r>
              <a:rPr lang="en-US" sz="2400" dirty="0"/>
              <a:t> as a Network of Networks, Why Is </a:t>
            </a:r>
            <a:r>
              <a:rPr lang="en-US" sz="2400" dirty="0" err="1"/>
              <a:t>IoT</a:t>
            </a:r>
            <a:r>
              <a:rPr lang="en-US" sz="2400" dirty="0"/>
              <a:t> Important, </a:t>
            </a:r>
            <a:r>
              <a:rPr lang="en-US" sz="2400" dirty="0" err="1"/>
              <a:t>IoT</a:t>
            </a:r>
            <a:r>
              <a:rPr lang="en-US" sz="2400" dirty="0"/>
              <a:t>: Critical for Human Progression, Challenges and Barriers to </a:t>
            </a:r>
            <a:r>
              <a:rPr lang="en-US" sz="2400" dirty="0" err="1"/>
              <a:t>IoT</a:t>
            </a:r>
            <a:r>
              <a:rPr lang="en-US" sz="2400" dirty="0"/>
              <a:t>.</a:t>
            </a:r>
            <a:r>
              <a:rPr lang="en-US" dirty="0"/>
              <a:t>						</a:t>
            </a:r>
          </a:p>
          <a:p>
            <a:r>
              <a:rPr lang="en-US" b="1" dirty="0"/>
              <a:t> </a:t>
            </a:r>
            <a:endParaRPr lang="en-US" dirty="0"/>
          </a:p>
        </p:txBody>
      </p:sp>
    </p:spTree>
    <p:extLst>
      <p:ext uri="{BB962C8B-B14F-4D97-AF65-F5344CB8AC3E}">
        <p14:creationId xmlns:p14="http://schemas.microsoft.com/office/powerpoint/2010/main" val="16941985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9063-D0A7-E0F0-2083-390EBF872AD9}"/>
              </a:ext>
            </a:extLst>
          </p:cNvPr>
          <p:cNvSpPr>
            <a:spLocks noGrp="1"/>
          </p:cNvSpPr>
          <p:nvPr>
            <p:ph type="title"/>
          </p:nvPr>
        </p:nvSpPr>
        <p:spPr>
          <a:xfrm>
            <a:off x="457200" y="304800"/>
            <a:ext cx="8229600" cy="1143000"/>
          </a:xfrm>
        </p:spPr>
        <p:txBody>
          <a:bodyPr>
            <a:normAutofit/>
          </a:bodyPr>
          <a:lstStyle/>
          <a:p>
            <a:r>
              <a:rPr lang="en-US" sz="2400" dirty="0">
                <a:latin typeface="Times New Roman" panose="02020603050405020304" pitchFamily="18" charset="0"/>
                <a:cs typeface="Times New Roman" panose="02020603050405020304" pitchFamily="18" charset="0"/>
              </a:rPr>
              <a:t>Syllabus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9F6A4A-43CA-16E0-A119-6B6F3E92723D}"/>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E8ECC27A-1965-87C6-A120-65E7B3311E0C}"/>
              </a:ext>
            </a:extLst>
          </p:cNvPr>
          <p:cNvSpPr>
            <a:spLocks noGrp="1"/>
          </p:cNvSpPr>
          <p:nvPr>
            <p:ph type="sldNum" sz="quarter" idx="12"/>
          </p:nvPr>
        </p:nvSpPr>
        <p:spPr/>
        <p:txBody>
          <a:bodyPr/>
          <a:lstStyle/>
          <a:p>
            <a:fld id="{0FD9B02D-30DA-4306-A281-F3D99E0F94F5}" type="slidenum">
              <a:rPr lang="en-US" smtClean="0"/>
              <a:pPr/>
              <a:t>16</a:t>
            </a:fld>
            <a:endParaRPr lang="en-US"/>
          </a:p>
        </p:txBody>
      </p:sp>
      <p:sp>
        <p:nvSpPr>
          <p:cNvPr id="8" name="Rectangle 7"/>
          <p:cNvSpPr/>
          <p:nvPr/>
        </p:nvSpPr>
        <p:spPr>
          <a:xfrm>
            <a:off x="0" y="1447800"/>
            <a:ext cx="9144000" cy="5170646"/>
          </a:xfrm>
          <a:prstGeom prst="rect">
            <a:avLst/>
          </a:prstGeom>
        </p:spPr>
        <p:txBody>
          <a:bodyPr wrap="square">
            <a:spAutoFit/>
          </a:bodyPr>
          <a:lstStyle/>
          <a:p>
            <a:pPr algn="just"/>
            <a:r>
              <a:rPr lang="en-US" sz="2400" b="1" dirty="0"/>
              <a:t>UNIT-II						                                                                           </a:t>
            </a:r>
            <a:endParaRPr lang="en-US" sz="2400" dirty="0"/>
          </a:p>
          <a:p>
            <a:pPr algn="just"/>
            <a:r>
              <a:rPr lang="en-US" sz="2400" b="1" dirty="0"/>
              <a:t>[15h]</a:t>
            </a:r>
          </a:p>
          <a:p>
            <a:pPr algn="just"/>
            <a:endParaRPr lang="en-US" sz="2400" dirty="0"/>
          </a:p>
          <a:p>
            <a:pPr algn="just"/>
            <a:r>
              <a:rPr lang="en-US" sz="2400" b="1" dirty="0"/>
              <a:t>Chapter-3 (Internet of Things Communication Models)</a:t>
            </a:r>
            <a:endParaRPr lang="en-US" sz="2400" dirty="0"/>
          </a:p>
          <a:p>
            <a:pPr algn="just"/>
            <a:r>
              <a:rPr lang="en-US" sz="2400" dirty="0"/>
              <a:t>Device – to – Device Communications, Device – to – Cloud Communications, Device – to - Gateway Model, Back - End Data - Sharing Model.</a:t>
            </a:r>
          </a:p>
          <a:p>
            <a:pPr algn="just"/>
            <a:endParaRPr lang="en-US" sz="2400" dirty="0"/>
          </a:p>
          <a:p>
            <a:pPr algn="just"/>
            <a:r>
              <a:rPr lang="en-US" sz="2400" b="1" dirty="0"/>
              <a:t>Chapter-4 (Issues Raised by Internet of Things) </a:t>
            </a:r>
            <a:endParaRPr lang="en-US" sz="2400" dirty="0"/>
          </a:p>
          <a:p>
            <a:pPr algn="just"/>
            <a:r>
              <a:rPr lang="en-US" sz="2400" dirty="0"/>
              <a:t>Security Issues, The </a:t>
            </a:r>
            <a:r>
              <a:rPr lang="en-US" sz="2400" dirty="0" err="1"/>
              <a:t>IoT</a:t>
            </a:r>
            <a:r>
              <a:rPr lang="en-US" sz="2400" dirty="0"/>
              <a:t> Security Challenge, A Spectrum of Security Considerations, Unique Security Challenges of </a:t>
            </a:r>
            <a:r>
              <a:rPr lang="en-US" sz="2400" dirty="0" err="1"/>
              <a:t>IoT</a:t>
            </a:r>
            <a:r>
              <a:rPr lang="en-US" sz="2400" dirty="0"/>
              <a:t> Devices and Privacy.</a:t>
            </a:r>
          </a:p>
          <a:p>
            <a:pPr algn="just"/>
            <a:r>
              <a:rPr lang="en-US" sz="2400" dirty="0"/>
              <a:t>Considerations: Internet of Things Privacy Background, Unique Privacy Aspects of Internet of Things, Interoperability.</a:t>
            </a:r>
            <a:r>
              <a:rPr lang="en-US" dirty="0"/>
              <a:t>				</a:t>
            </a:r>
          </a:p>
        </p:txBody>
      </p:sp>
    </p:spTree>
    <p:extLst>
      <p:ext uri="{BB962C8B-B14F-4D97-AF65-F5344CB8AC3E}">
        <p14:creationId xmlns:p14="http://schemas.microsoft.com/office/powerpoint/2010/main" val="5303183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41AB-BFC0-5EA8-F1C3-25BBBC30278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Syllabus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60AABC-FE02-B657-73DD-5D223FEDD0CD}"/>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7B4263A5-CF5B-2BE5-9018-531BD003FE28}"/>
              </a:ext>
            </a:extLst>
          </p:cNvPr>
          <p:cNvSpPr>
            <a:spLocks noGrp="1"/>
          </p:cNvSpPr>
          <p:nvPr>
            <p:ph type="sldNum" sz="quarter" idx="12"/>
          </p:nvPr>
        </p:nvSpPr>
        <p:spPr/>
        <p:txBody>
          <a:bodyPr/>
          <a:lstStyle/>
          <a:p>
            <a:fld id="{0FD9B02D-30DA-4306-A281-F3D99E0F94F5}" type="slidenum">
              <a:rPr lang="en-US" smtClean="0"/>
              <a:pPr/>
              <a:t>17</a:t>
            </a:fld>
            <a:endParaRPr lang="en-US"/>
          </a:p>
        </p:txBody>
      </p:sp>
      <p:sp>
        <p:nvSpPr>
          <p:cNvPr id="8" name="Rectangle 7"/>
          <p:cNvSpPr/>
          <p:nvPr/>
        </p:nvSpPr>
        <p:spPr>
          <a:xfrm>
            <a:off x="0" y="1225688"/>
            <a:ext cx="9144000" cy="5632312"/>
          </a:xfrm>
          <a:prstGeom prst="rect">
            <a:avLst/>
          </a:prstGeom>
        </p:spPr>
        <p:txBody>
          <a:bodyPr wrap="square">
            <a:spAutoFit/>
          </a:bodyPr>
          <a:lstStyle/>
          <a:p>
            <a:pPr algn="just"/>
            <a:r>
              <a:rPr lang="en-US" b="1" dirty="0"/>
              <a:t>UNIT-III					                                                                            </a:t>
            </a:r>
            <a:endParaRPr lang="en-US" dirty="0"/>
          </a:p>
          <a:p>
            <a:pPr algn="just"/>
            <a:r>
              <a:rPr lang="en-US" b="1" dirty="0"/>
              <a:t>[15h]</a:t>
            </a:r>
            <a:endParaRPr lang="en-US" dirty="0"/>
          </a:p>
          <a:p>
            <a:pPr algn="just"/>
            <a:endParaRPr lang="en-US" b="1" dirty="0"/>
          </a:p>
          <a:p>
            <a:pPr algn="just"/>
            <a:r>
              <a:rPr lang="en-US" b="1" dirty="0"/>
              <a:t>Chapter-5 (Standard Issues)                                         </a:t>
            </a:r>
            <a:endParaRPr lang="en-US" dirty="0"/>
          </a:p>
          <a:p>
            <a:pPr algn="just"/>
            <a:r>
              <a:rPr lang="en-US" dirty="0" err="1"/>
              <a:t>IoT</a:t>
            </a:r>
            <a:r>
              <a:rPr lang="en-US" dirty="0"/>
              <a:t> Interoperability / Standards Background, Key Considerations and Challenges in </a:t>
            </a:r>
            <a:r>
              <a:rPr lang="en-US" dirty="0" err="1"/>
              <a:t>IoT</a:t>
            </a:r>
            <a:r>
              <a:rPr lang="en-US" dirty="0"/>
              <a:t> Interoperability / Standards, Regulatory, Legal, and Rights Issues: Data Protection and Cross border Data Flows, </a:t>
            </a:r>
            <a:r>
              <a:rPr lang="en-US" dirty="0" err="1"/>
              <a:t>IoT</a:t>
            </a:r>
            <a:r>
              <a:rPr lang="en-US" dirty="0"/>
              <a:t> Data Discrimination, </a:t>
            </a:r>
            <a:r>
              <a:rPr lang="en-US" dirty="0" err="1"/>
              <a:t>IoT</a:t>
            </a:r>
            <a:r>
              <a:rPr lang="en-US" dirty="0"/>
              <a:t> Devices as Aids to Law Enforcement and Public Safety, </a:t>
            </a:r>
            <a:r>
              <a:rPr lang="en-US" dirty="0" err="1"/>
              <a:t>IoT</a:t>
            </a:r>
            <a:r>
              <a:rPr lang="en-US" dirty="0"/>
              <a:t> Device Liability.</a:t>
            </a:r>
          </a:p>
          <a:p>
            <a:pPr algn="just"/>
            <a:endParaRPr lang="en-US" b="1" dirty="0"/>
          </a:p>
          <a:p>
            <a:pPr algn="just"/>
            <a:r>
              <a:rPr lang="en-US" b="1" dirty="0"/>
              <a:t>Chapter-6 (Proliferation of IOT Devices)                                                                  </a:t>
            </a:r>
            <a:endParaRPr lang="en-US" dirty="0"/>
          </a:p>
          <a:p>
            <a:pPr algn="just"/>
            <a:r>
              <a:rPr lang="en-US" dirty="0"/>
              <a:t>Used in Legal Actions, Regulatory, Legal, and Rights Issues Summary, Emerging Economy and Development Issues: Ensuring </a:t>
            </a:r>
            <a:r>
              <a:rPr lang="en-US" dirty="0" err="1"/>
              <a:t>IoT</a:t>
            </a:r>
            <a:r>
              <a:rPr lang="en-US" dirty="0"/>
              <a:t> Opportunities are Global, Economic and Development Opportunities.</a:t>
            </a:r>
          </a:p>
          <a:p>
            <a:pPr algn="just"/>
            <a:endParaRPr lang="en-US" b="1" dirty="0"/>
          </a:p>
          <a:p>
            <a:pPr algn="just"/>
            <a:r>
              <a:rPr lang="en-US" b="1" dirty="0"/>
              <a:t>Chapter-7 (Case Study)</a:t>
            </a:r>
            <a:endParaRPr lang="en-US" dirty="0"/>
          </a:p>
          <a:p>
            <a:pPr algn="just"/>
            <a:r>
              <a:rPr lang="en-US" dirty="0"/>
              <a:t>Case study on smart homes using Internet of things.	</a:t>
            </a:r>
          </a:p>
          <a:p>
            <a:pPr algn="just"/>
            <a:r>
              <a:rPr lang="en-US" b="1" dirty="0"/>
              <a:t> </a:t>
            </a:r>
            <a:endParaRPr lang="en-US" dirty="0"/>
          </a:p>
          <a:p>
            <a:pPr algn="just"/>
            <a:r>
              <a:rPr lang="en-US" b="1" dirty="0"/>
              <a:t>ADVANCED TOPICS (BEYOND SYLLABUS)</a:t>
            </a:r>
            <a:endParaRPr lang="en-US" dirty="0"/>
          </a:p>
          <a:p>
            <a:pPr algn="just"/>
            <a:r>
              <a:rPr lang="en-US" dirty="0"/>
              <a:t>Mobile Cloud Services, IOT and Cloud Security, Smart Cloud and IOT</a:t>
            </a:r>
          </a:p>
          <a:p>
            <a:r>
              <a:rPr lang="en-US" b="1" dirty="0"/>
              <a:t> </a:t>
            </a:r>
            <a:endParaRPr lang="en-US" dirty="0"/>
          </a:p>
        </p:txBody>
      </p:sp>
    </p:spTree>
    <p:extLst>
      <p:ext uri="{BB962C8B-B14F-4D97-AF65-F5344CB8AC3E}">
        <p14:creationId xmlns:p14="http://schemas.microsoft.com/office/powerpoint/2010/main" val="181821173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C9E3-7D7E-C8EB-C3BD-623ADE23942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Text And Reference books</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E4CAE5-42A3-BEA2-16B7-797C936D366D}"/>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77A16776-7F4C-5685-05C3-DF4617715696}"/>
              </a:ext>
            </a:extLst>
          </p:cNvPr>
          <p:cNvSpPr>
            <a:spLocks noGrp="1"/>
          </p:cNvSpPr>
          <p:nvPr>
            <p:ph type="sldNum" sz="quarter" idx="12"/>
          </p:nvPr>
        </p:nvSpPr>
        <p:spPr/>
        <p:txBody>
          <a:bodyPr/>
          <a:lstStyle/>
          <a:p>
            <a:fld id="{0FD9B02D-30DA-4306-A281-F3D99E0F94F5}" type="slidenum">
              <a:rPr lang="en-US" smtClean="0"/>
              <a:pPr/>
              <a:t>18</a:t>
            </a:fld>
            <a:endParaRPr lang="en-US"/>
          </a:p>
        </p:txBody>
      </p:sp>
      <p:sp>
        <p:nvSpPr>
          <p:cNvPr id="8" name="Rectangle 7"/>
          <p:cNvSpPr/>
          <p:nvPr/>
        </p:nvSpPr>
        <p:spPr>
          <a:xfrm>
            <a:off x="0" y="1295400"/>
            <a:ext cx="9144000" cy="5355313"/>
          </a:xfrm>
          <a:prstGeom prst="rect">
            <a:avLst/>
          </a:prstGeom>
        </p:spPr>
        <p:txBody>
          <a:bodyPr wrap="square">
            <a:spAutoFit/>
          </a:bodyPr>
          <a:lstStyle/>
          <a:p>
            <a:r>
              <a:rPr lang="en-US" b="1" dirty="0"/>
              <a:t>TEXT BOOKS</a:t>
            </a:r>
          </a:p>
          <a:p>
            <a:endParaRPr lang="en-US" dirty="0"/>
          </a:p>
          <a:p>
            <a:pPr marL="342900" lvl="0" indent="-342900" algn="just">
              <a:buAutoNum type="arabicPeriod"/>
            </a:pPr>
            <a:r>
              <a:rPr lang="en-US" dirty="0" err="1"/>
              <a:t>Ovidiu</a:t>
            </a:r>
            <a:r>
              <a:rPr lang="en-US" dirty="0"/>
              <a:t> </a:t>
            </a:r>
            <a:r>
              <a:rPr lang="en-US" dirty="0" err="1"/>
              <a:t>Vermesan</a:t>
            </a:r>
            <a:r>
              <a:rPr lang="en-US" dirty="0"/>
              <a:t>, Peter </a:t>
            </a:r>
            <a:r>
              <a:rPr lang="en-US" dirty="0" err="1"/>
              <a:t>Friess</a:t>
            </a:r>
            <a:r>
              <a:rPr lang="en-US" dirty="0"/>
              <a:t>, “Internet of Things-Converging Technologies for Smart Environments &amp; integrated Ecosystem”, River Publications Netherlands.</a:t>
            </a:r>
          </a:p>
          <a:p>
            <a:pPr lvl="0" algn="just"/>
            <a:endParaRPr lang="en-US" dirty="0"/>
          </a:p>
          <a:p>
            <a:pPr lvl="0" algn="just"/>
            <a:r>
              <a:rPr lang="en-US" dirty="0"/>
              <a:t>2. Internet Society, “An overview of Internet of Things”.</a:t>
            </a:r>
          </a:p>
          <a:p>
            <a:pPr lvl="0" algn="just"/>
            <a:endParaRPr lang="en-US" dirty="0"/>
          </a:p>
          <a:p>
            <a:pPr lvl="0" algn="just"/>
            <a:r>
              <a:rPr lang="en-US" dirty="0"/>
              <a:t>3. </a:t>
            </a:r>
            <a:r>
              <a:rPr lang="en-US" dirty="0" err="1"/>
              <a:t>IoT</a:t>
            </a:r>
            <a:r>
              <a:rPr lang="en-US" dirty="0"/>
              <a:t> Fundamentals: Networking Technologies, Protocols, and Use Cases for the Internet of Things by David Hanes, Gonzalo </a:t>
            </a:r>
            <a:r>
              <a:rPr lang="en-US" dirty="0" err="1"/>
              <a:t>Salgueiro</a:t>
            </a:r>
            <a:r>
              <a:rPr lang="en-US" dirty="0"/>
              <a:t>, Patrick </a:t>
            </a:r>
            <a:r>
              <a:rPr lang="en-US" dirty="0" err="1"/>
              <a:t>Grossetete</a:t>
            </a:r>
            <a:r>
              <a:rPr lang="en-US" dirty="0"/>
              <a:t>, CISO Press.</a:t>
            </a:r>
          </a:p>
          <a:p>
            <a:r>
              <a:rPr lang="en-US" b="1" dirty="0"/>
              <a:t> </a:t>
            </a:r>
            <a:endParaRPr lang="en-US" dirty="0"/>
          </a:p>
          <a:p>
            <a:r>
              <a:rPr lang="en-US" b="1" dirty="0"/>
              <a:t>REFERENCE BOOKS</a:t>
            </a:r>
          </a:p>
          <a:p>
            <a:endParaRPr lang="en-US" dirty="0"/>
          </a:p>
          <a:p>
            <a:pPr marL="342900" lvl="0" indent="-342900" algn="just">
              <a:buAutoNum type="arabicPeriod"/>
            </a:pPr>
            <a:r>
              <a:rPr lang="en-US" dirty="0" err="1"/>
              <a:t>Pfister</a:t>
            </a:r>
            <a:r>
              <a:rPr lang="en-US" dirty="0"/>
              <a:t>, </a:t>
            </a:r>
            <a:r>
              <a:rPr lang="en-US" dirty="0" err="1"/>
              <a:t>Cuno</a:t>
            </a:r>
            <a:r>
              <a:rPr lang="en-US" dirty="0"/>
              <a:t>, “Getting started with the Internet of Things: connecting sensors and microcontrollers to the cloud", O'Reilly Media, Inc.”, 2011.</a:t>
            </a:r>
          </a:p>
          <a:p>
            <a:pPr marL="342900" lvl="0" indent="-342900" algn="just">
              <a:buAutoNum type="arabicPeriod"/>
            </a:pPr>
            <a:endParaRPr lang="en-US" dirty="0"/>
          </a:p>
          <a:p>
            <a:pPr lvl="0" algn="just"/>
            <a:r>
              <a:rPr lang="en-US" dirty="0"/>
              <a:t>2. Greenfield, Adam,” </a:t>
            </a:r>
            <a:r>
              <a:rPr lang="en-US" dirty="0" err="1"/>
              <a:t>Everyware</a:t>
            </a:r>
            <a:r>
              <a:rPr lang="en-US" dirty="0"/>
              <a:t>: The dawning age of ubiquitous computing”, New Riders, 2010.</a:t>
            </a:r>
          </a:p>
          <a:p>
            <a:pPr lvl="0" algn="just"/>
            <a:endParaRPr lang="en-US" dirty="0"/>
          </a:p>
          <a:p>
            <a:pPr lvl="0" algn="just"/>
            <a:r>
              <a:rPr lang="en-US" dirty="0"/>
              <a:t>3. The Internet of Things, revised and updated edition (The MIT Press Essential Knowledge series) by Samuel </a:t>
            </a:r>
            <a:r>
              <a:rPr lang="en-US" dirty="0" err="1"/>
              <a:t>Greengard</a:t>
            </a:r>
            <a:r>
              <a:rPr lang="en-US" dirty="0"/>
              <a:t>, MIT Press.</a:t>
            </a:r>
            <a:r>
              <a:rPr lang="en-US" b="1" dirty="0"/>
              <a:t> </a:t>
            </a:r>
            <a:endParaRPr lang="en-US" dirty="0"/>
          </a:p>
        </p:txBody>
      </p:sp>
    </p:spTree>
    <p:extLst>
      <p:ext uri="{BB962C8B-B14F-4D97-AF65-F5344CB8AC3E}">
        <p14:creationId xmlns:p14="http://schemas.microsoft.com/office/powerpoint/2010/main" val="41809574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C77F-5E4F-CD8F-FE29-468C25A00E03}"/>
              </a:ext>
            </a:extLst>
          </p:cNvPr>
          <p:cNvSpPr>
            <a:spLocks noGrp="1"/>
          </p:cNvSpPr>
          <p:nvPr>
            <p:ph type="title"/>
          </p:nvPr>
        </p:nvSpPr>
        <p:spPr>
          <a:xfrm>
            <a:off x="838200" y="274638"/>
            <a:ext cx="8305800" cy="792162"/>
          </a:xfrm>
        </p:spPr>
        <p:txBody>
          <a:bodyPr>
            <a:normAutofit/>
          </a:bodyPr>
          <a:lstStyle/>
          <a:p>
            <a:r>
              <a:rPr lang="en-US" sz="2400" b="1" dirty="0">
                <a:latin typeface="Times New Roman" panose="02020603050405020304" pitchFamily="18" charset="0"/>
                <a:cs typeface="Times New Roman" panose="02020603050405020304" pitchFamily="18" charset="0"/>
              </a:rPr>
              <a:t>About </a:t>
            </a:r>
            <a:r>
              <a:rPr lang="en-US" sz="2400" b="1" dirty="0" err="1">
                <a:latin typeface="Times New Roman" panose="02020603050405020304" pitchFamily="18" charset="0"/>
                <a:cs typeface="Times New Roman" panose="02020603050405020304" pitchFamily="18" charset="0"/>
              </a:rPr>
              <a:t>IoT</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7B1EF3B-933A-142B-6845-62414CDCFAE4}"/>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8BCC46DB-CDDD-31B6-E0A1-130821C8B375}"/>
              </a:ext>
            </a:extLst>
          </p:cNvPr>
          <p:cNvSpPr>
            <a:spLocks noGrp="1"/>
          </p:cNvSpPr>
          <p:nvPr>
            <p:ph type="sldNum" sz="quarter" idx="12"/>
          </p:nvPr>
        </p:nvSpPr>
        <p:spPr/>
        <p:txBody>
          <a:bodyPr/>
          <a:lstStyle/>
          <a:p>
            <a:fld id="{0FD9B02D-30DA-4306-A281-F3D99E0F94F5}" type="slidenum">
              <a:rPr lang="en-US" smtClean="0"/>
              <a:pPr/>
              <a:t>19</a:t>
            </a:fld>
            <a:endParaRPr lang="en-US"/>
          </a:p>
        </p:txBody>
      </p:sp>
      <p:sp>
        <p:nvSpPr>
          <p:cNvPr id="8" name="Rectangle 7"/>
          <p:cNvSpPr/>
          <p:nvPr/>
        </p:nvSpPr>
        <p:spPr>
          <a:xfrm>
            <a:off x="0" y="1219200"/>
            <a:ext cx="9144000" cy="3970318"/>
          </a:xfrm>
          <a:prstGeom prst="rect">
            <a:avLst/>
          </a:prstGeom>
        </p:spPr>
        <p:txBody>
          <a:bodyPr wrap="square">
            <a:spAutoFit/>
          </a:bodyPr>
          <a:lstStyle/>
          <a:p>
            <a:pPr algn="just"/>
            <a:endParaRPr lang="en-US" dirty="0"/>
          </a:p>
          <a:p>
            <a:pPr algn="just"/>
            <a:r>
              <a:rPr lang="en-US" dirty="0" err="1"/>
              <a:t>IoT</a:t>
            </a:r>
            <a:r>
              <a:rPr lang="en-US" dirty="0"/>
              <a:t> wants to connect all potential objects to interact each other on the internet to provide secure, comfort life for human.</a:t>
            </a:r>
          </a:p>
          <a:p>
            <a:pPr algn="just"/>
            <a:endParaRPr lang="en-US" dirty="0"/>
          </a:p>
          <a:p>
            <a:pPr algn="just"/>
            <a:r>
              <a:rPr lang="en-US" dirty="0"/>
              <a:t>Internet of Things (</a:t>
            </a:r>
            <a:r>
              <a:rPr lang="en-US" dirty="0" err="1"/>
              <a:t>IoT</a:t>
            </a:r>
            <a:r>
              <a:rPr lang="en-US" dirty="0"/>
              <a:t>) makes our world as possible as connected together. Nowadays we almost have internet infrastructure wherever and we can use it whenever. Embedded computing devices would be exposed to internet influence. Common instances for embedded computing devices are MP3 players, MRI, traffic lights, microwave ovens, washing machines and dishwashers, GPS even heart monitoring implants or biochip and etc.</a:t>
            </a:r>
          </a:p>
          <a:p>
            <a:pPr algn="just"/>
            <a:endParaRPr lang="en-US" dirty="0"/>
          </a:p>
          <a:p>
            <a:pPr algn="just"/>
            <a:r>
              <a:rPr lang="en-US" dirty="0" err="1"/>
              <a:t>IoT</a:t>
            </a:r>
            <a:r>
              <a:rPr lang="en-US" dirty="0"/>
              <a:t> try's to establish advanced connectivity (with the aid of internet) among these mentioned device or systems or services in order to little by little makes automation in all areas. Image that all thing are connected to gather and all information would be interacted to each other over standard and different protocol domain and applications.</a:t>
            </a:r>
          </a:p>
        </p:txBody>
      </p:sp>
    </p:spTree>
    <p:extLst>
      <p:ext uri="{BB962C8B-B14F-4D97-AF65-F5344CB8AC3E}">
        <p14:creationId xmlns:p14="http://schemas.microsoft.com/office/powerpoint/2010/main" val="265273908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0FC7-388C-A3F5-E6F1-3778002E7EDE}"/>
              </a:ext>
            </a:extLst>
          </p:cNvPr>
          <p:cNvSpPr>
            <a:spLocks noGrp="1"/>
          </p:cNvSpPr>
          <p:nvPr>
            <p:ph type="title"/>
          </p:nvPr>
        </p:nvSpPr>
        <p:spPr>
          <a:xfrm>
            <a:off x="609600" y="762000"/>
            <a:ext cx="8229600" cy="1143000"/>
          </a:xfrm>
        </p:spPr>
        <p:txBody>
          <a:bodyPr anchor="b" anchorCtr="0">
            <a:normAutofit fontScale="90000"/>
          </a:bodyPr>
          <a:lstStyle/>
          <a:p>
            <a:b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b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b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b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b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27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Vision of the University</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43B6A0-14CA-DBAF-37FD-E99D3F90B142}"/>
              </a:ext>
            </a:extLst>
          </p:cNvPr>
          <p:cNvSpPr>
            <a:spLocks noGrp="1"/>
          </p:cNvSpPr>
          <p:nvPr>
            <p:ph idx="1"/>
          </p:nvPr>
        </p:nvSpPr>
        <p:spPr>
          <a:xfrm>
            <a:off x="457200" y="2209800"/>
            <a:ext cx="8229600" cy="1828800"/>
          </a:xfrm>
        </p:spPr>
        <p:txBody>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be globally recognized as a Centre of Excellence for Research, Innovation, Entrepreneurship and disseminating knowledge by providing inspirational learning to produce professional leaders for serving the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2D4FC3C9-FDE9-9113-F915-C98F14666981}"/>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2AC66152-99B1-B15A-470B-6D0A7C5FFF9B}"/>
              </a:ext>
            </a:extLst>
          </p:cNvPr>
          <p:cNvSpPr>
            <a:spLocks noGrp="1"/>
          </p:cNvSpPr>
          <p:nvPr>
            <p:ph type="sldNum" sz="quarter" idx="12"/>
          </p:nvPr>
        </p:nvSpPr>
        <p:spPr/>
        <p:txBody>
          <a:bodyPr/>
          <a:lstStyle/>
          <a:p>
            <a:fld id="{0FD9B02D-30DA-4306-A281-F3D99E0F94F5}" type="slidenum">
              <a:rPr lang="en-US" smtClean="0"/>
              <a:pPr/>
              <a:t>2</a:t>
            </a:fld>
            <a:endParaRPr lang="en-US"/>
          </a:p>
        </p:txBody>
      </p:sp>
    </p:spTree>
    <p:extLst>
      <p:ext uri="{BB962C8B-B14F-4D97-AF65-F5344CB8AC3E}">
        <p14:creationId xmlns:p14="http://schemas.microsoft.com/office/powerpoint/2010/main" val="85499837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50491B-5E98-1848-5780-A37F9FA9EC22}"/>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F7731386-6E19-12E2-F946-5D559CF56450}"/>
              </a:ext>
            </a:extLst>
          </p:cNvPr>
          <p:cNvSpPr>
            <a:spLocks noGrp="1"/>
          </p:cNvSpPr>
          <p:nvPr>
            <p:ph type="sldNum" sz="quarter" idx="12"/>
          </p:nvPr>
        </p:nvSpPr>
        <p:spPr/>
        <p:txBody>
          <a:bodyPr/>
          <a:lstStyle/>
          <a:p>
            <a:fld id="{0FD9B02D-30DA-4306-A281-F3D99E0F94F5}" type="slidenum">
              <a:rPr lang="en-US" smtClean="0"/>
              <a:pPr/>
              <a:t>20</a:t>
            </a:fld>
            <a:endParaRPr lang="en-US"/>
          </a:p>
        </p:txBody>
      </p:sp>
      <p:sp>
        <p:nvSpPr>
          <p:cNvPr id="7" name="Rectangle 6"/>
          <p:cNvSpPr/>
          <p:nvPr/>
        </p:nvSpPr>
        <p:spPr>
          <a:xfrm>
            <a:off x="0" y="1524000"/>
            <a:ext cx="9144000" cy="3046988"/>
          </a:xfrm>
          <a:prstGeom prst="rect">
            <a:avLst/>
          </a:prstGeom>
        </p:spPr>
        <p:txBody>
          <a:bodyPr wrap="square">
            <a:spAutoFit/>
          </a:bodyPr>
          <a:lstStyle/>
          <a:p>
            <a:r>
              <a:rPr lang="en-US" sz="2400" dirty="0"/>
              <a:t>1. Real-time asset/resource visibility.</a:t>
            </a:r>
          </a:p>
          <a:p>
            <a:r>
              <a:rPr lang="en-US" sz="2400" dirty="0"/>
              <a:t>2. Reduced costs.</a:t>
            </a:r>
          </a:p>
          <a:p>
            <a:r>
              <a:rPr lang="en-US" sz="2400" dirty="0"/>
              <a:t>3. Improved operational efficiency.</a:t>
            </a:r>
          </a:p>
          <a:p>
            <a:r>
              <a:rPr lang="en-US" sz="2400" dirty="0"/>
              <a:t>4. Data-driven insights for quick decision-making.</a:t>
            </a:r>
          </a:p>
          <a:p>
            <a:r>
              <a:rPr lang="en-US" sz="2400" dirty="0"/>
              <a:t>5. End-to-end, remote monitoring and management of assets/resources.</a:t>
            </a:r>
          </a:p>
          <a:p>
            <a:r>
              <a:rPr lang="en-US" sz="2400" dirty="0"/>
              <a:t>6. Real-time, predictive and prescriptive insights.</a:t>
            </a:r>
          </a:p>
          <a:p>
            <a:r>
              <a:rPr lang="en-US" sz="2400" dirty="0"/>
              <a:t>7. Improve end-customer experience.</a:t>
            </a:r>
          </a:p>
        </p:txBody>
      </p:sp>
      <p:sp>
        <p:nvSpPr>
          <p:cNvPr id="8" name="TextBox 7"/>
          <p:cNvSpPr txBox="1"/>
          <p:nvPr/>
        </p:nvSpPr>
        <p:spPr>
          <a:xfrm>
            <a:off x="990600" y="152400"/>
            <a:ext cx="3622593" cy="523220"/>
          </a:xfrm>
          <a:prstGeom prst="rect">
            <a:avLst/>
          </a:prstGeom>
          <a:noFill/>
        </p:spPr>
        <p:txBody>
          <a:bodyPr wrap="square" rtlCol="0">
            <a:spAutoFit/>
          </a:bodyPr>
          <a:lstStyle/>
          <a:p>
            <a:r>
              <a:rPr lang="en-US" sz="2800" b="1" dirty="0"/>
              <a:t>Advantages of </a:t>
            </a:r>
            <a:r>
              <a:rPr lang="en-US" sz="2800" b="1" dirty="0" err="1"/>
              <a:t>IoT</a:t>
            </a:r>
            <a:endParaRPr lang="en-US" sz="2800" b="1" dirty="0"/>
          </a:p>
        </p:txBody>
      </p:sp>
    </p:spTree>
    <p:extLst>
      <p:ext uri="{BB962C8B-B14F-4D97-AF65-F5344CB8AC3E}">
        <p14:creationId xmlns:p14="http://schemas.microsoft.com/office/powerpoint/2010/main" val="568585149"/>
      </p:ext>
    </p:extLst>
  </p:cSld>
  <p:clrMapOvr>
    <a:masterClrMapping/>
  </p:clrMapOvr>
  <p:transition spd="slow" advClick="0" advTm="3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F32A-C064-57A1-FB30-2B40C78089B5}"/>
              </a:ext>
            </a:extLst>
          </p:cNvPr>
          <p:cNvSpPr>
            <a:spLocks noGrp="1"/>
          </p:cNvSpPr>
          <p:nvPr>
            <p:ph type="title"/>
          </p:nvPr>
        </p:nvSpPr>
        <p:spPr>
          <a:xfrm>
            <a:off x="838200" y="274638"/>
            <a:ext cx="7848600" cy="487362"/>
          </a:xfrm>
        </p:spPr>
        <p:txBody>
          <a:bodyPr>
            <a:normAutofit/>
          </a:bodyPr>
          <a:lstStyle/>
          <a:p>
            <a:r>
              <a:rPr lang="en-IN" sz="2400" b="1" dirty="0">
                <a:latin typeface="Times New Roman" panose="02020603050405020304" pitchFamily="18" charset="0"/>
                <a:cs typeface="Times New Roman" panose="02020603050405020304" pitchFamily="18" charset="0"/>
              </a:rPr>
              <a:t>Target Companies</a:t>
            </a:r>
          </a:p>
        </p:txBody>
      </p:sp>
      <p:sp>
        <p:nvSpPr>
          <p:cNvPr id="4" name="Date Placeholder 3">
            <a:extLst>
              <a:ext uri="{FF2B5EF4-FFF2-40B4-BE49-F238E27FC236}">
                <a16:creationId xmlns:a16="http://schemas.microsoft.com/office/drawing/2014/main" id="{615D4241-4967-FD53-0FB3-4DE47D32EEFF}"/>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3548DBC5-8872-4DED-140B-11C6246DDAFB}"/>
              </a:ext>
            </a:extLst>
          </p:cNvPr>
          <p:cNvSpPr>
            <a:spLocks noGrp="1"/>
          </p:cNvSpPr>
          <p:nvPr>
            <p:ph type="sldNum" sz="quarter" idx="12"/>
          </p:nvPr>
        </p:nvSpPr>
        <p:spPr/>
        <p:txBody>
          <a:bodyPr/>
          <a:lstStyle/>
          <a:p>
            <a:fld id="{0FD9B02D-30DA-4306-A281-F3D99E0F94F5}" type="slidenum">
              <a:rPr lang="en-US" smtClean="0"/>
              <a:pPr/>
              <a:t>21</a:t>
            </a:fld>
            <a:endParaRPr lang="en-US"/>
          </a:p>
        </p:txBody>
      </p:sp>
      <p:sp>
        <p:nvSpPr>
          <p:cNvPr id="9" name="Rectangle 8"/>
          <p:cNvSpPr/>
          <p:nvPr/>
        </p:nvSpPr>
        <p:spPr>
          <a:xfrm>
            <a:off x="7257" y="1295400"/>
            <a:ext cx="9144000" cy="3785652"/>
          </a:xfrm>
          <a:prstGeom prst="rect">
            <a:avLst/>
          </a:prstGeom>
        </p:spPr>
        <p:txBody>
          <a:bodyPr wrap="square">
            <a:spAutoFit/>
          </a:bodyPr>
          <a:lstStyle/>
          <a:p>
            <a:r>
              <a:rPr lang="de-DE" sz="2400" dirty="0"/>
              <a:t>TOP INTERNET-OF-THINGS (IOT) COMPANIES</a:t>
            </a:r>
          </a:p>
          <a:p>
            <a:endParaRPr lang="de-DE" sz="2400" dirty="0"/>
          </a:p>
          <a:p>
            <a:r>
              <a:rPr lang="de-DE" sz="2400" dirty="0" err="1"/>
              <a:t>Samsara</a:t>
            </a:r>
            <a:endParaRPr lang="de-DE" sz="2400" dirty="0"/>
          </a:p>
          <a:p>
            <a:r>
              <a:rPr lang="de-DE" sz="2400" dirty="0"/>
              <a:t>Arm</a:t>
            </a:r>
          </a:p>
          <a:p>
            <a:r>
              <a:rPr lang="de-DE" sz="2400" dirty="0"/>
              <a:t>PTC</a:t>
            </a:r>
          </a:p>
          <a:p>
            <a:r>
              <a:rPr lang="de-DE" sz="2400" dirty="0"/>
              <a:t>GE Digital</a:t>
            </a:r>
          </a:p>
          <a:p>
            <a:r>
              <a:rPr lang="de-DE" sz="2400" dirty="0" err="1"/>
              <a:t>Verizon</a:t>
            </a:r>
            <a:endParaRPr lang="de-DE" sz="2400" dirty="0"/>
          </a:p>
          <a:p>
            <a:r>
              <a:rPr lang="de-DE" sz="2400" dirty="0"/>
              <a:t>Cisco</a:t>
            </a:r>
          </a:p>
          <a:p>
            <a:r>
              <a:rPr lang="de-DE" sz="2400" dirty="0" err="1"/>
              <a:t>Telit</a:t>
            </a:r>
            <a:endParaRPr lang="de-DE" sz="2400" dirty="0"/>
          </a:p>
          <a:p>
            <a:r>
              <a:rPr lang="de-DE" sz="2400" dirty="0" err="1"/>
              <a:t>SoluLab</a:t>
            </a:r>
            <a:endParaRPr lang="en-US" sz="2400" dirty="0"/>
          </a:p>
        </p:txBody>
      </p:sp>
      <p:sp>
        <p:nvSpPr>
          <p:cNvPr id="10" name="Rectangle 9"/>
          <p:cNvSpPr/>
          <p:nvPr/>
        </p:nvSpPr>
        <p:spPr>
          <a:xfrm>
            <a:off x="152400" y="5334000"/>
            <a:ext cx="4865434" cy="461665"/>
          </a:xfrm>
          <a:prstGeom prst="rect">
            <a:avLst/>
          </a:prstGeom>
        </p:spPr>
        <p:txBody>
          <a:bodyPr wrap="none">
            <a:spAutoFit/>
          </a:bodyPr>
          <a:lstStyle/>
          <a:p>
            <a:r>
              <a:rPr lang="pl-PL" sz="2400" b="1" dirty="0" err="1"/>
              <a:t>https</a:t>
            </a:r>
            <a:r>
              <a:rPr lang="pl-PL" sz="2400" b="1" dirty="0"/>
              <a:t>://</a:t>
            </a:r>
            <a:r>
              <a:rPr lang="pl-PL" sz="2400" b="1" dirty="0" err="1"/>
              <a:t>www.iotone.com</a:t>
            </a:r>
            <a:r>
              <a:rPr lang="pl-PL" sz="2400" b="1" dirty="0"/>
              <a:t>/iotone100</a:t>
            </a:r>
            <a:endParaRPr lang="en-US" sz="2400" b="1" dirty="0"/>
          </a:p>
        </p:txBody>
      </p:sp>
    </p:spTree>
    <p:extLst>
      <p:ext uri="{BB962C8B-B14F-4D97-AF65-F5344CB8AC3E}">
        <p14:creationId xmlns:p14="http://schemas.microsoft.com/office/powerpoint/2010/main" val="26434976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9543-1D6F-48F4-2C9E-9CEF7F655C3D}"/>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Case Study of IoT</a:t>
            </a:r>
          </a:p>
        </p:txBody>
      </p:sp>
      <p:sp>
        <p:nvSpPr>
          <p:cNvPr id="4" name="Date Placeholder 3">
            <a:extLst>
              <a:ext uri="{FF2B5EF4-FFF2-40B4-BE49-F238E27FC236}">
                <a16:creationId xmlns:a16="http://schemas.microsoft.com/office/drawing/2014/main" id="{56DE3693-7BFE-0854-36CD-669864052058}"/>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3BD72150-03A4-0E71-44B1-BAEA98EEBEAE}"/>
              </a:ext>
            </a:extLst>
          </p:cNvPr>
          <p:cNvSpPr>
            <a:spLocks noGrp="1"/>
          </p:cNvSpPr>
          <p:nvPr>
            <p:ph type="sldNum" sz="quarter" idx="12"/>
          </p:nvPr>
        </p:nvSpPr>
        <p:spPr/>
        <p:txBody>
          <a:bodyPr/>
          <a:lstStyle/>
          <a:p>
            <a:fld id="{0FD9B02D-30DA-4306-A281-F3D99E0F94F5}" type="slidenum">
              <a:rPr lang="en-US" smtClean="0"/>
              <a:pPr/>
              <a:t>22</a:t>
            </a:fld>
            <a:endParaRPr lang="en-US"/>
          </a:p>
        </p:txBody>
      </p:sp>
      <p:sp>
        <p:nvSpPr>
          <p:cNvPr id="8" name="Rectangle 7"/>
          <p:cNvSpPr/>
          <p:nvPr/>
        </p:nvSpPr>
        <p:spPr>
          <a:xfrm>
            <a:off x="0" y="1447800"/>
            <a:ext cx="9144000" cy="2308324"/>
          </a:xfrm>
          <a:prstGeom prst="rect">
            <a:avLst/>
          </a:prstGeom>
        </p:spPr>
        <p:txBody>
          <a:bodyPr wrap="square">
            <a:spAutoFit/>
          </a:bodyPr>
          <a:lstStyle/>
          <a:p>
            <a:r>
              <a:rPr lang="en-US" sz="3600" dirty="0"/>
              <a:t>Lots of projects are associated with </a:t>
            </a:r>
            <a:r>
              <a:rPr lang="en-US" sz="3600" dirty="0" err="1"/>
              <a:t>IoT</a:t>
            </a:r>
            <a:endParaRPr lang="en-US" sz="3600" dirty="0"/>
          </a:p>
          <a:p>
            <a:endParaRPr lang="en-US" sz="3600" dirty="0"/>
          </a:p>
          <a:p>
            <a:r>
              <a:rPr lang="en-US" sz="3600" dirty="0"/>
              <a:t>https://</a:t>
            </a:r>
            <a:r>
              <a:rPr lang="en-US" sz="3600" dirty="0" err="1"/>
              <a:t>www.gsma.com</a:t>
            </a:r>
            <a:r>
              <a:rPr lang="en-US" sz="3600" dirty="0"/>
              <a:t>/</a:t>
            </a:r>
            <a:r>
              <a:rPr lang="en-US" sz="3600" dirty="0" err="1"/>
              <a:t>iot</a:t>
            </a:r>
            <a:r>
              <a:rPr lang="en-US" sz="3600" dirty="0"/>
              <a:t>/smart-cities/case-studies/</a:t>
            </a:r>
          </a:p>
        </p:txBody>
      </p:sp>
    </p:spTree>
    <p:extLst>
      <p:ext uri="{BB962C8B-B14F-4D97-AF65-F5344CB8AC3E}">
        <p14:creationId xmlns:p14="http://schemas.microsoft.com/office/powerpoint/2010/main" val="340904785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CSE</a:t>
            </a:r>
          </a:p>
        </p:txBody>
      </p:sp>
      <p:sp>
        <p:nvSpPr>
          <p:cNvPr id="6" name="Slide Number Placeholder 5"/>
          <p:cNvSpPr>
            <a:spLocks noGrp="1"/>
          </p:cNvSpPr>
          <p:nvPr>
            <p:ph type="sldNum" sz="quarter" idx="12"/>
          </p:nvPr>
        </p:nvSpPr>
        <p:spPr/>
        <p:txBody>
          <a:bodyPr/>
          <a:lstStyle/>
          <a:p>
            <a:fld id="{0FD9B02D-30DA-4306-A281-F3D99E0F94F5}" type="slidenum">
              <a:rPr lang="en-US" smtClean="0"/>
              <a:pPr/>
              <a:t>23</a:t>
            </a:fld>
            <a:endParaRPr lang="en-US"/>
          </a:p>
        </p:txBody>
      </p:sp>
      <p:sp>
        <p:nvSpPr>
          <p:cNvPr id="9" name="TextBox 8"/>
          <p:cNvSpPr txBox="1"/>
          <p:nvPr/>
        </p:nvSpPr>
        <p:spPr>
          <a:xfrm>
            <a:off x="1124857" y="2902856"/>
            <a:ext cx="7104743" cy="707886"/>
          </a:xfrm>
          <a:prstGeom prst="rect">
            <a:avLst/>
          </a:prstGeom>
          <a:noFill/>
        </p:spPr>
        <p:txBody>
          <a:bodyPr wrap="square" rtlCol="0">
            <a:spAutoFit/>
          </a:bodyPr>
          <a:lstStyle/>
          <a:p>
            <a:pPr algn="ctr"/>
            <a:r>
              <a:rPr lang="en-US" sz="4000" dirty="0" err="1"/>
              <a:t>IoT</a:t>
            </a:r>
            <a:r>
              <a:rPr lang="en-US" sz="4000" dirty="0"/>
              <a:t> LAB 20CSP358</a:t>
            </a:r>
          </a:p>
        </p:txBody>
      </p:sp>
    </p:spTree>
    <p:extLst>
      <p:ext uri="{BB962C8B-B14F-4D97-AF65-F5344CB8AC3E}">
        <p14:creationId xmlns:p14="http://schemas.microsoft.com/office/powerpoint/2010/main" val="1347804779"/>
      </p:ext>
    </p:extLst>
  </p:cSld>
  <p:clrMapOvr>
    <a:masterClrMapping/>
  </p:clrMapOvr>
  <p:transition spd="slow" advClick="0" advTm="3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CSE</a:t>
            </a:r>
          </a:p>
        </p:txBody>
      </p:sp>
      <p:sp>
        <p:nvSpPr>
          <p:cNvPr id="6" name="Slide Number Placeholder 5"/>
          <p:cNvSpPr>
            <a:spLocks noGrp="1"/>
          </p:cNvSpPr>
          <p:nvPr>
            <p:ph type="sldNum" sz="quarter" idx="12"/>
          </p:nvPr>
        </p:nvSpPr>
        <p:spPr/>
        <p:txBody>
          <a:bodyPr/>
          <a:lstStyle/>
          <a:p>
            <a:fld id="{0FD9B02D-30DA-4306-A281-F3D99E0F94F5}" type="slidenum">
              <a:rPr lang="en-US" smtClean="0"/>
              <a:pPr/>
              <a:t>24</a:t>
            </a:fld>
            <a:endParaRPr lang="en-US"/>
          </a:p>
        </p:txBody>
      </p:sp>
      <p:sp>
        <p:nvSpPr>
          <p:cNvPr id="7" name="Rectangle 6"/>
          <p:cNvSpPr/>
          <p:nvPr/>
        </p:nvSpPr>
        <p:spPr>
          <a:xfrm>
            <a:off x="0" y="990600"/>
            <a:ext cx="9144000" cy="4524316"/>
          </a:xfrm>
          <a:prstGeom prst="rect">
            <a:avLst/>
          </a:prstGeom>
        </p:spPr>
        <p:txBody>
          <a:bodyPr wrap="square">
            <a:spAutoFit/>
          </a:bodyPr>
          <a:lstStyle/>
          <a:p>
            <a:endParaRPr lang="en-US" b="1" dirty="0"/>
          </a:p>
          <a:p>
            <a:endParaRPr lang="en-US" b="1" dirty="0"/>
          </a:p>
          <a:p>
            <a:r>
              <a:rPr lang="en-US" b="1" dirty="0"/>
              <a:t>Course Objectives:</a:t>
            </a:r>
          </a:p>
          <a:p>
            <a:endParaRPr lang="en-US" dirty="0"/>
          </a:p>
          <a:p>
            <a:pPr lvl="0"/>
            <a:r>
              <a:rPr lang="en-US" dirty="0"/>
              <a:t>1. To study hardware and software related to </a:t>
            </a:r>
            <a:r>
              <a:rPr lang="en-US" dirty="0" err="1"/>
              <a:t>IoT</a:t>
            </a:r>
            <a:r>
              <a:rPr lang="en-US" dirty="0"/>
              <a:t>. </a:t>
            </a:r>
          </a:p>
          <a:p>
            <a:pPr lvl="0"/>
            <a:r>
              <a:rPr lang="en-US" dirty="0"/>
              <a:t>2. To understand the functions of Node MCU, </a:t>
            </a:r>
            <a:r>
              <a:rPr lang="en-US" dirty="0" err="1"/>
              <a:t>Arduino</a:t>
            </a:r>
            <a:r>
              <a:rPr lang="en-US" dirty="0"/>
              <a:t> Uno and Raspberry Pi.</a:t>
            </a:r>
          </a:p>
          <a:p>
            <a:pPr lvl="0"/>
            <a:r>
              <a:rPr lang="en-US" dirty="0"/>
              <a:t>3. To grasp knowledge about interfacing using non-wired connection. </a:t>
            </a:r>
          </a:p>
          <a:p>
            <a:r>
              <a:rPr lang="en-US" b="1" dirty="0"/>
              <a:t> </a:t>
            </a:r>
            <a:endParaRPr lang="en-US" dirty="0"/>
          </a:p>
          <a:p>
            <a:r>
              <a:rPr lang="en-US" b="1" dirty="0"/>
              <a:t>Course Outcomes:</a:t>
            </a:r>
          </a:p>
          <a:p>
            <a:endParaRPr lang="en-US" dirty="0"/>
          </a:p>
          <a:p>
            <a:pPr lvl="0"/>
            <a:r>
              <a:rPr lang="en-US" dirty="0"/>
              <a:t>1. Analyze the components of </a:t>
            </a:r>
            <a:r>
              <a:rPr lang="en-US" dirty="0" err="1"/>
              <a:t>IoT</a:t>
            </a:r>
            <a:r>
              <a:rPr lang="en-US" dirty="0"/>
              <a:t> system. (BT-4)</a:t>
            </a:r>
          </a:p>
          <a:p>
            <a:pPr lvl="0"/>
            <a:r>
              <a:rPr lang="en-US" dirty="0"/>
              <a:t>2. Testing of model on </a:t>
            </a:r>
            <a:r>
              <a:rPr lang="en-US" dirty="0" err="1"/>
              <a:t>IoT</a:t>
            </a:r>
            <a:r>
              <a:rPr lang="en-US" dirty="0"/>
              <a:t> based Simulation. (BT-5)</a:t>
            </a:r>
          </a:p>
          <a:p>
            <a:pPr lvl="0"/>
            <a:r>
              <a:rPr lang="en-US" dirty="0"/>
              <a:t>3. Illustrate real time application using Node MCU/</a:t>
            </a:r>
            <a:r>
              <a:rPr lang="en-US" dirty="0" err="1"/>
              <a:t>Arduino</a:t>
            </a:r>
            <a:r>
              <a:rPr lang="en-US" dirty="0"/>
              <a:t> Uno/Raspberry Pi. (BT-3)</a:t>
            </a:r>
          </a:p>
          <a:p>
            <a:pPr lvl="0"/>
            <a:r>
              <a:rPr lang="en-US" dirty="0"/>
              <a:t>4. Develop an interface between controller and sensor to capture real time data. (BT-6)</a:t>
            </a:r>
          </a:p>
          <a:p>
            <a:pPr lvl="0"/>
            <a:r>
              <a:rPr lang="en-US" dirty="0"/>
              <a:t>5. Design an application to control actuators using wireless connectivity. (BT-6)</a:t>
            </a:r>
          </a:p>
          <a:p>
            <a:r>
              <a:rPr lang="en-US" b="1" dirty="0"/>
              <a:t> </a:t>
            </a:r>
            <a:endParaRPr lang="en-US" dirty="0"/>
          </a:p>
        </p:txBody>
      </p:sp>
    </p:spTree>
    <p:extLst>
      <p:ext uri="{BB962C8B-B14F-4D97-AF65-F5344CB8AC3E}">
        <p14:creationId xmlns:p14="http://schemas.microsoft.com/office/powerpoint/2010/main" val="156378213"/>
      </p:ext>
    </p:extLst>
  </p:cSld>
  <p:clrMapOvr>
    <a:masterClrMapping/>
  </p:clrMapOvr>
  <p:transition spd="slow" advClick="0" advTm="3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CSE</a:t>
            </a:r>
          </a:p>
        </p:txBody>
      </p:sp>
      <p:sp>
        <p:nvSpPr>
          <p:cNvPr id="6" name="Slide Number Placeholder 5"/>
          <p:cNvSpPr>
            <a:spLocks noGrp="1"/>
          </p:cNvSpPr>
          <p:nvPr>
            <p:ph type="sldNum" sz="quarter" idx="12"/>
          </p:nvPr>
        </p:nvSpPr>
        <p:spPr/>
        <p:txBody>
          <a:bodyPr/>
          <a:lstStyle/>
          <a:p>
            <a:fld id="{0FD9B02D-30DA-4306-A281-F3D99E0F94F5}" type="slidenum">
              <a:rPr lang="en-US" smtClean="0"/>
              <a:pPr/>
              <a:t>25</a:t>
            </a:fld>
            <a:endParaRPr lang="en-US"/>
          </a:p>
        </p:txBody>
      </p:sp>
      <p:sp>
        <p:nvSpPr>
          <p:cNvPr id="7" name="Rectangle 6"/>
          <p:cNvSpPr/>
          <p:nvPr/>
        </p:nvSpPr>
        <p:spPr>
          <a:xfrm>
            <a:off x="0" y="457200"/>
            <a:ext cx="9144000" cy="6186310"/>
          </a:xfrm>
          <a:prstGeom prst="rect">
            <a:avLst/>
          </a:prstGeom>
        </p:spPr>
        <p:txBody>
          <a:bodyPr wrap="square">
            <a:spAutoFit/>
          </a:bodyPr>
          <a:lstStyle/>
          <a:p>
            <a:r>
              <a:rPr lang="en-US" b="1" dirty="0"/>
              <a:t>                   </a:t>
            </a:r>
            <a:r>
              <a:rPr lang="en-US" b="1" u="sng" dirty="0"/>
              <a:t>Syllabus</a:t>
            </a:r>
            <a:endParaRPr lang="en-US" dirty="0"/>
          </a:p>
          <a:p>
            <a:r>
              <a:rPr lang="en-US" b="1" dirty="0"/>
              <a:t> </a:t>
            </a:r>
            <a:endParaRPr lang="en-US" dirty="0"/>
          </a:p>
          <a:p>
            <a:endParaRPr lang="en-US" b="1" dirty="0"/>
          </a:p>
          <a:p>
            <a:r>
              <a:rPr lang="en-US" b="1" dirty="0"/>
              <a:t>Unit 1</a:t>
            </a:r>
            <a:endParaRPr lang="en-US" dirty="0"/>
          </a:p>
          <a:p>
            <a:pPr lvl="0"/>
            <a:r>
              <a:rPr lang="en-US" dirty="0"/>
              <a:t>1. Familiarization with </a:t>
            </a:r>
            <a:r>
              <a:rPr lang="en-US" dirty="0" err="1"/>
              <a:t>Arduino</a:t>
            </a:r>
            <a:r>
              <a:rPr lang="en-US" dirty="0"/>
              <a:t>/Raspberry Pi hardware and perform necessary software installation. (CO-1)</a:t>
            </a:r>
          </a:p>
          <a:p>
            <a:pPr lvl="0"/>
            <a:r>
              <a:rPr lang="en-US" dirty="0"/>
              <a:t>2. Identification of different sensors used in </a:t>
            </a:r>
            <a:r>
              <a:rPr lang="en-US" dirty="0" err="1"/>
              <a:t>IoT</a:t>
            </a:r>
            <a:r>
              <a:rPr lang="en-US" dirty="0"/>
              <a:t> applications. (CO-1)</a:t>
            </a:r>
          </a:p>
          <a:p>
            <a:pPr lvl="0"/>
            <a:r>
              <a:rPr lang="en-US" dirty="0"/>
              <a:t>3. Demonstration of Autodesk </a:t>
            </a:r>
            <a:r>
              <a:rPr lang="en-US" dirty="0" err="1"/>
              <a:t>Tinkercad</a:t>
            </a:r>
            <a:r>
              <a:rPr lang="en-US" dirty="0"/>
              <a:t> Simulation Platform. (CO-2)</a:t>
            </a:r>
          </a:p>
          <a:p>
            <a:pPr lvl="0"/>
            <a:r>
              <a:rPr lang="en-US" dirty="0"/>
              <a:t>4. Program to interface the </a:t>
            </a:r>
            <a:r>
              <a:rPr lang="en-US" dirty="0" err="1"/>
              <a:t>Arduino</a:t>
            </a:r>
            <a:r>
              <a:rPr lang="en-US" dirty="0"/>
              <a:t>/Raspberry Pi with LED and blinking application. (CO-3)</a:t>
            </a:r>
          </a:p>
          <a:p>
            <a:r>
              <a:rPr lang="en-US" b="1" dirty="0"/>
              <a:t> </a:t>
            </a:r>
            <a:endParaRPr lang="en-US" dirty="0"/>
          </a:p>
          <a:p>
            <a:r>
              <a:rPr lang="en-US" b="1" dirty="0"/>
              <a:t>Unit 2</a:t>
            </a:r>
            <a:endParaRPr lang="en-US" dirty="0"/>
          </a:p>
          <a:p>
            <a:pPr lvl="0"/>
            <a:r>
              <a:rPr lang="en-US" dirty="0"/>
              <a:t>5. To measure the distance of an object using an ultrasonic sensor. (CO-3)</a:t>
            </a:r>
          </a:p>
          <a:p>
            <a:pPr lvl="0"/>
            <a:r>
              <a:rPr lang="en-US" dirty="0"/>
              <a:t>6. Interfacing of </a:t>
            </a:r>
            <a:r>
              <a:rPr lang="en-US" dirty="0" err="1"/>
              <a:t>Arduino</a:t>
            </a:r>
            <a:r>
              <a:rPr lang="en-US" dirty="0"/>
              <a:t>/Raspberry Pi with temperature and humidity sensor with real time application. (CO-4)</a:t>
            </a:r>
          </a:p>
          <a:p>
            <a:pPr lvl="0"/>
            <a:r>
              <a:rPr lang="en-US" dirty="0"/>
              <a:t>7. To display data generated by sensor on LCD using </a:t>
            </a:r>
            <a:r>
              <a:rPr lang="en-US" dirty="0" err="1"/>
              <a:t>Arduino</a:t>
            </a:r>
            <a:r>
              <a:rPr lang="en-US" dirty="0"/>
              <a:t>/Raspberry Pi. (CO-4)</a:t>
            </a:r>
          </a:p>
          <a:p>
            <a:r>
              <a:rPr lang="en-US" b="1" dirty="0"/>
              <a:t> </a:t>
            </a:r>
            <a:endParaRPr lang="en-US" dirty="0"/>
          </a:p>
          <a:p>
            <a:r>
              <a:rPr lang="en-US" b="1" dirty="0"/>
              <a:t>Unit 3</a:t>
            </a:r>
            <a:endParaRPr lang="en-US" dirty="0"/>
          </a:p>
          <a:p>
            <a:pPr lvl="0"/>
            <a:r>
              <a:rPr lang="en-US" dirty="0"/>
              <a:t>8. Interfacing Air Quality Sensor (MQ135) and display data on LCD. (CO-4)</a:t>
            </a:r>
          </a:p>
          <a:p>
            <a:pPr lvl="0"/>
            <a:r>
              <a:rPr lang="en-US" dirty="0"/>
              <a:t>9. Real time application of controlling actuators through Bluetooth application using </a:t>
            </a:r>
            <a:r>
              <a:rPr lang="en-US" dirty="0" err="1"/>
              <a:t>Arduino</a:t>
            </a:r>
            <a:r>
              <a:rPr lang="en-US" dirty="0"/>
              <a:t>. (CO-5)</a:t>
            </a:r>
          </a:p>
          <a:p>
            <a:pPr lvl="0"/>
            <a:r>
              <a:rPr lang="en-US" dirty="0"/>
              <a:t>10. Study the Implementation of </a:t>
            </a:r>
            <a:r>
              <a:rPr lang="en-US" dirty="0" err="1"/>
              <a:t>Zigbee</a:t>
            </a:r>
            <a:r>
              <a:rPr lang="en-US" dirty="0"/>
              <a:t> Protocol using Raspberry Pi/</a:t>
            </a:r>
            <a:r>
              <a:rPr lang="en-US" dirty="0" err="1"/>
              <a:t>Arduino</a:t>
            </a:r>
            <a:r>
              <a:rPr lang="en-US" dirty="0"/>
              <a:t>. (CO-5)</a:t>
            </a:r>
          </a:p>
          <a:p>
            <a:r>
              <a:rPr lang="en-US" b="1" dirty="0"/>
              <a:t> </a:t>
            </a:r>
            <a:endParaRPr lang="en-US" b="1" i="1" dirty="0"/>
          </a:p>
        </p:txBody>
      </p:sp>
    </p:spTree>
    <p:extLst>
      <p:ext uri="{BB962C8B-B14F-4D97-AF65-F5344CB8AC3E}">
        <p14:creationId xmlns:p14="http://schemas.microsoft.com/office/powerpoint/2010/main" val="730279116"/>
      </p:ext>
    </p:extLst>
  </p:cSld>
  <p:clrMapOvr>
    <a:masterClrMapping/>
  </p:clrMapOvr>
  <p:transition spd="slow" advClick="0" advTm="3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CSE</a:t>
            </a:r>
          </a:p>
        </p:txBody>
      </p:sp>
      <p:sp>
        <p:nvSpPr>
          <p:cNvPr id="6" name="Slide Number Placeholder 5"/>
          <p:cNvSpPr>
            <a:spLocks noGrp="1"/>
          </p:cNvSpPr>
          <p:nvPr>
            <p:ph type="sldNum" sz="quarter" idx="12"/>
          </p:nvPr>
        </p:nvSpPr>
        <p:spPr/>
        <p:txBody>
          <a:bodyPr/>
          <a:lstStyle/>
          <a:p>
            <a:fld id="{0FD9B02D-30DA-4306-A281-F3D99E0F94F5}" type="slidenum">
              <a:rPr lang="en-US" smtClean="0"/>
              <a:pPr/>
              <a:t>26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012206817"/>
              </p:ext>
            </p:extLst>
          </p:nvPr>
        </p:nvGraphicFramePr>
        <p:xfrm>
          <a:off x="942884" y="152400"/>
          <a:ext cx="8138920" cy="6705600"/>
        </p:xfrm>
        <a:graphic>
          <a:graphicData uri="http://schemas.openxmlformats.org/presentationml/2006/ole">
            <mc:AlternateContent xmlns:mc="http://schemas.openxmlformats.org/markup-compatibility/2006">
              <mc:Choice xmlns:v="urn:schemas-microsoft-com:vml" Requires="v">
                <p:oleObj name="Document" r:id="rId2" imgW="5511800" imgH="4076700" progId="Word.Document.12">
                  <p:link updateAutomatic="1"/>
                </p:oleObj>
              </mc:Choice>
              <mc:Fallback>
                <p:oleObj name="Document" r:id="rId2" imgW="5511800" imgH="4076700" progId="Word.Document.12">
                  <p:link updateAutomatic="1"/>
                  <p:pic>
                    <p:nvPicPr>
                      <p:cNvPr id="7" name="Object 6"/>
                      <p:cNvPicPr/>
                      <p:nvPr/>
                    </p:nvPicPr>
                    <p:blipFill>
                      <a:blip r:embed="rId3"/>
                      <a:stretch>
                        <a:fillRect/>
                      </a:stretch>
                    </p:blipFill>
                    <p:spPr>
                      <a:xfrm>
                        <a:off x="942884" y="152400"/>
                        <a:ext cx="8138920" cy="6705600"/>
                      </a:xfrm>
                      <a:prstGeom prst="rect">
                        <a:avLst/>
                      </a:prstGeom>
                    </p:spPr>
                  </p:pic>
                </p:oleObj>
              </mc:Fallback>
            </mc:AlternateContent>
          </a:graphicData>
        </a:graphic>
      </p:graphicFrame>
    </p:spTree>
    <p:extLst>
      <p:ext uri="{BB962C8B-B14F-4D97-AF65-F5344CB8AC3E}">
        <p14:creationId xmlns:p14="http://schemas.microsoft.com/office/powerpoint/2010/main" val="3603104076"/>
      </p:ext>
    </p:extLst>
  </p:cSld>
  <p:clrMapOvr>
    <a:masterClrMapping/>
  </p:clrMapOvr>
  <p:transition spd="slow" advClick="0" advTm="3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CSE</a:t>
            </a:r>
          </a:p>
        </p:txBody>
      </p:sp>
      <p:sp>
        <p:nvSpPr>
          <p:cNvPr id="6" name="Slide Number Placeholder 5"/>
          <p:cNvSpPr>
            <a:spLocks noGrp="1"/>
          </p:cNvSpPr>
          <p:nvPr>
            <p:ph type="sldNum" sz="quarter" idx="12"/>
          </p:nvPr>
        </p:nvSpPr>
        <p:spPr/>
        <p:txBody>
          <a:bodyPr/>
          <a:lstStyle/>
          <a:p>
            <a:fld id="{0FD9B02D-30DA-4306-A281-F3D99E0F94F5}" type="slidenum">
              <a:rPr lang="en-US" smtClean="0"/>
              <a:pPr/>
              <a:t>27</a:t>
            </a:fld>
            <a:endParaRPr lang="en-US"/>
          </a:p>
        </p:txBody>
      </p:sp>
      <p:sp>
        <p:nvSpPr>
          <p:cNvPr id="7" name="TextBox 6"/>
          <p:cNvSpPr txBox="1"/>
          <p:nvPr/>
        </p:nvSpPr>
        <p:spPr>
          <a:xfrm>
            <a:off x="914400" y="290286"/>
            <a:ext cx="8229600" cy="707886"/>
          </a:xfrm>
          <a:prstGeom prst="rect">
            <a:avLst/>
          </a:prstGeom>
          <a:noFill/>
        </p:spPr>
        <p:txBody>
          <a:bodyPr wrap="square" rtlCol="0">
            <a:spAutoFit/>
          </a:bodyPr>
          <a:lstStyle/>
          <a:p>
            <a:r>
              <a:rPr lang="en-US" sz="4000" b="1" dirty="0"/>
              <a:t>Practical Assessment Model</a:t>
            </a:r>
          </a:p>
        </p:txBody>
      </p:sp>
      <p:sp>
        <p:nvSpPr>
          <p:cNvPr id="8" name="TextBox 7"/>
          <p:cNvSpPr txBox="1"/>
          <p:nvPr/>
        </p:nvSpPr>
        <p:spPr>
          <a:xfrm>
            <a:off x="0" y="1614714"/>
            <a:ext cx="9144000" cy="3323987"/>
          </a:xfrm>
          <a:prstGeom prst="rect">
            <a:avLst/>
          </a:prstGeom>
          <a:noFill/>
        </p:spPr>
        <p:txBody>
          <a:bodyPr wrap="square" rtlCol="0">
            <a:spAutoFit/>
          </a:bodyPr>
          <a:lstStyle/>
          <a:p>
            <a:pPr algn="just"/>
            <a:r>
              <a:rPr lang="en-US" sz="3200" dirty="0"/>
              <a:t>Continuous Assessment will be held for each and every experiment as follows:</a:t>
            </a:r>
          </a:p>
          <a:p>
            <a:endParaRPr lang="en-US" sz="3200" dirty="0"/>
          </a:p>
          <a:p>
            <a:pPr marL="342900" indent="-342900">
              <a:buAutoNum type="arabicPeriod"/>
            </a:pPr>
            <a:r>
              <a:rPr lang="en-US" sz="3200" dirty="0"/>
              <a:t>WORK SHEET/REPORT: 10 Marks </a:t>
            </a:r>
          </a:p>
          <a:p>
            <a:pPr marL="342900" indent="-342900">
              <a:buAutoNum type="arabicPeriod"/>
            </a:pPr>
            <a:r>
              <a:rPr lang="en-US" sz="3200" dirty="0"/>
              <a:t>CONDUCT: 12 Marks </a:t>
            </a:r>
          </a:p>
          <a:p>
            <a:pPr marL="342900" indent="-342900">
              <a:buAutoNum type="arabicPeriod"/>
            </a:pPr>
            <a:r>
              <a:rPr lang="en-US" sz="3200" dirty="0"/>
              <a:t>VIVA VOCE: 08 marks</a:t>
            </a:r>
          </a:p>
          <a:p>
            <a:pPr marL="342900" indent="-342900">
              <a:buAutoNum type="arabicPeriod"/>
            </a:pPr>
            <a:endParaRPr lang="en-US" dirty="0"/>
          </a:p>
        </p:txBody>
      </p:sp>
    </p:spTree>
    <p:extLst>
      <p:ext uri="{BB962C8B-B14F-4D97-AF65-F5344CB8AC3E}">
        <p14:creationId xmlns:p14="http://schemas.microsoft.com/office/powerpoint/2010/main" val="337341322"/>
      </p:ext>
    </p:extLst>
  </p:cSld>
  <p:clrMapOvr>
    <a:masterClrMapping/>
  </p:clrMapOvr>
  <p:transition spd="slow" advClick="0" advTm="3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Assessment model </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Operating System(CST-313)</a:t>
            </a:r>
          </a:p>
        </p:txBody>
      </p:sp>
      <p:sp>
        <p:nvSpPr>
          <p:cNvPr id="6" name="Slide Number Placeholder 5"/>
          <p:cNvSpPr>
            <a:spLocks noGrp="1"/>
          </p:cNvSpPr>
          <p:nvPr>
            <p:ph type="sldNum" sz="quarter" idx="12"/>
          </p:nvPr>
        </p:nvSpPr>
        <p:spPr/>
        <p:txBody>
          <a:bodyPr/>
          <a:lstStyle/>
          <a:p>
            <a:fld id="{0FD9B02D-30DA-4306-A281-F3D99E0F94F5}" type="slidenum">
              <a:rPr lang="en-US" smtClean="0"/>
              <a:pPr/>
              <a:t>28</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517377" cy="512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1335"/>
      </p:ext>
    </p:extLst>
  </p:cSld>
  <p:clrMapOvr>
    <a:masterClrMapping/>
  </p:clrMapOvr>
  <p:transition spd="slow" advClick="0" advTm="3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0985B-E3CA-EACC-93C9-FC25A40CBAA2}"/>
              </a:ext>
            </a:extLst>
          </p:cNvPr>
          <p:cNvSpPr>
            <a:spLocks noGrp="1"/>
          </p:cNvSpPr>
          <p:nvPr>
            <p:ph idx="1"/>
          </p:nvPr>
        </p:nvSpPr>
        <p:spPr>
          <a:xfrm>
            <a:off x="457200" y="2209800"/>
            <a:ext cx="8229600" cy="1828799"/>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Any Queries?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9D5F09-0FF9-671F-FB7A-25E4ACD59B5F}"/>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285DCC1F-D2C7-CAE3-211E-AEE4C0AAF43D}"/>
              </a:ext>
            </a:extLst>
          </p:cNvPr>
          <p:cNvSpPr>
            <a:spLocks noGrp="1"/>
          </p:cNvSpPr>
          <p:nvPr>
            <p:ph type="sldNum" sz="quarter" idx="12"/>
          </p:nvPr>
        </p:nvSpPr>
        <p:spPr/>
        <p:txBody>
          <a:bodyPr/>
          <a:lstStyle/>
          <a:p>
            <a:fld id="{0FD9B02D-30DA-4306-A281-F3D99E0F94F5}" type="slidenum">
              <a:rPr lang="en-US" smtClean="0"/>
              <a:pPr/>
              <a:t>29</a:t>
            </a:fld>
            <a:endParaRPr lang="en-US"/>
          </a:p>
        </p:txBody>
      </p:sp>
    </p:spTree>
    <p:extLst>
      <p:ext uri="{BB962C8B-B14F-4D97-AF65-F5344CB8AC3E}">
        <p14:creationId xmlns:p14="http://schemas.microsoft.com/office/powerpoint/2010/main" val="2474810754"/>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CE75-DDC9-6033-4356-1A9CEC7D9C6C}"/>
              </a:ext>
            </a:extLst>
          </p:cNvPr>
          <p:cNvSpPr>
            <a:spLocks noGrp="1"/>
          </p:cNvSpPr>
          <p:nvPr>
            <p:ph type="title"/>
          </p:nvPr>
        </p:nvSpPr>
        <p:spPr/>
        <p:txBody>
          <a:bodyPr>
            <a:normAutofit/>
          </a:bodyPr>
          <a:lstStyle/>
          <a:p>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Mission of the University</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B0ECDA-9272-FCC0-8069-A2AD2662A423}"/>
              </a:ext>
            </a:extLst>
          </p:cNvPr>
          <p:cNvSpPr>
            <a:spLocks noGrp="1"/>
          </p:cNvSpPr>
          <p:nvPr>
            <p:ph idx="1"/>
          </p:nvPr>
        </p:nvSpPr>
        <p:spPr/>
        <p:txBody>
          <a:bodyPr>
            <a:norm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M1: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Providing world class infrastructure, renowned academicians and ideal environment for Research, Innovation, Consultancy and Entrepreneurship relevant to the society.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M2:	Offering programs &amp; courses in consonance with National policies for nation building and meeting global challenges.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M3:	Designing Curriculum to match International standards, needs of Industry, civil 	society and for inculcation of traits of Creative Thinking and Critical Analysis as well as Human and Ethical values.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3CD9B18-C183-CE89-3362-D9B5A1265351}"/>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5F55D692-1DAD-A715-C770-93C5BEE862AF}"/>
              </a:ext>
            </a:extLst>
          </p:cNvPr>
          <p:cNvSpPr>
            <a:spLocks noGrp="1"/>
          </p:cNvSpPr>
          <p:nvPr>
            <p:ph type="sldNum" sz="quarter" idx="12"/>
          </p:nvPr>
        </p:nvSpPr>
        <p:spPr/>
        <p:txBody>
          <a:bodyPr/>
          <a:lstStyle/>
          <a:p>
            <a:fld id="{0FD9B02D-30DA-4306-A281-F3D99E0F94F5}" type="slidenum">
              <a:rPr lang="en-US" smtClean="0"/>
              <a:pPr/>
              <a:t>3</a:t>
            </a:fld>
            <a:endParaRPr lang="en-US"/>
          </a:p>
        </p:txBody>
      </p:sp>
    </p:spTree>
    <p:extLst>
      <p:ext uri="{BB962C8B-B14F-4D97-AF65-F5344CB8AC3E}">
        <p14:creationId xmlns:p14="http://schemas.microsoft.com/office/powerpoint/2010/main" val="154634090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ECC85-80FD-586E-EEC9-783BE0ECFC20}"/>
              </a:ext>
            </a:extLst>
          </p:cNvPr>
          <p:cNvSpPr>
            <a:spLocks noGrp="1"/>
          </p:cNvSpPr>
          <p:nvPr>
            <p:ph idx="1"/>
          </p:nvPr>
        </p:nvSpPr>
        <p:spPr>
          <a:xfrm>
            <a:off x="457200" y="2285999"/>
            <a:ext cx="8229600" cy="1447801"/>
          </a:xfrm>
        </p:spPr>
        <p:txBody>
          <a:bodyPr/>
          <a:lstStyle/>
          <a:p>
            <a:pPr marL="0" indent="0" algn="ctr">
              <a:buNone/>
            </a:pPr>
            <a:r>
              <a:rPr lang="en-IN" dirty="0"/>
              <a:t>Thank you!!</a:t>
            </a:r>
          </a:p>
        </p:txBody>
      </p:sp>
      <p:sp>
        <p:nvSpPr>
          <p:cNvPr id="4" name="Date Placeholder 3">
            <a:extLst>
              <a:ext uri="{FF2B5EF4-FFF2-40B4-BE49-F238E27FC236}">
                <a16:creationId xmlns:a16="http://schemas.microsoft.com/office/drawing/2014/main" id="{3F2A0951-32D3-C076-6EDE-7C34A8662D7A}"/>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0BDB3B19-2249-2C19-9E4B-3704A7FBA1E6}"/>
              </a:ext>
            </a:extLst>
          </p:cNvPr>
          <p:cNvSpPr>
            <a:spLocks noGrp="1"/>
          </p:cNvSpPr>
          <p:nvPr>
            <p:ph type="sldNum" sz="quarter" idx="12"/>
          </p:nvPr>
        </p:nvSpPr>
        <p:spPr/>
        <p:txBody>
          <a:bodyPr/>
          <a:lstStyle/>
          <a:p>
            <a:fld id="{0FD9B02D-30DA-4306-A281-F3D99E0F94F5}" type="slidenum">
              <a:rPr lang="en-US" smtClean="0"/>
              <a:pPr/>
              <a:t>30</a:t>
            </a:fld>
            <a:endParaRPr lang="en-US"/>
          </a:p>
        </p:txBody>
      </p:sp>
    </p:spTree>
    <p:extLst>
      <p:ext uri="{BB962C8B-B14F-4D97-AF65-F5344CB8AC3E}">
        <p14:creationId xmlns:p14="http://schemas.microsoft.com/office/powerpoint/2010/main" val="78582579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7966-BD44-59AF-D699-279851ABEA8A}"/>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4589E89C-39D1-448F-530A-82ED3E63903B}"/>
              </a:ext>
            </a:extLst>
          </p:cNvPr>
          <p:cNvSpPr>
            <a:spLocks noGrp="1"/>
          </p:cNvSpPr>
          <p:nvPr>
            <p:ph idx="1"/>
          </p:nvPr>
        </p:nvSpPr>
        <p:spPr/>
        <p:txBody>
          <a:bodyPr>
            <a:normAutofit fontScale="85000" lnSpcReduction="10000"/>
          </a:bodyPr>
          <a:lstStyle/>
          <a:p>
            <a:pPr algn="just">
              <a:lnSpc>
                <a:spcPct val="150000"/>
              </a:lnSpc>
              <a:spcAft>
                <a:spcPts val="800"/>
              </a:spcAf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M4:	Ensuring students delight by meeting their aspirations through blended learning, corporate mentoring, professional grooming, flexible curriculum and healthy atmosphere based on co-curricular and extra-curricular activities.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M5:	Creating a scientific, transparent and objective examination/evaluation system to ensure an ideal certification.</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M6:	Establishing strategic relationships with leading National and International corporates and universities for academic as well as research collaborations.</a:t>
            </a:r>
          </a:p>
          <a:p>
            <a:pPr algn="just">
              <a:lnSpc>
                <a:spcPct val="150000"/>
              </a:lnSpc>
              <a:spcAft>
                <a:spcPts val="800"/>
              </a:spcAf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M7:	Contributing for creation of healthy, vibrant and sustainable society by involving in Institutional Social Responsibility (ISR) activities like rural development, welfare of 	senior citizens, women empowerment, community service, health and hygiene awareness and environmental protection.</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DC02A5FD-B505-040D-1794-CFD7A58056BF}"/>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E1ED1952-6302-947B-0477-A62E20C4D7DC}"/>
              </a:ext>
            </a:extLst>
          </p:cNvPr>
          <p:cNvSpPr>
            <a:spLocks noGrp="1"/>
          </p:cNvSpPr>
          <p:nvPr>
            <p:ph type="sldNum" sz="quarter" idx="12"/>
          </p:nvPr>
        </p:nvSpPr>
        <p:spPr/>
        <p:txBody>
          <a:bodyPr/>
          <a:lstStyle/>
          <a:p>
            <a:fld id="{0FD9B02D-30DA-4306-A281-F3D99E0F94F5}" type="slidenum">
              <a:rPr lang="en-US" smtClean="0"/>
              <a:pPr/>
              <a:t>4</a:t>
            </a:fld>
            <a:endParaRPr lang="en-US"/>
          </a:p>
        </p:txBody>
      </p:sp>
    </p:spTree>
    <p:extLst>
      <p:ext uri="{BB962C8B-B14F-4D97-AF65-F5344CB8AC3E}">
        <p14:creationId xmlns:p14="http://schemas.microsoft.com/office/powerpoint/2010/main" val="196812815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9D06-6462-7EC2-AEA8-C786A5DEA41E}"/>
              </a:ext>
            </a:extLst>
          </p:cNvPr>
          <p:cNvSpPr>
            <a:spLocks noGrp="1"/>
          </p:cNvSpPr>
          <p:nvPr>
            <p:ph type="title"/>
          </p:nvPr>
        </p:nvSpPr>
        <p:spPr>
          <a:xfrm>
            <a:off x="533400" y="457200"/>
            <a:ext cx="8229600" cy="1143000"/>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Vision of the Department</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0442D-98C0-8490-F3DF-C2751AB5343D}"/>
              </a:ext>
            </a:extLst>
          </p:cNvPr>
          <p:cNvSpPr>
            <a:spLocks noGrp="1"/>
          </p:cNvSpPr>
          <p:nvPr>
            <p:ph idx="1"/>
          </p:nvPr>
        </p:nvSpPr>
        <p:spPr>
          <a:xfrm>
            <a:off x="457200" y="2438400"/>
            <a:ext cx="8229600" cy="2286001"/>
          </a:xfrm>
        </p:spPr>
        <p:txBody>
          <a:body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be recognized as a leading Computer Science and Engineering department through effective teaching practices and excellence in research and innovation for creating competent professionals with ethics, values and entrepreneurial attitude to deliver service to society and to meet the current industry standards at the global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8300E020-180D-FD19-B705-990B0E711BE3}"/>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61111171-583D-34F1-81C4-0A2CDA8F7FAA}"/>
              </a:ext>
            </a:extLst>
          </p:cNvPr>
          <p:cNvSpPr>
            <a:spLocks noGrp="1"/>
          </p:cNvSpPr>
          <p:nvPr>
            <p:ph type="sldNum" sz="quarter" idx="12"/>
          </p:nvPr>
        </p:nvSpPr>
        <p:spPr/>
        <p:txBody>
          <a:bodyPr/>
          <a:lstStyle/>
          <a:p>
            <a:fld id="{0FD9B02D-30DA-4306-A281-F3D99E0F94F5}" type="slidenum">
              <a:rPr lang="en-US" smtClean="0"/>
              <a:pPr/>
              <a:t>5</a:t>
            </a:fld>
            <a:endParaRPr lang="en-US"/>
          </a:p>
        </p:txBody>
      </p:sp>
    </p:spTree>
    <p:extLst>
      <p:ext uri="{BB962C8B-B14F-4D97-AF65-F5344CB8AC3E}">
        <p14:creationId xmlns:p14="http://schemas.microsoft.com/office/powerpoint/2010/main" val="381278157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3B78-6BFC-E4B9-F81D-EB13AECAF485}"/>
              </a:ext>
            </a:extLst>
          </p:cNvPr>
          <p:cNvSpPr>
            <a:spLocks noGrp="1"/>
          </p:cNvSpPr>
          <p:nvPr>
            <p:ph type="title"/>
          </p:nvPr>
        </p:nvSpPr>
        <p:spPr>
          <a:xfrm>
            <a:off x="533400" y="533400"/>
            <a:ext cx="8229600" cy="1143000"/>
          </a:xfrm>
        </p:spPr>
        <p:txBody>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Mission of the Department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6448EE-83D4-AE40-74AA-7C252A1B0AA0}"/>
              </a:ext>
            </a:extLst>
          </p:cNvPr>
          <p:cNvSpPr>
            <a:spLocks noGrp="1"/>
          </p:cNvSpPr>
          <p:nvPr>
            <p:ph idx="1"/>
          </p:nvPr>
        </p:nvSpPr>
        <p:spPr/>
        <p:txBody>
          <a:bodyPr>
            <a:normAutofit/>
          </a:bodyPr>
          <a:lstStyle/>
          <a:p>
            <a:pPr marL="450215" indent="-450215" algn="just">
              <a:lnSpc>
                <a:spcPct val="150000"/>
              </a:lnSpc>
              <a:spcAft>
                <a:spcPts val="1000"/>
              </a:spcAft>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M1:	To provide practical knowledge using state-of-the-art technological support for the experiential learning of our students.</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0215" indent="-450215" algn="just">
              <a:lnSpc>
                <a:spcPct val="150000"/>
              </a:lnSpc>
              <a:spcAft>
                <a:spcPts val="800"/>
              </a:spcAft>
            </a:pP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M2:	To provide industry recommended curriculum and transparent assessment for quality learning experiences.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M3:	To create global linkages for interdisciplinary collaborative learning and research.</a:t>
            </a:r>
          </a:p>
          <a:p>
            <a:pPr marL="457200" indent="-457200" algn="just">
              <a:lnSpc>
                <a:spcPct val="150000"/>
              </a:lnSpc>
              <a:spcAft>
                <a:spcPts val="800"/>
              </a:spcAft>
            </a:pP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M4:	</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To nurture advanced learning platform for research and innovation for students’ profound future growth.</a:t>
            </a:r>
          </a:p>
          <a:p>
            <a:pPr marL="457200" indent="-457200" algn="just">
              <a:lnSpc>
                <a:spcPct val="150000"/>
              </a:lnSpc>
              <a:spcAft>
                <a:spcPts val="800"/>
              </a:spcAft>
            </a:pP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M5:	To inculcate leadership qualities and strong ethical values through value based education.</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E71BEF2-993B-B94C-34CE-463B9798A7D3}"/>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27846D4D-1EF7-8125-DF83-22E8C73E6A56}"/>
              </a:ext>
            </a:extLst>
          </p:cNvPr>
          <p:cNvSpPr>
            <a:spLocks noGrp="1"/>
          </p:cNvSpPr>
          <p:nvPr>
            <p:ph type="sldNum" sz="quarter" idx="12"/>
          </p:nvPr>
        </p:nvSpPr>
        <p:spPr/>
        <p:txBody>
          <a:bodyPr/>
          <a:lstStyle/>
          <a:p>
            <a:fld id="{0FD9B02D-30DA-4306-A281-F3D99E0F94F5}" type="slidenum">
              <a:rPr lang="en-US" smtClean="0"/>
              <a:pPr/>
              <a:t>6</a:t>
            </a:fld>
            <a:endParaRPr lang="en-US"/>
          </a:p>
        </p:txBody>
      </p:sp>
    </p:spTree>
    <p:extLst>
      <p:ext uri="{BB962C8B-B14F-4D97-AF65-F5344CB8AC3E}">
        <p14:creationId xmlns:p14="http://schemas.microsoft.com/office/powerpoint/2010/main" val="252256340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Program Educational Objectives</a:t>
            </a:r>
            <a:endParaRPr lang="en-US" sz="3600"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The Program Educational Objectives of the Computer Science &amp; Engineering undergraduate program are for graduates to achieve the following, within few years of graduation. The graduates of Computer Science &amp; Engineering Program will  </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PEO1:  </a:t>
            </a:r>
            <a:r>
              <a:rPr lang="en-US" dirty="0">
                <a:latin typeface="Times New Roman" pitchFamily="18" charset="0"/>
                <a:cs typeface="Times New Roman" pitchFamily="18" charset="0"/>
              </a:rPr>
              <a:t>Engage in successful careers in industry, academia, and public service, by applying the acquired knowledge of Science, Mathematics and Engineering, providing technical leadership for their business, profession and community</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PEO2: </a:t>
            </a:r>
            <a:r>
              <a:rPr lang="en-US" dirty="0">
                <a:latin typeface="Times New Roman" pitchFamily="18" charset="0"/>
                <a:cs typeface="Times New Roman" pitchFamily="18" charset="0"/>
              </a:rPr>
              <a:t>Establish themselves as entrepreneur, work in research and development organization and pursue higher education</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PEO3: </a:t>
            </a:r>
            <a:r>
              <a:rPr lang="en-US" dirty="0">
                <a:latin typeface="Times New Roman" pitchFamily="18" charset="0"/>
                <a:cs typeface="Times New Roman" pitchFamily="18" charset="0"/>
              </a:rPr>
              <a:t>Exhibit commitment and engage in lifelong learning for enhancing their professional and personal capabilities.</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CSE</a:t>
            </a:r>
          </a:p>
        </p:txBody>
      </p:sp>
      <p:sp>
        <p:nvSpPr>
          <p:cNvPr id="6" name="Slide Number Placeholder 5"/>
          <p:cNvSpPr>
            <a:spLocks noGrp="1"/>
          </p:cNvSpPr>
          <p:nvPr>
            <p:ph type="sldNum" sz="quarter" idx="12"/>
          </p:nvPr>
        </p:nvSpPr>
        <p:spPr/>
        <p:txBody>
          <a:bodyPr/>
          <a:lstStyle/>
          <a:p>
            <a:fld id="{0FD9B02D-30DA-4306-A281-F3D99E0F94F5}" type="slidenum">
              <a:rPr lang="en-US" smtClean="0"/>
              <a:pPr/>
              <a:t>7</a:t>
            </a:fld>
            <a:endParaRPr lang="en-US"/>
          </a:p>
        </p:txBody>
      </p:sp>
    </p:spTree>
    <p:extLst>
      <p:ext uri="{BB962C8B-B14F-4D97-AF65-F5344CB8AC3E}">
        <p14:creationId xmlns:p14="http://schemas.microsoft.com/office/powerpoint/2010/main" val="1867141572"/>
      </p:ext>
    </p:extLst>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7276-9E8F-FD31-9885-7B2C4988C8D3}"/>
              </a:ext>
            </a:extLst>
          </p:cNvPr>
          <p:cNvSpPr>
            <a:spLocks noGrp="1"/>
          </p:cNvSpPr>
          <p:nvPr>
            <p:ph type="title"/>
          </p:nvPr>
        </p:nvSpPr>
        <p:spPr>
          <a:xfrm>
            <a:off x="457200" y="92982"/>
            <a:ext cx="8229600" cy="1888217"/>
          </a:xfrm>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rPr>
              <a:t>Course Objectives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875C89F0-E916-6607-80E8-038C0B58A3A8}"/>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62FC84C1-1E5E-B386-3401-CF7507998BF5}"/>
              </a:ext>
            </a:extLst>
          </p:cNvPr>
          <p:cNvSpPr>
            <a:spLocks noGrp="1"/>
          </p:cNvSpPr>
          <p:nvPr>
            <p:ph type="sldNum" sz="quarter" idx="12"/>
          </p:nvPr>
        </p:nvSpPr>
        <p:spPr/>
        <p:txBody>
          <a:bodyPr/>
          <a:lstStyle/>
          <a:p>
            <a:fld id="{0FD9B02D-30DA-4306-A281-F3D99E0F94F5}" type="slidenum">
              <a:rPr lang="en-US" smtClean="0"/>
              <a:pPr/>
              <a:t>8</a:t>
            </a:fld>
            <a:endParaRPr lang="en-US"/>
          </a:p>
        </p:txBody>
      </p:sp>
      <p:sp>
        <p:nvSpPr>
          <p:cNvPr id="7" name="Rectangle 6"/>
          <p:cNvSpPr/>
          <p:nvPr/>
        </p:nvSpPr>
        <p:spPr>
          <a:xfrm>
            <a:off x="0" y="1524000"/>
            <a:ext cx="9144000" cy="4524315"/>
          </a:xfrm>
          <a:prstGeom prst="rect">
            <a:avLst/>
          </a:prstGeom>
        </p:spPr>
        <p:txBody>
          <a:bodyPr wrap="square">
            <a:spAutoFit/>
          </a:bodyPr>
          <a:lstStyle/>
          <a:p>
            <a:pPr algn="just"/>
            <a:r>
              <a:rPr lang="en-US" sz="3200" b="1" dirty="0"/>
              <a:t> </a:t>
            </a:r>
            <a:endParaRPr lang="en-US" sz="3200" dirty="0"/>
          </a:p>
          <a:p>
            <a:pPr marL="514350" lvl="0" indent="-514350" algn="just">
              <a:buAutoNum type="arabicPeriod"/>
            </a:pPr>
            <a:r>
              <a:rPr lang="en-US" sz="3200" dirty="0"/>
              <a:t>To study Origins, Drivers and Applications of Internet of Things.</a:t>
            </a:r>
          </a:p>
          <a:p>
            <a:pPr marL="514350" lvl="0" indent="-514350" algn="just">
              <a:buAutoNum type="arabicPeriod"/>
            </a:pPr>
            <a:endParaRPr lang="en-US" sz="3200" dirty="0"/>
          </a:p>
          <a:p>
            <a:pPr lvl="0" algn="just"/>
            <a:r>
              <a:rPr lang="en-US" sz="3200" dirty="0"/>
              <a:t>2. To study Internet of Things Communications Models.</a:t>
            </a:r>
          </a:p>
          <a:p>
            <a:pPr lvl="0" algn="just"/>
            <a:endParaRPr lang="en-US" sz="3200" dirty="0"/>
          </a:p>
          <a:p>
            <a:pPr lvl="0" algn="just"/>
            <a:r>
              <a:rPr lang="en-US" sz="3200" dirty="0"/>
              <a:t>3. To learn what issues does the Internet of Things raise.</a:t>
            </a:r>
          </a:p>
        </p:txBody>
      </p:sp>
    </p:spTree>
    <p:extLst>
      <p:ext uri="{BB962C8B-B14F-4D97-AF65-F5344CB8AC3E}">
        <p14:creationId xmlns:p14="http://schemas.microsoft.com/office/powerpoint/2010/main" val="336081069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9E47-22D5-37F9-0732-B2CFBB0FE936}"/>
              </a:ext>
            </a:extLst>
          </p:cNvPr>
          <p:cNvSpPr>
            <a:spLocks noGrp="1"/>
          </p:cNvSpPr>
          <p:nvPr>
            <p:ph type="title"/>
          </p:nvPr>
        </p:nvSpPr>
        <p:spPr>
          <a:xfrm>
            <a:off x="914400" y="196261"/>
            <a:ext cx="8229600" cy="718139"/>
          </a:xfrm>
        </p:spPr>
        <p:txBody>
          <a:bodyPr>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Course Outcomes</a:t>
            </a:r>
            <a:br>
              <a:rPr lang="en-IN" sz="2800" b="1" dirty="0">
                <a:effectLst/>
                <a:latin typeface="Times New Roman" panose="02020603050405020304" pitchFamily="18" charset="0"/>
                <a:ea typeface="Times New Roman" panose="02020603050405020304" pitchFamily="18" charset="0"/>
              </a:rPr>
            </a:br>
            <a:endParaRPr lang="en-IN" sz="2800" b="1" dirty="0"/>
          </a:p>
        </p:txBody>
      </p:sp>
      <p:sp>
        <p:nvSpPr>
          <p:cNvPr id="4" name="Date Placeholder 3">
            <a:extLst>
              <a:ext uri="{FF2B5EF4-FFF2-40B4-BE49-F238E27FC236}">
                <a16:creationId xmlns:a16="http://schemas.microsoft.com/office/drawing/2014/main" id="{53A90B83-E7C7-C823-502D-029B34561EE4}"/>
              </a:ext>
            </a:extLst>
          </p:cNvPr>
          <p:cNvSpPr>
            <a:spLocks noGrp="1"/>
          </p:cNvSpPr>
          <p:nvPr>
            <p:ph type="dt" sz="half" idx="10"/>
          </p:nvPr>
        </p:nvSpPr>
        <p:spPr/>
        <p:txBody>
          <a:bodyPr/>
          <a:lstStyle/>
          <a:p>
            <a:r>
              <a:rPr lang="en-US"/>
              <a:t>CSE</a:t>
            </a:r>
          </a:p>
        </p:txBody>
      </p:sp>
      <p:sp>
        <p:nvSpPr>
          <p:cNvPr id="6" name="Slide Number Placeholder 5">
            <a:extLst>
              <a:ext uri="{FF2B5EF4-FFF2-40B4-BE49-F238E27FC236}">
                <a16:creationId xmlns:a16="http://schemas.microsoft.com/office/drawing/2014/main" id="{E74E3A43-320B-197C-7CA2-7A6D29C24745}"/>
              </a:ext>
            </a:extLst>
          </p:cNvPr>
          <p:cNvSpPr>
            <a:spLocks noGrp="1"/>
          </p:cNvSpPr>
          <p:nvPr>
            <p:ph type="sldNum" sz="quarter" idx="12"/>
          </p:nvPr>
        </p:nvSpPr>
        <p:spPr/>
        <p:txBody>
          <a:bodyPr/>
          <a:lstStyle/>
          <a:p>
            <a:fld id="{0FD9B02D-30DA-4306-A281-F3D99E0F94F5}" type="slidenum">
              <a:rPr lang="en-US" smtClean="0"/>
              <a:pPr/>
              <a:t>9</a:t>
            </a:fld>
            <a:endParaRPr lang="en-US"/>
          </a:p>
        </p:txBody>
      </p:sp>
      <p:sp>
        <p:nvSpPr>
          <p:cNvPr id="3" name="Rectangle 2"/>
          <p:cNvSpPr/>
          <p:nvPr/>
        </p:nvSpPr>
        <p:spPr>
          <a:xfrm>
            <a:off x="0" y="1443841"/>
            <a:ext cx="9144000" cy="4832093"/>
          </a:xfrm>
          <a:prstGeom prst="rect">
            <a:avLst/>
          </a:prstGeom>
        </p:spPr>
        <p:txBody>
          <a:bodyPr wrap="square">
            <a:spAutoFit/>
          </a:bodyPr>
          <a:lstStyle/>
          <a:p>
            <a:pPr lvl="0" algn="just"/>
            <a:r>
              <a:rPr lang="en-US" sz="2800" dirty="0"/>
              <a:t>CO1. Analyze the basic terminologies associated with IOT and use it.</a:t>
            </a:r>
          </a:p>
          <a:p>
            <a:pPr lvl="0" algn="just"/>
            <a:r>
              <a:rPr lang="en-US" sz="2800" dirty="0"/>
              <a:t>CO2. Justify the applications of Internet of Things and correlate them.</a:t>
            </a:r>
          </a:p>
          <a:p>
            <a:pPr lvl="0" algn="just"/>
            <a:r>
              <a:rPr lang="en-US" sz="2800" dirty="0"/>
              <a:t>CO3. Compare different objects and communication strategies and also able to see the issues raised by communication strategies in </a:t>
            </a:r>
            <a:r>
              <a:rPr lang="en-US" sz="2800" dirty="0" err="1"/>
              <a:t>IoT</a:t>
            </a:r>
            <a:r>
              <a:rPr lang="en-US" sz="2800" dirty="0"/>
              <a:t>.</a:t>
            </a:r>
          </a:p>
          <a:p>
            <a:pPr lvl="0" algn="just"/>
            <a:r>
              <a:rPr lang="en-US" sz="2800" dirty="0"/>
              <a:t>CO4. Examine the protocols required for communication and packet size required for each application. </a:t>
            </a:r>
          </a:p>
          <a:p>
            <a:pPr lvl="0" algn="just"/>
            <a:r>
              <a:rPr lang="en-US" sz="2800" dirty="0"/>
              <a:t>CO5. Illustrate security issues with IOT like security, privacy, communication standard and some other legal issues.</a:t>
            </a:r>
          </a:p>
        </p:txBody>
      </p:sp>
    </p:spTree>
    <p:extLst>
      <p:ext uri="{BB962C8B-B14F-4D97-AF65-F5344CB8AC3E}">
        <p14:creationId xmlns:p14="http://schemas.microsoft.com/office/powerpoint/2010/main" val="31848327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4708</TotalTime>
  <Words>2305</Words>
  <Application>Microsoft Office PowerPoint</Application>
  <PresentationFormat>On-screen Show (4:3)</PresentationFormat>
  <Paragraphs>257</Paragraphs>
  <Slides>30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30</vt:i4>
      </vt:variant>
    </vt:vector>
  </HeadingPairs>
  <TitlesOfParts>
    <vt:vector size="38" baseType="lpstr">
      <vt:lpstr>Arial</vt:lpstr>
      <vt:lpstr>Arial Black</vt:lpstr>
      <vt:lpstr>Calibri</vt:lpstr>
      <vt:lpstr>Casper</vt:lpstr>
      <vt:lpstr>Raleway ExtraBold</vt:lpstr>
      <vt:lpstr>Times New Roman</vt:lpstr>
      <vt:lpstr>Office Theme</vt:lpstr>
      <vt:lpstr>Untitled:Users:mac:Desktop:IoT%20Syllabus_357_358.docx!OLE_LINK1</vt:lpstr>
      <vt:lpstr>PowerPoint Presentation</vt:lpstr>
      <vt:lpstr>      Vision of the University </vt:lpstr>
      <vt:lpstr>Mission of the University </vt:lpstr>
      <vt:lpstr>Continued..</vt:lpstr>
      <vt:lpstr>Vision of the Department </vt:lpstr>
      <vt:lpstr>Mission of the Department </vt:lpstr>
      <vt:lpstr>Program Educational Objectives</vt:lpstr>
      <vt:lpstr>Course Objectives </vt:lpstr>
      <vt:lpstr>Course Outcomes </vt:lpstr>
      <vt:lpstr>Program Outcomes (POs) </vt:lpstr>
      <vt:lpstr>Continued…</vt:lpstr>
      <vt:lpstr>Continued…</vt:lpstr>
      <vt:lpstr>Internal Assessment</vt:lpstr>
      <vt:lpstr>Method of teaching</vt:lpstr>
      <vt:lpstr>IoT Syllabus</vt:lpstr>
      <vt:lpstr>Syllabus</vt:lpstr>
      <vt:lpstr>Syllabus</vt:lpstr>
      <vt:lpstr>Text And Reference books</vt:lpstr>
      <vt:lpstr>About IoT</vt:lpstr>
      <vt:lpstr>PowerPoint Presentation</vt:lpstr>
      <vt:lpstr>Target Companies</vt:lpstr>
      <vt:lpstr>Case Study of IoT</vt:lpstr>
      <vt:lpstr>PowerPoint Presentation</vt:lpstr>
      <vt:lpstr>PowerPoint Presentation</vt:lpstr>
      <vt:lpstr>PowerPoint Presentation</vt:lpstr>
      <vt:lpstr>PowerPoint Presentation</vt:lpstr>
      <vt:lpstr>PowerPoint Presentation</vt:lpstr>
      <vt:lpstr>Practical Assessment model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topic</dc:title>
  <dc:creator>cu</dc:creator>
  <cp:lastModifiedBy>Amritpal kaur</cp:lastModifiedBy>
  <cp:revision>311</cp:revision>
  <dcterms:created xsi:type="dcterms:W3CDTF">2017-06-08T07:27:19Z</dcterms:created>
  <dcterms:modified xsi:type="dcterms:W3CDTF">2023-02-09T04:28:32Z</dcterms:modified>
</cp:coreProperties>
</file>