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84" r:id="rId2"/>
    <p:sldId id="257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" panose="02040503050406030204" pitchFamily="18" charset="0"/>
      <p:regular r:id="rId32"/>
      <p:bold r:id="rId33"/>
      <p:italic r:id="rId34"/>
      <p:boldItalic r:id="rId35"/>
    </p:embeddedFont>
    <p:embeddedFont>
      <p:font typeface="Raleway Thin" pitchFamily="2" charset="0"/>
      <p:regular r:id="rId36"/>
      <p:bold r:id="rId37"/>
      <p:boldItalic r:id="rId38"/>
    </p:embeddedFont>
    <p:embeddedFont>
      <p:font typeface="Times" panose="02020603050405020304" pitchFamily="18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nIQKkjNjstZgIw6Wkred6CGAZ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FE6DC-E9F2-48E1-A885-6949E6AB6909}">
  <a:tblStyle styleId="{AF1FE6DC-E9F2-48E1-A885-6949E6AB690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9c4513dd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9c4513dd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b9c4513dd2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9c4513dd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9c4513dd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b9c4513dd2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9c4513dd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9c4513dd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b9c4513dd2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9c4513dd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9c4513dd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b9c4513dd2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9c4513dd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9c4513dd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b9c4513dd2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9c4513dd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9c4513dd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b9c4513dd2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9c4513dd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9c4513dd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b9c4513dd2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9c4513dd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9c4513dd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b9c4513dd2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9c4513dd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9c4513dd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b9c4513dd2_0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9c4513dd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9c4513dd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b9c4513dd2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9c4513dd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9c4513dd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b9c4513dd2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9c4513dd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9c4513dd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b9c4513dd2_0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9c4513dd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b9c4513dd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9c4513dd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b9c4513dd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9c4513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b9c4513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9c4513dd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b9c4513dd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9c4513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b9c4513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9c4513dd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9c4513dd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b9c4513dd2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2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3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5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w="19050" cap="sq" cmpd="thinThick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8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39"/>
          <p:cNvSpPr>
            <a:spLocks noGrp="1"/>
          </p:cNvSpPr>
          <p:nvPr>
            <p:ph type="pic" idx="2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9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2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0"/>
          <p:cNvSpPr txBox="1"/>
          <p:nvPr/>
        </p:nvSpPr>
        <p:spPr>
          <a:xfrm>
            <a:off x="3009795" y="0"/>
            <a:ext cx="6058005" cy="353943"/>
          </a:xfrm>
          <a:prstGeom prst="rect">
            <a:avLst/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Communicationq Engineering (CCE)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4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body" idx="1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1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3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88900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31" descr="https://encrypted-tbn3.gstatic.com/images?q=tbn:ANd9GcTyg3Gq4WoxkxO75aZWNEjYFvavmMfWdiMvs57jpDF8YRR3yCybqQ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what-is-kerberos-articl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axway.com/bundle/APIGateway_762_IntegrationKerberos_allOS_en_HTML5/page/Content/KerberosIntegration/kerberos_overview.html" TargetMode="External"/><Relationship Id="rId4" Type="http://schemas.openxmlformats.org/officeDocument/2006/relationships/hyperlink" Target="https://www.geeksforgeeks.org/kerbero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gsawacademy.com/blogs/cyber-security/kerberos-authenticatio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orldcat.org/title/kerberos-the-definitive-guide/oclc/78042510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and cryptography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Er.Puneet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9c4513dd2_0_54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sp>
        <p:nvSpPr>
          <p:cNvPr id="191" name="Google Shape;191;gb9c4513dd2_0_54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SYMMETRIC KEY PROTOCOL</a:t>
            </a:r>
            <a:endParaRPr/>
          </a:p>
        </p:txBody>
      </p:sp>
      <p:pic>
        <p:nvPicPr>
          <p:cNvPr id="192" name="Google Shape;192;gb9c4513dd2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502" y="1639127"/>
            <a:ext cx="5843549" cy="39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c4513dd2_0_60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Alice (A) and Bob (B) use a trusted server (S)  to distribute public keys on request. These keys  are: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</a:t>
            </a:r>
            <a:r>
              <a:rPr lang="en-US" baseline="-25000"/>
              <a:t>PA </a:t>
            </a:r>
            <a:r>
              <a:rPr lang="en-US"/>
              <a:t>&amp; K</a:t>
            </a:r>
            <a:r>
              <a:rPr lang="en-US" baseline="-25000"/>
              <a:t>SA</a:t>
            </a:r>
            <a:r>
              <a:rPr lang="en-US"/>
              <a:t>, public and private halves of an encryption  key-pair belonging to A.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</a:t>
            </a:r>
            <a:r>
              <a:rPr lang="en-US" baseline="-25000"/>
              <a:t>PB  </a:t>
            </a:r>
            <a:r>
              <a:rPr lang="en-US"/>
              <a:t>&amp; K</a:t>
            </a:r>
            <a:r>
              <a:rPr lang="en-US" baseline="-25000"/>
              <a:t>SB</a:t>
            </a:r>
            <a:r>
              <a:rPr lang="en-US"/>
              <a:t>, similar belonging to B.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</a:t>
            </a:r>
            <a:r>
              <a:rPr lang="en-US" baseline="-25000"/>
              <a:t>PS  </a:t>
            </a:r>
            <a:r>
              <a:rPr lang="en-US"/>
              <a:t>&amp; K</a:t>
            </a:r>
            <a:r>
              <a:rPr lang="en-US" baseline="-25000"/>
              <a:t>SS</a:t>
            </a:r>
            <a:r>
              <a:rPr lang="en-US"/>
              <a:t>, similar belonging to S.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Note : K</a:t>
            </a:r>
            <a:r>
              <a:rPr lang="en-US" baseline="-25000"/>
              <a:t>SS </a:t>
            </a:r>
            <a:r>
              <a:rPr lang="en-US"/>
              <a:t>is used to encrypt while K</a:t>
            </a:r>
            <a:r>
              <a:rPr lang="en-US" baseline="-25000"/>
              <a:t>PS </a:t>
            </a:r>
            <a:r>
              <a:rPr lang="en-US"/>
              <a:t>to  decrypt.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b9c4513dd2_0_60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PUBLIC KEY PROTOCOL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9c4513dd2_0_66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b9c4513dd2_0_66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EEDHAM</a:t>
            </a:r>
            <a:r>
              <a:rPr lang="en-US" sz="30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-S</a:t>
            </a:r>
            <a:r>
              <a:rPr lang="en-US" sz="24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CHROEDER  </a:t>
            </a:r>
            <a:r>
              <a:rPr lang="en-US" sz="30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ROTOCOL</a:t>
            </a:r>
            <a:endParaRPr/>
          </a:p>
        </p:txBody>
      </p:sp>
      <p:pic>
        <p:nvPicPr>
          <p:cNvPr id="207" name="Google Shape;207;gb9c4513dd2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63" y="1719263"/>
            <a:ext cx="40290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9c4513dd2_0_48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b9c4513dd2_0_48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TTACK </a:t>
            </a:r>
            <a:r>
              <a:rPr lang="en-US" sz="30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30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EEDHAM</a:t>
            </a:r>
            <a:r>
              <a:rPr lang="en-US" sz="30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-S</a:t>
            </a:r>
            <a:r>
              <a:rPr lang="en-US" sz="24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CHROEDER  </a:t>
            </a:r>
            <a:r>
              <a:rPr lang="en-US" sz="30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ROTOCOL</a:t>
            </a:r>
            <a:endParaRPr/>
          </a:p>
        </p:txBody>
      </p:sp>
      <p:pic>
        <p:nvPicPr>
          <p:cNvPr id="215" name="Google Shape;215;gb9c4513dd2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178" y="1678303"/>
            <a:ext cx="5861425" cy="43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9c4513dd2_0_78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b9c4513dd2_0_78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WORKING</a:t>
            </a:r>
            <a:endParaRPr/>
          </a:p>
        </p:txBody>
      </p:sp>
      <p:pic>
        <p:nvPicPr>
          <p:cNvPr id="223" name="Google Shape;223;gb9c4513dd2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548000"/>
            <a:ext cx="7276902" cy="4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9c4513dd2_0_85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gb9c4513dd2_0_85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200" b="0" dirty="0"/>
              <a:t>.</a:t>
            </a:r>
            <a:endParaRPr sz="1200" b="0" dirty="0"/>
          </a:p>
        </p:txBody>
      </p:sp>
      <p:pic>
        <p:nvPicPr>
          <p:cNvPr id="231" name="Google Shape;231;gb9c4513dd2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447800"/>
            <a:ext cx="5934269" cy="4506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9c4513dd2_0_92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 user enters a username and password on client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machine.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The client performs a one-way function on the  entered password, and this becomes the secret key of the client/user.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gb9c4513dd2_0_92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/>
            <a:endParaRPr lang="en-US" sz="3200" b="1" i="1" dirty="0">
              <a:latin typeface="Arial"/>
              <a:ea typeface="Arial"/>
              <a:cs typeface="Arial"/>
              <a:sym typeface="Arial"/>
            </a:endParaRPr>
          </a:p>
          <a:p>
            <a:pPr marL="0" indent="0"/>
            <a:r>
              <a:rPr lang="en-US" sz="3200" b="1" i="1" dirty="0">
                <a:latin typeface="Arial"/>
                <a:ea typeface="Arial"/>
                <a:cs typeface="Arial"/>
                <a:sym typeface="Arial"/>
              </a:rPr>
              <a:t>User Client-based Logon Steps:</a:t>
            </a: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9c4513dd2_0_99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The client sends a message to AS requesting services on behalf of the user.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If client is in Database, AS sends back message  which Client decrypts to obtain the Client/TGS  Session Key for further communications with TGS.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gb9c4513dd2_0_99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/>
            <a:endParaRPr lang="en-US" sz="3200" b="1" i="1" dirty="0">
              <a:latin typeface="Arial"/>
              <a:ea typeface="Arial"/>
              <a:cs typeface="Arial"/>
              <a:sym typeface="Arial"/>
            </a:endParaRPr>
          </a:p>
          <a:p>
            <a:pPr marL="0" indent="0"/>
            <a:r>
              <a:rPr lang="en-US" sz="3200" b="1" i="1" dirty="0">
                <a:latin typeface="Arial"/>
                <a:ea typeface="Arial"/>
                <a:cs typeface="Arial"/>
                <a:sym typeface="Arial"/>
              </a:rPr>
              <a:t>Client Authentication Steps:</a:t>
            </a: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9c4513dd2_0_106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Client sends messages to TGS to get "client/TGS  session key” using TGS secret key and sends  following two messages to the client: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Client-to-server ticket encrypted using the  service's secret key.</a:t>
            </a:r>
            <a:endParaRPr sz="3500" dirty="0">
              <a:solidFill>
                <a:srgbClr val="DF75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Client/server session key encrypted with the  Client/TGS Session Key.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gb9c4513dd2_0_106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/>
            <a:endParaRPr lang="en-US" sz="3200" b="1" i="1" dirty="0">
              <a:latin typeface="Arial"/>
              <a:ea typeface="Arial"/>
              <a:cs typeface="Arial"/>
              <a:sym typeface="Arial"/>
            </a:endParaRPr>
          </a:p>
          <a:p>
            <a:pPr marL="0" indent="0"/>
            <a:r>
              <a:rPr lang="en-US" sz="3200" b="1" i="1" dirty="0">
                <a:latin typeface="Arial"/>
                <a:ea typeface="Arial"/>
                <a:cs typeface="Arial"/>
                <a:sym typeface="Arial"/>
              </a:rPr>
              <a:t>Client Service Authorization Steps:</a:t>
            </a: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9c4513dd2_0_113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The client now can authenticate itself to the SS.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50" dirty="0">
              <a:solidFill>
                <a:srgbClr val="FD853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The SS decrypts ticket to ultimately retrieve  Authenticator and sends confirmation to client.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 dirty="0">
              <a:solidFill>
                <a:srgbClr val="FD853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Client decrypts the confirmation using the  Client/Server Session Key and connection is set up.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gb9c4513dd2_0_113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/>
            <a:endParaRPr lang="en-US" sz="3200" b="1" i="1" dirty="0">
              <a:latin typeface="Arial"/>
              <a:ea typeface="Arial"/>
              <a:cs typeface="Arial"/>
              <a:sym typeface="Arial"/>
            </a:endParaRPr>
          </a:p>
          <a:p>
            <a:pPr marL="0" indent="0"/>
            <a:r>
              <a:rPr lang="en-US" sz="3200" b="1" i="1" dirty="0">
                <a:latin typeface="Arial"/>
                <a:ea typeface="Arial"/>
                <a:cs typeface="Arial"/>
                <a:sym typeface="Arial"/>
              </a:rPr>
              <a:t>Client Service Request Steps:</a:t>
            </a: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228600" y="2143651"/>
            <a:ext cx="8686801" cy="3191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Kerberos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" descr="C:\Users\Bhangu\Desktop\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637" y="605118"/>
            <a:ext cx="3186545" cy="117893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 cuchd.in                                                                                       Campus : Gharaun, Mohali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9c4513dd2_0_120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D8537"/>
                </a:solidFill>
                <a:latin typeface="Arial"/>
                <a:ea typeface="Arial"/>
                <a:cs typeface="Arial"/>
                <a:sym typeface="Arial"/>
              </a:rPr>
              <a:t>¢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Authentication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D8537"/>
                </a:solidFill>
                <a:latin typeface="Arial"/>
                <a:ea typeface="Arial"/>
                <a:cs typeface="Arial"/>
                <a:sym typeface="Arial"/>
              </a:rPr>
              <a:t>¢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Authorization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D8537"/>
                </a:solidFill>
                <a:latin typeface="Arial"/>
                <a:ea typeface="Arial"/>
                <a:cs typeface="Arial"/>
                <a:sym typeface="Arial"/>
              </a:rPr>
              <a:t>¢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Confidentiality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D8537"/>
                </a:solidFill>
                <a:latin typeface="Arial"/>
                <a:ea typeface="Arial"/>
                <a:cs typeface="Arial"/>
                <a:sym typeface="Arial"/>
              </a:rPr>
              <a:t>¢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Within networks and small sets of networks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b9c4513dd2_0_120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Services of Kerberos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9c4513dd2_0_127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Single point of failure.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Requires synchronization of involved  host’s clocks.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administration protocol is not  standardized.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Compromise of central server will  compromise all users' secret keys. If  stolen, TGT can be used to access  network services of others.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b9c4513dd2_0_127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Weakness of Kerberos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lang="en-US" sz="3600">
                <a:solidFill>
                  <a:srgbClr val="FF0000"/>
                </a:solidFill>
              </a:rPr>
              <a:t>References</a:t>
            </a:r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 dirty="0">
                <a:solidFill>
                  <a:schemeClr val="hlink"/>
                </a:solidFill>
                <a:hlinkClick r:id="rId3"/>
              </a:rPr>
              <a:t>https://www.simplilearn.com/what-is-kerberos-article</a:t>
            </a:r>
            <a:endParaRPr sz="2220" dirty="0"/>
          </a:p>
          <a:p>
            <a:pPr marL="342900" lvl="0" indent="-342900" algn="just" rtl="0"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u="sng" dirty="0">
                <a:solidFill>
                  <a:schemeClr val="hlink"/>
                </a:solidFill>
                <a:hlinkClick r:id="rId4"/>
              </a:rPr>
              <a:t>https://www.geeksforgeeks.org/kerberos/</a:t>
            </a:r>
            <a:endParaRPr sz="2220" dirty="0"/>
          </a:p>
          <a:p>
            <a:pPr marL="342900" lvl="0" indent="-342900" algn="just" rtl="0"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hlinkClick r:id="rId5"/>
              </a:rPr>
              <a:t>https://docs.axway.com/bundle/APIGateway_762_IntegrationKerberos_allOS_en_HTML5/page/Content/KerberosIntegration/kerberos_overview.html</a:t>
            </a:r>
            <a:r>
              <a:rPr lang="en-US" sz="2220" dirty="0"/>
              <a:t> </a:t>
            </a:r>
            <a:endParaRPr sz="222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lang="en-US" sz="3600">
                <a:solidFill>
                  <a:srgbClr val="FF0000"/>
                </a:solidFill>
              </a:rPr>
              <a:t>E- Books Recommended</a:t>
            </a:r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https://www.jigsawacademy.com/blogs/cyber-security/kerberos-authentication/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hlinkClick r:id="rId4"/>
              </a:rPr>
              <a:t>https://www.worldcat.org/title/kerberos-the-definitive-guide/oclc/780425105</a:t>
            </a:r>
            <a:r>
              <a:rPr lang="en-US"/>
              <a:t>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•Kerberos: Network security protocol</a:t>
            </a:r>
            <a:endParaRPr sz="2000"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•Part of project Athena (MIT).</a:t>
            </a:r>
            <a:endParaRPr sz="2000"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000" dirty="0"/>
              <a:t>•Uses trusted 3rd party authentication  scheme.</a:t>
            </a:r>
            <a:endParaRPr sz="2000"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•Assumes that hosts are not trustworthy.</a:t>
            </a: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342900" indent="-342900">
              <a:buSzPts val="1100"/>
              <a:buFont typeface="Wingdings" panose="05000000000000000000" pitchFamily="2" charset="2"/>
              <a:buChar char="q"/>
            </a:pPr>
            <a:r>
              <a:rPr lang="en-US" sz="2000" dirty="0"/>
              <a:t>Requires that each client (each request for  service) prove it’s identity.</a:t>
            </a: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/>
              <a:t>Does not require user to enter password  every time a service is requested!</a:t>
            </a: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/>
              <a:t>Uses Needham-Schroeder Algorithm.</a:t>
            </a: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000" dirty="0"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dirty="0"/>
              <a:t>Kerberos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9c4513dd2_0_21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Steve Miller and Clifford Neuman designed the  primary Kerberos version.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Versions 1–3 occurred only internally at MIT as  part of project Athena.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Windows 2000 was Microsoft's first system to  implement Kerberos security standard.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Version 5, designed by John Kohl and Clifford  Neuman, appeared in 1993 .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53" name="Google Shape;153;gb9c4513dd2_0_21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/>
              <a:t>History &amp; Development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9c4513dd2_0_1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Recent updates includes: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683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Encryption and Checksum Specifications.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Clarification of the protocol with more  detailed and clearer explanation of intended  use.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 new edition of the GSS-API( Generic  Security Service Application Program  Interface ) specification.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59" name="Google Shape;159;gb9c4513dd2_0_1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endParaRPr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/>
              <a:t>History &amp; Development</a:t>
            </a:r>
            <a:endParaRPr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9c4513dd2_0_6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•Authentication-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divide up resources with capabilities between many  users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restrict user’s access to resources.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typical authentication mechanism – passwords.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•But regular password authentication is  useless in the face of a computer network  (as in the Internet)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systems crackers (hacker) can easily intercept these  passwords while on the wire.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65" name="Google Shape;165;gb9c4513dd2_0_6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/>
              <a:t>Need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9c4513dd2_0_11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Firewalls make a risky assumption: that  attackers are coming from the outside.  In  reality, attacks frequently come from within.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Assumes “bad guys” are on the outside….while  the really damaging ones can be inside !!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Restrict use of Internet.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Kerberos assumes that network connections  (rather than servers and work stations) are  the weak link in network security.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71" name="Google Shape;171;gb9c4513dd2_0_11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/>
              <a:t>Need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9c4513dd2_0_16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Needham-Schroeder Symmetric Key  establishes a session key to protect further  communication.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Needham-Schroeder Public-Key  Protocol provides mutual authentication.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77" name="Google Shape;177;gb9c4513dd2_0_16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sz="30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EEDHAM</a:t>
            </a:r>
            <a:r>
              <a:rPr lang="en-US" sz="30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-S</a:t>
            </a:r>
            <a:r>
              <a:rPr lang="en-US" sz="24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CHROEDER </a:t>
            </a:r>
            <a:r>
              <a:rPr lang="en-US" sz="30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ROTOCOL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9c4513dd2_0_40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Let Alice (A) initiates the communication to  Bob (B).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           S is a server trusted by both parties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           K</a:t>
            </a:r>
            <a:r>
              <a:rPr lang="en-US" baseline="-25000" dirty="0"/>
              <a:t>AS  </a:t>
            </a:r>
            <a:r>
              <a:rPr lang="en-US" dirty="0"/>
              <a:t>is a symmetric key known only to A and S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           K</a:t>
            </a:r>
            <a:r>
              <a:rPr lang="en-US" baseline="-25000" dirty="0"/>
              <a:t>BS  </a:t>
            </a:r>
            <a:r>
              <a:rPr lang="en-US" dirty="0"/>
              <a:t>is a symmetric key known only to B and S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           N</a:t>
            </a:r>
            <a:r>
              <a:rPr lang="en-US" baseline="-25000" dirty="0"/>
              <a:t>A </a:t>
            </a:r>
            <a:r>
              <a:rPr lang="en-US" dirty="0"/>
              <a:t>and N</a:t>
            </a:r>
            <a:r>
              <a:rPr lang="en-US" baseline="-25000" dirty="0"/>
              <a:t>B </a:t>
            </a:r>
            <a:r>
              <a:rPr lang="en-US" dirty="0"/>
              <a:t>are nonces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gb9c4513dd2_0_40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EEDHAM</a:t>
            </a:r>
            <a:r>
              <a:rPr lang="en-US" sz="30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-S</a:t>
            </a:r>
            <a:r>
              <a:rPr lang="en-US" sz="24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CHROEDER  </a:t>
            </a:r>
            <a:r>
              <a:rPr lang="en-US" sz="30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 b="0" i="1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ROTOCOL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857</Words>
  <Application>Microsoft Office PowerPoint</Application>
  <PresentationFormat>On-screen Show (4:3)</PresentationFormat>
  <Paragraphs>129</Paragraphs>
  <Slides>23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Raleway Thin</vt:lpstr>
      <vt:lpstr>Times New Roman</vt:lpstr>
      <vt:lpstr>Calibri</vt:lpstr>
      <vt:lpstr>Arial</vt:lpstr>
      <vt:lpstr>Cambria</vt:lpstr>
      <vt:lpstr>Wingdings</vt:lpstr>
      <vt:lpstr>Noto Sans Symbols</vt:lpstr>
      <vt:lpstr>Arial Black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E- Books Recommended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cgc</dc:creator>
  <cp:lastModifiedBy>puneet kaur</cp:lastModifiedBy>
  <cp:revision>4</cp:revision>
  <dcterms:created xsi:type="dcterms:W3CDTF">2013-12-12T17:34:34Z</dcterms:created>
  <dcterms:modified xsi:type="dcterms:W3CDTF">2023-02-04T04:24:34Z</dcterms:modified>
</cp:coreProperties>
</file>