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2" r:id="rId7"/>
    <p:sldId id="264" r:id="rId8"/>
    <p:sldId id="265" r:id="rId9"/>
    <p:sldId id="270" r:id="rId10"/>
    <p:sldId id="266" r:id="rId11"/>
    <p:sldId id="267" r:id="rId12"/>
    <p:sldId id="268" r:id="rId13"/>
    <p:sldId id="269" r:id="rId14"/>
    <p:sldId id="271" r:id="rId15"/>
    <p:sldId id="294" r:id="rId16"/>
    <p:sldId id="272" r:id="rId17"/>
    <p:sldId id="273" r:id="rId18"/>
    <p:sldId id="274" r:id="rId19"/>
    <p:sldId id="295" r:id="rId20"/>
    <p:sldId id="276" r:id="rId21"/>
    <p:sldId id="278" r:id="rId22"/>
    <p:sldId id="279" r:id="rId23"/>
    <p:sldId id="280"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7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89553" autoAdjust="0"/>
  </p:normalViewPr>
  <p:slideViewPr>
    <p:cSldViewPr snapToGrid="0">
      <p:cViewPr varScale="1">
        <p:scale>
          <a:sx n="121" d="100"/>
          <a:sy n="121" d="100"/>
        </p:scale>
        <p:origin x="67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78A66-96B5-4EA3-A5BB-5DA07DB78DD3}" type="datetimeFigureOut">
              <a:rPr lang="en-US" smtClean="0"/>
              <a:t>4/30/2018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DA5BB-F543-477B-8C51-C15F5EEEC8B6}" type="slidenum">
              <a:rPr lang="en-US" smtClean="0"/>
              <a:t>‹#›</a:t>
            </a:fld>
            <a:endParaRPr lang="en-US"/>
          </a:p>
        </p:txBody>
      </p:sp>
    </p:spTree>
    <p:extLst>
      <p:ext uri="{BB962C8B-B14F-4D97-AF65-F5344CB8AC3E}">
        <p14:creationId xmlns:p14="http://schemas.microsoft.com/office/powerpoint/2010/main" val="471858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nothing!  Point</a:t>
            </a:r>
            <a:r>
              <a:rPr lang="en-US" baseline="0" dirty="0" smtClean="0"/>
              <a:t> out Include/Exclude</a:t>
            </a:r>
          </a:p>
          <a:p>
            <a:endParaRPr lang="en-US" dirty="0"/>
          </a:p>
        </p:txBody>
      </p:sp>
      <p:sp>
        <p:nvSpPr>
          <p:cNvPr id="4" name="Slide Number Placeholder 3"/>
          <p:cNvSpPr>
            <a:spLocks noGrp="1"/>
          </p:cNvSpPr>
          <p:nvPr>
            <p:ph type="sldNum" sz="quarter" idx="10"/>
          </p:nvPr>
        </p:nvSpPr>
        <p:spPr/>
        <p:txBody>
          <a:bodyPr/>
          <a:lstStyle/>
          <a:p>
            <a:fld id="{4FFDA5BB-F543-477B-8C51-C15F5EEEC8B6}" type="slidenum">
              <a:rPr lang="en-US" smtClean="0"/>
              <a:t>7</a:t>
            </a:fld>
            <a:endParaRPr lang="en-US"/>
          </a:p>
        </p:txBody>
      </p:sp>
    </p:spTree>
    <p:extLst>
      <p:ext uri="{BB962C8B-B14F-4D97-AF65-F5344CB8AC3E}">
        <p14:creationId xmlns:p14="http://schemas.microsoft.com/office/powerpoint/2010/main" val="3432237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FL</a:t>
            </a:r>
            <a:endParaRPr lang="en-US" dirty="0"/>
          </a:p>
        </p:txBody>
      </p:sp>
      <p:sp>
        <p:nvSpPr>
          <p:cNvPr id="4" name="Slide Number Placeholder 3"/>
          <p:cNvSpPr>
            <a:spLocks noGrp="1"/>
          </p:cNvSpPr>
          <p:nvPr>
            <p:ph type="sldNum" sz="quarter" idx="10"/>
          </p:nvPr>
        </p:nvSpPr>
        <p:spPr/>
        <p:txBody>
          <a:bodyPr/>
          <a:lstStyle/>
          <a:p>
            <a:fld id="{4FFDA5BB-F543-477B-8C51-C15F5EEEC8B6}" type="slidenum">
              <a:rPr lang="en-US" smtClean="0"/>
              <a:t>10</a:t>
            </a:fld>
            <a:endParaRPr lang="en-US"/>
          </a:p>
        </p:txBody>
      </p:sp>
    </p:spTree>
    <p:extLst>
      <p:ext uri="{BB962C8B-B14F-4D97-AF65-F5344CB8AC3E}">
        <p14:creationId xmlns:p14="http://schemas.microsoft.com/office/powerpoint/2010/main" val="305956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error notification on XML image/Image</a:t>
            </a:r>
          </a:p>
          <a:p>
            <a:endParaRPr lang="en-US" dirty="0" smtClean="0"/>
          </a:p>
          <a:p>
            <a:r>
              <a:rPr lang="en-US" dirty="0" smtClean="0"/>
              <a:t>Grab hashes?</a:t>
            </a:r>
          </a:p>
          <a:p>
            <a:r>
              <a:rPr lang="en-US" dirty="0" smtClean="0"/>
              <a:t>Virus</a:t>
            </a:r>
            <a:r>
              <a:rPr lang="en-US" baseline="0" dirty="0" smtClean="0"/>
              <a:t> Total / known bad hashes</a:t>
            </a:r>
            <a:endParaRPr lang="en-US" dirty="0"/>
          </a:p>
        </p:txBody>
      </p:sp>
      <p:sp>
        <p:nvSpPr>
          <p:cNvPr id="4" name="Slide Number Placeholder 3"/>
          <p:cNvSpPr>
            <a:spLocks noGrp="1"/>
          </p:cNvSpPr>
          <p:nvPr>
            <p:ph type="sldNum" sz="quarter" idx="10"/>
          </p:nvPr>
        </p:nvSpPr>
        <p:spPr/>
        <p:txBody>
          <a:bodyPr/>
          <a:lstStyle/>
          <a:p>
            <a:fld id="{4FFDA5BB-F543-477B-8C51-C15F5EEEC8B6}" type="slidenum">
              <a:rPr lang="en-US" smtClean="0"/>
              <a:t>11</a:t>
            </a:fld>
            <a:endParaRPr lang="en-US"/>
          </a:p>
        </p:txBody>
      </p:sp>
    </p:spTree>
    <p:extLst>
      <p:ext uri="{BB962C8B-B14F-4D97-AF65-F5344CB8AC3E}">
        <p14:creationId xmlns:p14="http://schemas.microsoft.com/office/powerpoint/2010/main" val="379432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 there</a:t>
            </a:r>
            <a:r>
              <a:rPr lang="en-US" baseline="0" dirty="0" smtClean="0"/>
              <a:t> are many processes that intentionally time-stomp.</a:t>
            </a:r>
            <a:endParaRPr lang="en-US" dirty="0"/>
          </a:p>
        </p:txBody>
      </p:sp>
      <p:sp>
        <p:nvSpPr>
          <p:cNvPr id="4" name="Slide Number Placeholder 3"/>
          <p:cNvSpPr>
            <a:spLocks noGrp="1"/>
          </p:cNvSpPr>
          <p:nvPr>
            <p:ph type="sldNum" sz="quarter" idx="10"/>
          </p:nvPr>
        </p:nvSpPr>
        <p:spPr/>
        <p:txBody>
          <a:bodyPr/>
          <a:lstStyle/>
          <a:p>
            <a:fld id="{4FFDA5BB-F543-477B-8C51-C15F5EEEC8B6}" type="slidenum">
              <a:rPr lang="en-US" smtClean="0"/>
              <a:t>16</a:t>
            </a:fld>
            <a:endParaRPr lang="en-US"/>
          </a:p>
        </p:txBody>
      </p:sp>
    </p:spTree>
    <p:extLst>
      <p:ext uri="{BB962C8B-B14F-4D97-AF65-F5344CB8AC3E}">
        <p14:creationId xmlns:p14="http://schemas.microsoft.com/office/powerpoint/2010/main" val="2677098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ProcesGuid</a:t>
            </a:r>
            <a:endParaRPr lang="en-US" dirty="0" smtClean="0"/>
          </a:p>
          <a:p>
            <a:r>
              <a:rPr lang="en-US" dirty="0" smtClean="0"/>
              <a:t>Get-</a:t>
            </a:r>
            <a:r>
              <a:rPr lang="en-US" dirty="0" err="1" smtClean="0"/>
              <a:t>WinEvent</a:t>
            </a:r>
            <a:r>
              <a:rPr lang="en-US" dirty="0" smtClean="0"/>
              <a:t> -</a:t>
            </a:r>
            <a:r>
              <a:rPr lang="en-US" dirty="0" err="1" smtClean="0"/>
              <a:t>ListLog</a:t>
            </a:r>
            <a:r>
              <a:rPr lang="en-US" dirty="0" smtClean="0"/>
              <a:t> * | Where </a:t>
            </a:r>
            <a:r>
              <a:rPr lang="en-US" dirty="0" err="1" smtClean="0"/>
              <a:t>logname</a:t>
            </a:r>
            <a:r>
              <a:rPr lang="en-US" dirty="0" smtClean="0"/>
              <a:t> -Match '</a:t>
            </a:r>
            <a:r>
              <a:rPr lang="en-US" dirty="0" err="1" smtClean="0"/>
              <a:t>sysmon</a:t>
            </a:r>
            <a:r>
              <a:rPr lang="en-US" dirty="0" smtClean="0"/>
              <a:t>‘</a:t>
            </a:r>
          </a:p>
          <a:p>
            <a:r>
              <a:rPr lang="en-US" dirty="0" smtClean="0"/>
              <a:t>Get-</a:t>
            </a:r>
            <a:r>
              <a:rPr lang="en-US" dirty="0" err="1" smtClean="0"/>
              <a:t>WinEvent</a:t>
            </a:r>
            <a:r>
              <a:rPr lang="en-US" dirty="0" smtClean="0"/>
              <a:t> -</a:t>
            </a:r>
            <a:r>
              <a:rPr lang="en-US" dirty="0" err="1" smtClean="0"/>
              <a:t>LogName</a:t>
            </a:r>
            <a:r>
              <a:rPr lang="en-US" dirty="0" smtClean="0"/>
              <a:t> 'Microsoft-Windows-</a:t>
            </a:r>
            <a:r>
              <a:rPr lang="en-US" dirty="0" err="1" smtClean="0"/>
              <a:t>Sysmon</a:t>
            </a:r>
            <a:r>
              <a:rPr lang="en-US" dirty="0" smtClean="0"/>
              <a:t>/Operational' | Where message -Match 'D0F1D6A6-2521-5AC9-0000-0010FD942910'</a:t>
            </a:r>
            <a:endParaRPr lang="en-US" dirty="0"/>
          </a:p>
        </p:txBody>
      </p:sp>
      <p:sp>
        <p:nvSpPr>
          <p:cNvPr id="4" name="Slide Number Placeholder 3"/>
          <p:cNvSpPr>
            <a:spLocks noGrp="1"/>
          </p:cNvSpPr>
          <p:nvPr>
            <p:ph type="sldNum" sz="quarter" idx="10"/>
          </p:nvPr>
        </p:nvSpPr>
        <p:spPr/>
        <p:txBody>
          <a:bodyPr/>
          <a:lstStyle/>
          <a:p>
            <a:fld id="{4FFDA5BB-F543-477B-8C51-C15F5EEEC8B6}" type="slidenum">
              <a:rPr lang="en-US" smtClean="0"/>
              <a:t>21</a:t>
            </a:fld>
            <a:endParaRPr lang="en-US"/>
          </a:p>
        </p:txBody>
      </p:sp>
    </p:spTree>
    <p:extLst>
      <p:ext uri="{BB962C8B-B14F-4D97-AF65-F5344CB8AC3E}">
        <p14:creationId xmlns:p14="http://schemas.microsoft.com/office/powerpoint/2010/main" val="2766511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Count Name</a:t>
            </a:r>
          </a:p>
          <a:p>
            <a:r>
              <a:rPr lang="en-US" dirty="0" smtClean="0"/>
              <a:t>----- ----</a:t>
            </a:r>
          </a:p>
          <a:p>
            <a:r>
              <a:rPr lang="en-US" dirty="0" smtClean="0"/>
              <a:t> 4848 12</a:t>
            </a:r>
          </a:p>
          <a:p>
            <a:r>
              <a:rPr lang="en-US" dirty="0" smtClean="0"/>
              <a:t>67889 13</a:t>
            </a:r>
          </a:p>
          <a:p>
            <a:endParaRPr lang="en-US" dirty="0" smtClean="0"/>
          </a:p>
          <a:p>
            <a:r>
              <a:rPr lang="en-US" dirty="0" smtClean="0"/>
              <a:t>10</a:t>
            </a:r>
            <a:r>
              <a:rPr lang="en-US" baseline="0" dirty="0" smtClean="0"/>
              <a:t> minutes</a:t>
            </a:r>
          </a:p>
          <a:p>
            <a:endParaRPr lang="en-US" dirty="0"/>
          </a:p>
        </p:txBody>
      </p:sp>
      <p:sp>
        <p:nvSpPr>
          <p:cNvPr id="4" name="Slide Number Placeholder 3"/>
          <p:cNvSpPr>
            <a:spLocks noGrp="1"/>
          </p:cNvSpPr>
          <p:nvPr>
            <p:ph type="sldNum" sz="quarter" idx="10"/>
          </p:nvPr>
        </p:nvSpPr>
        <p:spPr/>
        <p:txBody>
          <a:bodyPr/>
          <a:lstStyle/>
          <a:p>
            <a:fld id="{4FFDA5BB-F543-477B-8C51-C15F5EEEC8B6}" type="slidenum">
              <a:rPr lang="en-US" smtClean="0"/>
              <a:t>30</a:t>
            </a:fld>
            <a:endParaRPr lang="en-US"/>
          </a:p>
        </p:txBody>
      </p:sp>
    </p:spTree>
    <p:extLst>
      <p:ext uri="{BB962C8B-B14F-4D97-AF65-F5344CB8AC3E}">
        <p14:creationId xmlns:p14="http://schemas.microsoft.com/office/powerpoint/2010/main" val="4225901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System.IO.Directory</a:t>
            </a:r>
            <a:r>
              <a:rPr lang="en-US" dirty="0" smtClean="0"/>
              <a:t>]::</a:t>
            </a:r>
            <a:r>
              <a:rPr lang="en-US" dirty="0" err="1" smtClean="0"/>
              <a:t>GetFiles</a:t>
            </a:r>
            <a:r>
              <a:rPr lang="en-US" dirty="0" smtClean="0"/>
              <a:t>("\\.\\pipe\\")</a:t>
            </a:r>
          </a:p>
          <a:p>
            <a:r>
              <a:rPr lang="en-US" dirty="0" smtClean="0"/>
              <a:t>https://gbegerow.wordpress.com/tag/powershell-named-pipes/</a:t>
            </a:r>
          </a:p>
          <a:p>
            <a:r>
              <a:rPr lang="en-US" dirty="0" smtClean="0"/>
              <a:t>https://labs.portcullis.co.uk/blog/windows-named-pipes-there-and-back-again/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FFDA5BB-F543-477B-8C51-C15F5EEEC8B6}" type="slidenum">
              <a:rPr lang="en-US" smtClean="0"/>
              <a:t>33</a:t>
            </a:fld>
            <a:endParaRPr lang="en-US"/>
          </a:p>
        </p:txBody>
      </p:sp>
    </p:spTree>
    <p:extLst>
      <p:ext uri="{BB962C8B-B14F-4D97-AF65-F5344CB8AC3E}">
        <p14:creationId xmlns:p14="http://schemas.microsoft.com/office/powerpoint/2010/main" val="395731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PowerShell file for invocation</a:t>
            </a:r>
          </a:p>
          <a:p>
            <a:r>
              <a:rPr lang="en-US" dirty="0" smtClean="0"/>
              <a:t>https://learn-powershell.net/2013/08/14/powershell-and-events-permanent-wmi-event-subscriptions/</a:t>
            </a:r>
          </a:p>
          <a:p>
            <a:r>
              <a:rPr lang="en-US" smtClean="0"/>
              <a:t>https://gist.github.com/mattifestation/aff0cb8bf66c7f6ef44a</a:t>
            </a:r>
          </a:p>
          <a:p>
            <a:endParaRPr lang="en-US" dirty="0"/>
          </a:p>
        </p:txBody>
      </p:sp>
      <p:sp>
        <p:nvSpPr>
          <p:cNvPr id="4" name="Slide Number Placeholder 3"/>
          <p:cNvSpPr>
            <a:spLocks noGrp="1"/>
          </p:cNvSpPr>
          <p:nvPr>
            <p:ph type="sldNum" sz="quarter" idx="10"/>
          </p:nvPr>
        </p:nvSpPr>
        <p:spPr/>
        <p:txBody>
          <a:bodyPr/>
          <a:lstStyle/>
          <a:p>
            <a:fld id="{4FFDA5BB-F543-477B-8C51-C15F5EEEC8B6}" type="slidenum">
              <a:rPr lang="en-US" smtClean="0"/>
              <a:t>34</a:t>
            </a:fld>
            <a:endParaRPr lang="en-US"/>
          </a:p>
        </p:txBody>
      </p:sp>
    </p:spTree>
    <p:extLst>
      <p:ext uri="{BB962C8B-B14F-4D97-AF65-F5344CB8AC3E}">
        <p14:creationId xmlns:p14="http://schemas.microsoft.com/office/powerpoint/2010/main" val="240080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A92CBE-82D8-4421-A554-B7FBB00C304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294070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92CBE-82D8-4421-A554-B7FBB00C304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74338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92CBE-82D8-4421-A554-B7FBB00C304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515708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92CBE-82D8-4421-A554-B7FBB00C304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38578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A92CBE-82D8-4421-A554-B7FBB00C304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371349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A92CBE-82D8-4421-A554-B7FBB00C3044}"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135169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A92CBE-82D8-4421-A554-B7FBB00C3044}" type="datetimeFigureOut">
              <a:rPr lang="en-US" smtClean="0"/>
              <a:t>4/30/2018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913434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A92CBE-82D8-4421-A554-B7FBB00C3044}" type="datetimeFigureOut">
              <a:rPr lang="en-US" smtClean="0"/>
              <a:t>4/30/2018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334160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A92CBE-82D8-4421-A554-B7FBB00C3044}" type="datetimeFigureOut">
              <a:rPr lang="en-US" smtClean="0"/>
              <a:t>4/30/2018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402860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A92CBE-82D8-4421-A554-B7FBB00C3044}"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428214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A92CBE-82D8-4421-A554-B7FBB00C3044}"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2BA84-2396-49CF-9E17-2871ECB13D85}" type="slidenum">
              <a:rPr lang="en-US" smtClean="0"/>
              <a:t>‹#›</a:t>
            </a:fld>
            <a:endParaRPr lang="en-US"/>
          </a:p>
        </p:txBody>
      </p:sp>
    </p:spTree>
    <p:extLst>
      <p:ext uri="{BB962C8B-B14F-4D97-AF65-F5344CB8AC3E}">
        <p14:creationId xmlns:p14="http://schemas.microsoft.com/office/powerpoint/2010/main" val="201409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92CBE-82D8-4421-A554-B7FBB00C3044}" type="datetimeFigureOut">
              <a:rPr lang="en-US" smtClean="0"/>
              <a:t>4/30/2018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2BA84-2396-49CF-9E17-2871ECB13D85}" type="slidenum">
              <a:rPr lang="en-US" smtClean="0"/>
              <a:t>‹#›</a:t>
            </a:fld>
            <a:endParaRPr lang="en-US"/>
          </a:p>
        </p:txBody>
      </p:sp>
    </p:spTree>
    <p:extLst>
      <p:ext uri="{BB962C8B-B14F-4D97-AF65-F5344CB8AC3E}">
        <p14:creationId xmlns:p14="http://schemas.microsoft.com/office/powerpoint/2010/main" val="3113726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sysinternals/downloads/sysm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blogs.technet.microsoft.com/motiba/2016/10/18/sysinternals-sysmon-unleashed/" TargetMode="External"/><Relationship Id="rId2" Type="http://schemas.openxmlformats.org/officeDocument/2006/relationships/hyperlink" Target="https://github.com/SwiftOnSecurity/sysmon-config" TargetMode="External"/><Relationship Id="rId1" Type="http://schemas.openxmlformats.org/officeDocument/2006/relationships/slideLayout" Target="../slideLayouts/slideLayout2.xml"/><Relationship Id="rId5" Type="http://schemas.openxmlformats.org/officeDocument/2006/relationships/hyperlink" Target="https://www.rsaconference.com/writable/presentations/file_upload/hta-w05-tracking_hackers_on_your_network_with_sysinternals_sysmon.pdf" TargetMode="External"/><Relationship Id="rId4" Type="http://schemas.openxmlformats.org/officeDocument/2006/relationships/hyperlink" Target="https://www.darkoperator.com/blog/2017/10/15/sysinternals-sysmon-610-tracking-of-permanent-wmi-event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sysinternals/downloads/sysmon" TargetMode="External"/><Relationship Id="rId2" Type="http://schemas.openxmlformats.org/officeDocument/2006/relationships/hyperlink" Target="https://docs.microsoft.com/en-us/sysinternals/downloads/sysinternals-sui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3579" y="1122363"/>
            <a:ext cx="10388449" cy="2107796"/>
          </a:xfrm>
        </p:spPr>
        <p:txBody>
          <a:bodyPr>
            <a:normAutofit/>
          </a:bodyPr>
          <a:lstStyle/>
          <a:p>
            <a:r>
              <a:rPr lang="en-US" dirty="0"/>
              <a:t>Enhance your SIEM with </a:t>
            </a:r>
            <a:r>
              <a:rPr lang="en-US" dirty="0" err="1"/>
              <a:t>Sysmon</a:t>
            </a:r>
            <a:r>
              <a:rPr lang="en-US" dirty="0" smtClean="0"/>
              <a:t>​</a:t>
            </a:r>
            <a:endParaRPr lang="en-US" dirty="0"/>
          </a:p>
        </p:txBody>
      </p:sp>
      <p:sp>
        <p:nvSpPr>
          <p:cNvPr id="3" name="Subtitle 2"/>
          <p:cNvSpPr>
            <a:spLocks noGrp="1"/>
          </p:cNvSpPr>
          <p:nvPr>
            <p:ph type="subTitle" idx="1"/>
          </p:nvPr>
        </p:nvSpPr>
        <p:spPr/>
        <p:txBody>
          <a:bodyPr/>
          <a:lstStyle/>
          <a:p>
            <a:r>
              <a:rPr lang="en-US" dirty="0" smtClean="0"/>
              <a:t>Wes Stahler, CISSP, MCSD</a:t>
            </a:r>
          </a:p>
          <a:p>
            <a:r>
              <a:rPr lang="en-US" dirty="0" smtClean="0"/>
              <a:t>The Ohio State University </a:t>
            </a:r>
            <a:r>
              <a:rPr lang="en-US" dirty="0" err="1" smtClean="0"/>
              <a:t>Wexner</a:t>
            </a:r>
            <a:r>
              <a:rPr lang="en-US" dirty="0" smtClean="0"/>
              <a:t> Medical Center</a:t>
            </a:r>
            <a:endParaRPr lang="en-US" dirty="0"/>
          </a:p>
        </p:txBody>
      </p:sp>
    </p:spTree>
    <p:extLst>
      <p:ext uri="{BB962C8B-B14F-4D97-AF65-F5344CB8AC3E}">
        <p14:creationId xmlns:p14="http://schemas.microsoft.com/office/powerpoint/2010/main" val="1001233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Where do I see the info? (Event Viewer or PowerShell)</a:t>
            </a:r>
            <a:endParaRPr lang="en-US" sz="3600" dirty="0"/>
          </a:p>
        </p:txBody>
      </p:sp>
      <p:pic>
        <p:nvPicPr>
          <p:cNvPr id="4" name="Content Placeholder 3"/>
          <p:cNvPicPr>
            <a:picLocks noGrp="1" noChangeAspect="1"/>
          </p:cNvPicPr>
          <p:nvPr>
            <p:ph idx="1"/>
          </p:nvPr>
        </p:nvPicPr>
        <p:blipFill>
          <a:blip r:embed="rId3"/>
          <a:stretch>
            <a:fillRect/>
          </a:stretch>
        </p:blipFill>
        <p:spPr>
          <a:xfrm>
            <a:off x="838200" y="1550050"/>
            <a:ext cx="10515600" cy="1479874"/>
          </a:xfrm>
          <a:prstGeom prst="rect">
            <a:avLst/>
          </a:prstGeom>
        </p:spPr>
      </p:pic>
      <p:pic>
        <p:nvPicPr>
          <p:cNvPr id="5" name="Picture 4"/>
          <p:cNvPicPr>
            <a:picLocks noChangeAspect="1"/>
          </p:cNvPicPr>
          <p:nvPr/>
        </p:nvPicPr>
        <p:blipFill>
          <a:blip r:embed="rId4"/>
          <a:stretch>
            <a:fillRect/>
          </a:stretch>
        </p:blipFill>
        <p:spPr>
          <a:xfrm>
            <a:off x="761324" y="3152108"/>
            <a:ext cx="10755944" cy="3373848"/>
          </a:xfrm>
          <a:prstGeom prst="rect">
            <a:avLst/>
          </a:prstGeom>
        </p:spPr>
      </p:pic>
    </p:spTree>
    <p:extLst>
      <p:ext uri="{BB962C8B-B14F-4D97-AF65-F5344CB8AC3E}">
        <p14:creationId xmlns:p14="http://schemas.microsoft.com/office/powerpoint/2010/main" val="1245325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1: Process Creation</a:t>
            </a:r>
            <a:endParaRPr lang="en-US" dirty="0"/>
          </a:p>
        </p:txBody>
      </p:sp>
      <p:sp>
        <p:nvSpPr>
          <p:cNvPr id="3" name="Content Placeholder 2"/>
          <p:cNvSpPr>
            <a:spLocks noGrp="1"/>
          </p:cNvSpPr>
          <p:nvPr>
            <p:ph idx="1"/>
          </p:nvPr>
        </p:nvSpPr>
        <p:spPr>
          <a:xfrm>
            <a:off x="838200" y="1522297"/>
            <a:ext cx="10515600" cy="4654666"/>
          </a:xfrm>
        </p:spPr>
        <p:txBody>
          <a:bodyPr>
            <a:normAutofit fontScale="92500" lnSpcReduction="20000"/>
          </a:bodyPr>
          <a:lstStyle/>
          <a:p>
            <a:r>
              <a:rPr lang="en-US" dirty="0" smtClean="0"/>
              <a:t>Right now, the </a:t>
            </a:r>
            <a:r>
              <a:rPr lang="en-US" dirty="0" err="1" smtClean="0"/>
              <a:t>config</a:t>
            </a:r>
            <a:r>
              <a:rPr lang="en-US" dirty="0" smtClean="0"/>
              <a:t> has</a:t>
            </a:r>
            <a:br>
              <a:rPr lang="en-US" dirty="0" smtClean="0"/>
            </a:br>
            <a:r>
              <a:rPr lang="en-US" dirty="0" smtClean="0"/>
              <a:t>&lt;!--</a:t>
            </a:r>
            <a:r>
              <a:rPr lang="en-US" dirty="0"/>
              <a:t>SYSMON EVENT ID 1 : PROCESS CREATION-</a:t>
            </a:r>
            <a:r>
              <a:rPr lang="en-US" dirty="0" smtClean="0"/>
              <a:t>-&gt;</a:t>
            </a:r>
            <a:br>
              <a:rPr lang="en-US" dirty="0" smtClean="0"/>
            </a:br>
            <a:r>
              <a:rPr lang="en-US" dirty="0" smtClean="0"/>
              <a:t>&lt;</a:t>
            </a:r>
            <a:r>
              <a:rPr lang="en-US" dirty="0" err="1"/>
              <a:t>ProcessCreate</a:t>
            </a:r>
            <a:r>
              <a:rPr lang="en-US" dirty="0"/>
              <a:t> </a:t>
            </a:r>
            <a:r>
              <a:rPr lang="en-US" dirty="0" err="1"/>
              <a:t>onmatch</a:t>
            </a:r>
            <a:r>
              <a:rPr lang="en-US" dirty="0"/>
              <a:t>="include"/&gt;</a:t>
            </a:r>
          </a:p>
          <a:p>
            <a:r>
              <a:rPr lang="en-US" dirty="0" smtClean="0"/>
              <a:t>This means include all of the following, and since the list is empty, we get nothing.</a:t>
            </a:r>
          </a:p>
          <a:p>
            <a:r>
              <a:rPr lang="en-US" dirty="0" smtClean="0"/>
              <a:t>If we change it to </a:t>
            </a:r>
            <a:br>
              <a:rPr lang="en-US" dirty="0" smtClean="0"/>
            </a:br>
            <a:r>
              <a:rPr lang="en-US" dirty="0" smtClean="0"/>
              <a:t>&lt;</a:t>
            </a:r>
            <a:r>
              <a:rPr lang="en-US" dirty="0" err="1" smtClean="0"/>
              <a:t>ProcessCreate</a:t>
            </a:r>
            <a:r>
              <a:rPr lang="en-US" dirty="0" smtClean="0"/>
              <a:t> </a:t>
            </a:r>
            <a:r>
              <a:rPr lang="en-US" dirty="0" err="1" smtClean="0"/>
              <a:t>onmatch</a:t>
            </a:r>
            <a:r>
              <a:rPr lang="en-US" dirty="0" smtClean="0"/>
              <a:t>=“exclude"/&gt;</a:t>
            </a:r>
            <a:br>
              <a:rPr lang="en-US" dirty="0" smtClean="0"/>
            </a:br>
            <a:r>
              <a:rPr lang="en-US" dirty="0" smtClean="0"/>
              <a:t>We will get everything – to much!</a:t>
            </a:r>
          </a:p>
          <a:p>
            <a:r>
              <a:rPr lang="en-US" dirty="0" smtClean="0"/>
              <a:t>Lets change it to:</a:t>
            </a:r>
            <a:br>
              <a:rPr lang="en-US" dirty="0" smtClean="0"/>
            </a:br>
            <a:r>
              <a:rPr lang="en-US" sz="1800" dirty="0"/>
              <a:t>&lt;</a:t>
            </a:r>
            <a:r>
              <a:rPr lang="en-US" sz="1800" dirty="0" err="1"/>
              <a:t>ProcessCreate</a:t>
            </a:r>
            <a:r>
              <a:rPr lang="en-US" sz="1800" dirty="0"/>
              <a:t> </a:t>
            </a:r>
            <a:r>
              <a:rPr lang="en-US" sz="1800" dirty="0" err="1"/>
              <a:t>onmatch</a:t>
            </a:r>
            <a:r>
              <a:rPr lang="en-US" sz="1800" dirty="0"/>
              <a:t>="include</a:t>
            </a:r>
            <a:r>
              <a:rPr lang="en-US" sz="1800" dirty="0" smtClean="0"/>
              <a:t>"&gt;</a:t>
            </a:r>
            <a:br>
              <a:rPr lang="en-US" sz="1800" dirty="0" smtClean="0"/>
            </a:br>
            <a:r>
              <a:rPr lang="en-US" sz="1800" dirty="0" smtClean="0"/>
              <a:t>    &lt;</a:t>
            </a:r>
            <a:r>
              <a:rPr lang="en-US" sz="1800" dirty="0"/>
              <a:t>Image condition="is"&gt;C:\Windows\System32\</a:t>
            </a:r>
            <a:r>
              <a:rPr lang="en-US" sz="1800" dirty="0" err="1"/>
              <a:t>WindowsPowerShell</a:t>
            </a:r>
            <a:r>
              <a:rPr lang="en-US" sz="1800" dirty="0"/>
              <a:t>\v1.0\powershell.exe&lt;/Image</a:t>
            </a:r>
            <a:r>
              <a:rPr lang="en-US" sz="1800" dirty="0" smtClean="0"/>
              <a:t>&gt;</a:t>
            </a:r>
            <a:br>
              <a:rPr lang="en-US" sz="1800" dirty="0" smtClean="0"/>
            </a:br>
            <a:r>
              <a:rPr lang="en-US" sz="1800" dirty="0" smtClean="0"/>
              <a:t>&lt;/</a:t>
            </a:r>
            <a:r>
              <a:rPr lang="en-US" sz="1800" dirty="0" err="1"/>
              <a:t>ProcessCreate</a:t>
            </a:r>
            <a:r>
              <a:rPr lang="en-US" sz="1800" dirty="0"/>
              <a:t>&gt;</a:t>
            </a:r>
          </a:p>
          <a:p>
            <a:r>
              <a:rPr lang="en-US" dirty="0" err="1" smtClean="0"/>
              <a:t>Cmd</a:t>
            </a:r>
            <a:r>
              <a:rPr lang="en-US" dirty="0" smtClean="0"/>
              <a:t>/Word/Excel starting PowerShell</a:t>
            </a:r>
          </a:p>
          <a:p>
            <a:r>
              <a:rPr lang="en-US" dirty="0" smtClean="0"/>
              <a:t>Bonus Code:  Grab hashes</a:t>
            </a:r>
            <a:endParaRPr lang="en-US" dirty="0"/>
          </a:p>
        </p:txBody>
      </p:sp>
    </p:spTree>
    <p:extLst>
      <p:ext uri="{BB962C8B-B14F-4D97-AF65-F5344CB8AC3E}">
        <p14:creationId xmlns:p14="http://schemas.microsoft.com/office/powerpoint/2010/main" val="3441455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Reapply the </a:t>
            </a:r>
            <a:r>
              <a:rPr lang="en-US" dirty="0" err="1" smtClean="0"/>
              <a:t>config</a:t>
            </a:r>
            <a:endParaRPr lang="en-US" dirty="0"/>
          </a:p>
        </p:txBody>
      </p:sp>
      <p:pic>
        <p:nvPicPr>
          <p:cNvPr id="3" name="Picture 2"/>
          <p:cNvPicPr>
            <a:picLocks noChangeAspect="1"/>
          </p:cNvPicPr>
          <p:nvPr/>
        </p:nvPicPr>
        <p:blipFill>
          <a:blip r:embed="rId2"/>
          <a:stretch>
            <a:fillRect/>
          </a:stretch>
        </p:blipFill>
        <p:spPr>
          <a:xfrm>
            <a:off x="302735" y="1782258"/>
            <a:ext cx="11443788" cy="2652186"/>
          </a:xfrm>
          <a:prstGeom prst="rect">
            <a:avLst/>
          </a:prstGeom>
        </p:spPr>
      </p:pic>
    </p:spTree>
    <p:extLst>
      <p:ext uri="{BB962C8B-B14F-4D97-AF65-F5344CB8AC3E}">
        <p14:creationId xmlns:p14="http://schemas.microsoft.com/office/powerpoint/2010/main" val="254182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confirm…..</a:t>
            </a:r>
            <a:endParaRPr lang="en-US" dirty="0"/>
          </a:p>
        </p:txBody>
      </p:sp>
      <p:sp>
        <p:nvSpPr>
          <p:cNvPr id="5" name="Content Placeholder 4"/>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98786" y="1404827"/>
            <a:ext cx="10206622" cy="5192933"/>
          </a:xfrm>
          <a:prstGeom prst="rect">
            <a:avLst/>
          </a:prstGeom>
        </p:spPr>
      </p:pic>
    </p:spTree>
    <p:extLst>
      <p:ext uri="{BB962C8B-B14F-4D97-AF65-F5344CB8AC3E}">
        <p14:creationId xmlns:p14="http://schemas.microsoft.com/office/powerpoint/2010/main" val="4235697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check!</a:t>
            </a:r>
            <a:endParaRPr lang="en-US" dirty="0"/>
          </a:p>
        </p:txBody>
      </p:sp>
      <p:sp>
        <p:nvSpPr>
          <p:cNvPr id="3" name="Content Placeholder 2"/>
          <p:cNvSpPr>
            <a:spLocks noGrp="1"/>
          </p:cNvSpPr>
          <p:nvPr>
            <p:ph idx="1"/>
          </p:nvPr>
        </p:nvSpPr>
        <p:spPr/>
        <p:txBody>
          <a:bodyPr/>
          <a:lstStyle/>
          <a:p>
            <a:r>
              <a:rPr lang="en-US" dirty="0" smtClean="0"/>
              <a:t>So at this point we have:</a:t>
            </a:r>
          </a:p>
          <a:p>
            <a:pPr lvl="1"/>
            <a:r>
              <a:rPr lang="en-US" dirty="0" smtClean="0"/>
              <a:t>Downloaded and Installed </a:t>
            </a:r>
            <a:r>
              <a:rPr lang="en-US" dirty="0" err="1" smtClean="0"/>
              <a:t>sysmon</a:t>
            </a:r>
            <a:r>
              <a:rPr lang="en-US" dirty="0" smtClean="0"/>
              <a:t> on an endpoint</a:t>
            </a:r>
          </a:p>
          <a:p>
            <a:pPr lvl="1"/>
            <a:r>
              <a:rPr lang="en-US" dirty="0" smtClean="0"/>
              <a:t>Created a base XML </a:t>
            </a:r>
            <a:r>
              <a:rPr lang="en-US" dirty="0" err="1" smtClean="0"/>
              <a:t>config</a:t>
            </a:r>
            <a:r>
              <a:rPr lang="en-US" dirty="0" smtClean="0"/>
              <a:t> file and applied</a:t>
            </a:r>
          </a:p>
          <a:p>
            <a:pPr lvl="1"/>
            <a:r>
              <a:rPr lang="en-US" dirty="0" smtClean="0"/>
              <a:t>Modified the XML </a:t>
            </a:r>
            <a:r>
              <a:rPr lang="en-US" dirty="0" err="1" smtClean="0"/>
              <a:t>config</a:t>
            </a:r>
            <a:r>
              <a:rPr lang="en-US" dirty="0" smtClean="0"/>
              <a:t> file to look for all process creations</a:t>
            </a:r>
          </a:p>
          <a:p>
            <a:pPr lvl="1"/>
            <a:r>
              <a:rPr lang="en-US" dirty="0" smtClean="0"/>
              <a:t>Modified the XML </a:t>
            </a:r>
            <a:r>
              <a:rPr lang="en-US" dirty="0" err="1" smtClean="0"/>
              <a:t>config</a:t>
            </a:r>
            <a:r>
              <a:rPr lang="en-US" dirty="0" smtClean="0"/>
              <a:t> file to look specifically for a process</a:t>
            </a:r>
          </a:p>
          <a:p>
            <a:pPr lvl="1"/>
            <a:r>
              <a:rPr lang="en-US" dirty="0" smtClean="0"/>
              <a:t>Reapply </a:t>
            </a:r>
            <a:r>
              <a:rPr lang="en-US" dirty="0" err="1" smtClean="0"/>
              <a:t>config</a:t>
            </a:r>
            <a:endParaRPr lang="en-US" dirty="0"/>
          </a:p>
          <a:p>
            <a:pPr lvl="1"/>
            <a:r>
              <a:rPr lang="en-US" dirty="0" smtClean="0"/>
              <a:t>Reviewed the </a:t>
            </a:r>
            <a:r>
              <a:rPr lang="en-US" dirty="0" err="1" smtClean="0"/>
              <a:t>config</a:t>
            </a:r>
            <a:endParaRPr lang="en-US" dirty="0" smtClean="0"/>
          </a:p>
          <a:p>
            <a:pPr lvl="1"/>
            <a:r>
              <a:rPr lang="en-US" dirty="0" smtClean="0"/>
              <a:t>Invoked process</a:t>
            </a:r>
          </a:p>
          <a:p>
            <a:pPr lvl="1"/>
            <a:r>
              <a:rPr lang="en-US" dirty="0" smtClean="0"/>
              <a:t>Verified that it is in the event log.</a:t>
            </a:r>
          </a:p>
        </p:txBody>
      </p:sp>
    </p:spTree>
    <p:extLst>
      <p:ext uri="{BB962C8B-B14F-4D97-AF65-F5344CB8AC3E}">
        <p14:creationId xmlns:p14="http://schemas.microsoft.com/office/powerpoint/2010/main" val="3492371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continue…..</a:t>
            </a:r>
            <a:endParaRPr lang="en-US" dirty="0"/>
          </a:p>
        </p:txBody>
      </p:sp>
      <p:sp>
        <p:nvSpPr>
          <p:cNvPr id="3" name="Content Placeholder 2"/>
          <p:cNvSpPr>
            <a:spLocks noGrp="1"/>
          </p:cNvSpPr>
          <p:nvPr>
            <p:ph idx="1"/>
          </p:nvPr>
        </p:nvSpPr>
        <p:spPr/>
        <p:txBody>
          <a:bodyPr/>
          <a:lstStyle/>
          <a:p>
            <a:r>
              <a:rPr lang="en-US" dirty="0" smtClean="0"/>
              <a:t>How do you know what the filters are and</a:t>
            </a:r>
          </a:p>
          <a:p>
            <a:r>
              <a:rPr lang="en-US" dirty="0" smtClean="0"/>
              <a:t>What can be filtered?</a:t>
            </a:r>
          </a:p>
          <a:p>
            <a:pPr marL="0" indent="0">
              <a:buNone/>
            </a:pPr>
            <a:r>
              <a:rPr lang="en-US" dirty="0" err="1" smtClean="0"/>
              <a:t>Sysmon</a:t>
            </a:r>
            <a:r>
              <a:rPr lang="en-US" dirty="0" smtClean="0"/>
              <a:t> –s | more</a:t>
            </a:r>
            <a:endParaRPr lang="en-US" dirty="0"/>
          </a:p>
        </p:txBody>
      </p:sp>
      <p:pic>
        <p:nvPicPr>
          <p:cNvPr id="4" name="Content Placeholder 3"/>
          <p:cNvPicPr>
            <a:picLocks noChangeAspect="1"/>
          </p:cNvPicPr>
          <p:nvPr/>
        </p:nvPicPr>
        <p:blipFill>
          <a:blip r:embed="rId2"/>
          <a:stretch>
            <a:fillRect/>
          </a:stretch>
        </p:blipFill>
        <p:spPr>
          <a:xfrm>
            <a:off x="4975670" y="2439138"/>
            <a:ext cx="5649778" cy="3215427"/>
          </a:xfrm>
          <a:prstGeom prst="rect">
            <a:avLst/>
          </a:prstGeom>
        </p:spPr>
      </p:pic>
    </p:spTree>
    <p:extLst>
      <p:ext uri="{BB962C8B-B14F-4D97-AF65-F5344CB8AC3E}">
        <p14:creationId xmlns:p14="http://schemas.microsoft.com/office/powerpoint/2010/main" val="2605330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46" y="249073"/>
            <a:ext cx="11576714" cy="1441616"/>
          </a:xfrm>
        </p:spPr>
        <p:txBody>
          <a:bodyPr>
            <a:normAutofit/>
          </a:bodyPr>
          <a:lstStyle/>
          <a:p>
            <a:r>
              <a:rPr lang="en-US" sz="3200" dirty="0" smtClean="0"/>
              <a:t>Event ID 2: File </a:t>
            </a:r>
            <a:r>
              <a:rPr lang="en-US" sz="3600" dirty="0" smtClean="0"/>
              <a:t>Creation</a:t>
            </a:r>
            <a:r>
              <a:rPr lang="en-US" sz="3200" dirty="0" smtClean="0"/>
              <a:t> Time Retroactively changed in </a:t>
            </a:r>
            <a:r>
              <a:rPr lang="en-US" sz="3200" dirty="0" err="1" smtClean="0"/>
              <a:t>filesystem</a:t>
            </a:r>
            <a:endParaRPr lang="en-US" sz="3200" dirty="0"/>
          </a:p>
        </p:txBody>
      </p:sp>
      <p:sp>
        <p:nvSpPr>
          <p:cNvPr id="3" name="Content Placeholder 2"/>
          <p:cNvSpPr>
            <a:spLocks noGrp="1"/>
          </p:cNvSpPr>
          <p:nvPr>
            <p:ph idx="1"/>
          </p:nvPr>
        </p:nvSpPr>
        <p:spPr>
          <a:xfrm>
            <a:off x="838200" y="1552433"/>
            <a:ext cx="10515600" cy="4624530"/>
          </a:xfrm>
        </p:spPr>
        <p:txBody>
          <a:bodyPr/>
          <a:lstStyle/>
          <a:p>
            <a:r>
              <a:rPr lang="en-US" dirty="0" smtClean="0"/>
              <a:t>Let’s change it to </a:t>
            </a:r>
            <a:br>
              <a:rPr lang="en-US" dirty="0" smtClean="0"/>
            </a:br>
            <a:r>
              <a:rPr lang="en-US" dirty="0"/>
              <a:t>&lt;</a:t>
            </a:r>
            <a:r>
              <a:rPr lang="en-US" dirty="0" err="1"/>
              <a:t>FileCreateTime</a:t>
            </a:r>
            <a:r>
              <a:rPr lang="en-US" dirty="0"/>
              <a:t> </a:t>
            </a:r>
            <a:r>
              <a:rPr lang="en-US" dirty="0" err="1"/>
              <a:t>onmatch</a:t>
            </a:r>
            <a:r>
              <a:rPr lang="en-US" dirty="0"/>
              <a:t>="exclude"/&gt;</a:t>
            </a:r>
          </a:p>
          <a:p>
            <a:r>
              <a:rPr lang="en-US" dirty="0" smtClean="0"/>
              <a:t>Reapply </a:t>
            </a:r>
            <a:r>
              <a:rPr lang="en-US" dirty="0" err="1" smtClean="0"/>
              <a:t>config</a:t>
            </a:r>
            <a:endParaRPr lang="en-US" dirty="0" smtClean="0"/>
          </a:p>
          <a:p>
            <a:r>
              <a:rPr lang="en-US" dirty="0" smtClean="0"/>
              <a:t>Test by manually setting a create date</a:t>
            </a:r>
            <a:br>
              <a:rPr lang="en-US" dirty="0" smtClean="0"/>
            </a:br>
            <a:r>
              <a:rPr lang="en-US" dirty="0" smtClean="0"/>
              <a:t>New-Item -Name test1.txt -Path . -Type File</a:t>
            </a:r>
            <a:br>
              <a:rPr lang="en-US" dirty="0" smtClean="0"/>
            </a:br>
            <a:r>
              <a:rPr lang="en-US" dirty="0" smtClean="0"/>
              <a:t>(Get-Item .\test.txt).</a:t>
            </a:r>
            <a:r>
              <a:rPr lang="en-US" dirty="0" err="1" smtClean="0"/>
              <a:t>CreationTime</a:t>
            </a:r>
            <a:r>
              <a:rPr lang="en-US" dirty="0" smtClean="0"/>
              <a:t> = '01/01/2011 1:01:01 AM‘</a:t>
            </a:r>
          </a:p>
          <a:p>
            <a:r>
              <a:rPr lang="en-US" dirty="0" smtClean="0"/>
              <a:t>Verify </a:t>
            </a:r>
          </a:p>
        </p:txBody>
      </p:sp>
      <p:pic>
        <p:nvPicPr>
          <p:cNvPr id="4" name="Picture 3"/>
          <p:cNvPicPr>
            <a:picLocks noChangeAspect="1"/>
          </p:cNvPicPr>
          <p:nvPr/>
        </p:nvPicPr>
        <p:blipFill>
          <a:blip r:embed="rId3"/>
          <a:stretch>
            <a:fillRect/>
          </a:stretch>
        </p:blipFill>
        <p:spPr>
          <a:xfrm>
            <a:off x="2206455" y="4231754"/>
            <a:ext cx="3829268" cy="1847585"/>
          </a:xfrm>
          <a:prstGeom prst="rect">
            <a:avLst/>
          </a:prstGeom>
        </p:spPr>
      </p:pic>
    </p:spTree>
    <p:extLst>
      <p:ext uri="{BB962C8B-B14F-4D97-AF65-F5344CB8AC3E}">
        <p14:creationId xmlns:p14="http://schemas.microsoft.com/office/powerpoint/2010/main" val="1419208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2: File Creation time continued</a:t>
            </a:r>
            <a:endParaRPr lang="en-US" dirty="0"/>
          </a:p>
        </p:txBody>
      </p:sp>
      <p:sp>
        <p:nvSpPr>
          <p:cNvPr id="3" name="Content Placeholder 2"/>
          <p:cNvSpPr>
            <a:spLocks noGrp="1"/>
          </p:cNvSpPr>
          <p:nvPr>
            <p:ph idx="1"/>
          </p:nvPr>
        </p:nvSpPr>
        <p:spPr/>
        <p:txBody>
          <a:bodyPr>
            <a:normAutofit/>
          </a:bodyPr>
          <a:lstStyle/>
          <a:p>
            <a:r>
              <a:rPr lang="en-US" sz="2400" dirty="0" smtClean="0"/>
              <a:t>You will end up seeing a lot of Event 2 in the </a:t>
            </a:r>
            <a:r>
              <a:rPr lang="en-US" sz="2400" dirty="0" err="1" smtClean="0"/>
              <a:t>sysmon</a:t>
            </a:r>
            <a:r>
              <a:rPr lang="en-US" sz="2400" dirty="0" smtClean="0"/>
              <a:t> event log, so we can tune it a bit.  </a:t>
            </a:r>
          </a:p>
          <a:p>
            <a:r>
              <a:rPr lang="en-US" sz="2400" dirty="0" smtClean="0"/>
              <a:t>Let’s look for only </a:t>
            </a:r>
            <a:r>
              <a:rPr lang="en-US" sz="2400" dirty="0" err="1" smtClean="0"/>
              <a:t>filetime</a:t>
            </a:r>
            <a:r>
              <a:rPr lang="en-US" sz="2400" dirty="0" smtClean="0"/>
              <a:t>-stopping in c:\users</a:t>
            </a:r>
            <a:br>
              <a:rPr lang="en-US" sz="2400" dirty="0" smtClean="0"/>
            </a:br>
            <a:r>
              <a:rPr lang="en-US" sz="2400" dirty="0"/>
              <a:t>&lt;</a:t>
            </a:r>
            <a:r>
              <a:rPr lang="en-US" sz="2400" dirty="0" err="1"/>
              <a:t>FileCreateTime</a:t>
            </a:r>
            <a:r>
              <a:rPr lang="en-US" sz="2400" dirty="0"/>
              <a:t> </a:t>
            </a:r>
            <a:r>
              <a:rPr lang="en-US" sz="2400" dirty="0" err="1"/>
              <a:t>onmatch</a:t>
            </a:r>
            <a:r>
              <a:rPr lang="en-US" sz="2400" dirty="0"/>
              <a:t>="include</a:t>
            </a:r>
            <a:r>
              <a:rPr lang="en-US" sz="2400" dirty="0" smtClean="0"/>
              <a:t>"&gt;</a:t>
            </a:r>
            <a:br>
              <a:rPr lang="en-US" sz="2400" dirty="0" smtClean="0"/>
            </a:br>
            <a:r>
              <a:rPr lang="en-US" sz="2400" dirty="0" smtClean="0"/>
              <a:t>    &lt;</a:t>
            </a:r>
            <a:r>
              <a:rPr lang="en-US" sz="2400" dirty="0" err="1"/>
              <a:t>TargetFilename</a:t>
            </a:r>
            <a:r>
              <a:rPr lang="en-US" sz="2400" dirty="0"/>
              <a:t> condition="begin with"&gt;C:\users&lt;/</a:t>
            </a:r>
            <a:r>
              <a:rPr lang="en-US" sz="2400" dirty="0" err="1"/>
              <a:t>TargetFilename</a:t>
            </a:r>
            <a:r>
              <a:rPr lang="en-US" sz="2400" dirty="0" smtClean="0"/>
              <a:t>&gt;</a:t>
            </a:r>
            <a:br>
              <a:rPr lang="en-US" sz="2400" dirty="0" smtClean="0"/>
            </a:br>
            <a:r>
              <a:rPr lang="en-US" sz="2400" dirty="0" smtClean="0"/>
              <a:t>&lt;/</a:t>
            </a:r>
            <a:r>
              <a:rPr lang="en-US" sz="2400" dirty="0" err="1"/>
              <a:t>FileCreateTime</a:t>
            </a:r>
            <a:r>
              <a:rPr lang="en-US" sz="2400" dirty="0"/>
              <a:t>&gt;</a:t>
            </a:r>
          </a:p>
          <a:p>
            <a:r>
              <a:rPr lang="en-US" sz="2400" dirty="0" smtClean="0"/>
              <a:t>Reapply, check – you know the drill now</a:t>
            </a:r>
            <a:br>
              <a:rPr lang="en-US" sz="2400" dirty="0" smtClean="0"/>
            </a:br>
            <a:endParaRPr lang="en-US" sz="2400" dirty="0"/>
          </a:p>
        </p:txBody>
      </p:sp>
      <p:pic>
        <p:nvPicPr>
          <p:cNvPr id="4" name="Picture 3"/>
          <p:cNvPicPr>
            <a:picLocks noChangeAspect="1"/>
          </p:cNvPicPr>
          <p:nvPr/>
        </p:nvPicPr>
        <p:blipFill>
          <a:blip r:embed="rId2"/>
          <a:stretch>
            <a:fillRect/>
          </a:stretch>
        </p:blipFill>
        <p:spPr>
          <a:xfrm>
            <a:off x="1361230" y="4458208"/>
            <a:ext cx="7135772" cy="1496825"/>
          </a:xfrm>
          <a:prstGeom prst="rect">
            <a:avLst/>
          </a:prstGeom>
        </p:spPr>
      </p:pic>
    </p:spTree>
    <p:extLst>
      <p:ext uri="{BB962C8B-B14F-4D97-AF65-F5344CB8AC3E}">
        <p14:creationId xmlns:p14="http://schemas.microsoft.com/office/powerpoint/2010/main" val="2247383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3: Network Connection Initiated</a:t>
            </a:r>
            <a:endParaRPr lang="en-US" dirty="0"/>
          </a:p>
        </p:txBody>
      </p:sp>
      <p:sp>
        <p:nvSpPr>
          <p:cNvPr id="3" name="Content Placeholder 2"/>
          <p:cNvSpPr>
            <a:spLocks noGrp="1"/>
          </p:cNvSpPr>
          <p:nvPr>
            <p:ph idx="1"/>
          </p:nvPr>
        </p:nvSpPr>
        <p:spPr/>
        <p:txBody>
          <a:bodyPr/>
          <a:lstStyle/>
          <a:p>
            <a:r>
              <a:rPr lang="en-US" dirty="0" smtClean="0"/>
              <a:t>Oh boy…….</a:t>
            </a:r>
          </a:p>
          <a:p>
            <a:r>
              <a:rPr lang="en-US" dirty="0" smtClean="0"/>
              <a:t>For fun, let’s turn it on for everything (don’t do this on a production server)</a:t>
            </a:r>
            <a:br>
              <a:rPr lang="en-US" dirty="0" smtClean="0"/>
            </a:br>
            <a:r>
              <a:rPr lang="en-US" dirty="0" smtClean="0"/>
              <a:t/>
            </a:r>
            <a:br>
              <a:rPr lang="en-US" dirty="0" smtClean="0"/>
            </a:br>
            <a:r>
              <a:rPr lang="en-US" dirty="0" smtClean="0"/>
              <a:t>&lt;!--</a:t>
            </a:r>
            <a:r>
              <a:rPr lang="en-US" dirty="0"/>
              <a:t>SYSMON EVENT ID 3 : NETWORK CONNECTION INITIATED-</a:t>
            </a:r>
            <a:r>
              <a:rPr lang="en-US" dirty="0" smtClean="0"/>
              <a:t>-&gt;</a:t>
            </a:r>
            <a:br>
              <a:rPr lang="en-US" dirty="0" smtClean="0"/>
            </a:br>
            <a:r>
              <a:rPr lang="en-US" dirty="0" smtClean="0"/>
              <a:t>&lt;</a:t>
            </a:r>
            <a:r>
              <a:rPr lang="en-US" dirty="0" err="1"/>
              <a:t>NetworkConnect</a:t>
            </a:r>
            <a:r>
              <a:rPr lang="en-US" dirty="0"/>
              <a:t> </a:t>
            </a:r>
            <a:r>
              <a:rPr lang="en-US" dirty="0" err="1"/>
              <a:t>onmatch</a:t>
            </a:r>
            <a:r>
              <a:rPr lang="en-US" dirty="0"/>
              <a:t>="exclude"/&gt;</a:t>
            </a:r>
          </a:p>
          <a:p>
            <a:r>
              <a:rPr lang="en-US" dirty="0" smtClean="0"/>
              <a:t>How quickly the events roll in…..</a:t>
            </a:r>
          </a:p>
          <a:p>
            <a:endParaRPr lang="en-US" dirty="0"/>
          </a:p>
        </p:txBody>
      </p:sp>
    </p:spTree>
    <p:extLst>
      <p:ext uri="{BB962C8B-B14F-4D97-AF65-F5344CB8AC3E}">
        <p14:creationId xmlns:p14="http://schemas.microsoft.com/office/powerpoint/2010/main" val="794458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ID 3: Network Connection Initiated</a:t>
            </a:r>
          </a:p>
        </p:txBody>
      </p:sp>
      <p:sp>
        <p:nvSpPr>
          <p:cNvPr id="5" name="Content Placeholder 4"/>
          <p:cNvSpPr>
            <a:spLocks noGrp="1"/>
          </p:cNvSpPr>
          <p:nvPr>
            <p:ph idx="1"/>
          </p:nvPr>
        </p:nvSpPr>
        <p:spPr/>
        <p:txBody>
          <a:bodyPr/>
          <a:lstStyle/>
          <a:p>
            <a:r>
              <a:rPr lang="en-US" dirty="0" smtClean="0"/>
              <a:t>Any idea what we are doing here?</a:t>
            </a:r>
            <a:endParaRPr lang="en-US" dirty="0"/>
          </a:p>
        </p:txBody>
      </p:sp>
      <p:pic>
        <p:nvPicPr>
          <p:cNvPr id="4" name="Picture 3"/>
          <p:cNvPicPr>
            <a:picLocks noChangeAspect="1"/>
          </p:cNvPicPr>
          <p:nvPr/>
        </p:nvPicPr>
        <p:blipFill>
          <a:blip r:embed="rId2"/>
          <a:stretch>
            <a:fillRect/>
          </a:stretch>
        </p:blipFill>
        <p:spPr>
          <a:xfrm>
            <a:off x="1162525" y="2326300"/>
            <a:ext cx="7810901" cy="3568883"/>
          </a:xfrm>
          <a:prstGeom prst="rect">
            <a:avLst/>
          </a:prstGeom>
        </p:spPr>
      </p:pic>
    </p:spTree>
    <p:extLst>
      <p:ext uri="{BB962C8B-B14F-4D97-AF65-F5344CB8AC3E}">
        <p14:creationId xmlns:p14="http://schemas.microsoft.com/office/powerpoint/2010/main" val="4082351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lstStyle/>
          <a:p>
            <a:r>
              <a:rPr lang="en-US" dirty="0" smtClean="0"/>
              <a:t>A host-level </a:t>
            </a:r>
            <a:r>
              <a:rPr lang="en-US" dirty="0"/>
              <a:t>tracing tool, which can assist you in detecting advanced threats on your network. </a:t>
            </a:r>
            <a:endParaRPr lang="en-US" dirty="0" smtClean="0"/>
          </a:p>
          <a:p>
            <a:r>
              <a:rPr lang="en-US" dirty="0" smtClean="0"/>
              <a:t>Performs </a:t>
            </a:r>
            <a:r>
              <a:rPr lang="en-US" dirty="0"/>
              <a:t>system activity deep monitoring, and log high-confidence indicators of advanced attacks</a:t>
            </a:r>
            <a:r>
              <a:rPr lang="en-US" dirty="0" smtClean="0"/>
              <a:t>.</a:t>
            </a:r>
          </a:p>
          <a:p>
            <a:r>
              <a:rPr lang="en-US" dirty="0" err="1"/>
              <a:t>Sysmon</a:t>
            </a:r>
            <a:r>
              <a:rPr lang="en-US" dirty="0"/>
              <a:t> is using a device driver and a service that is running in the background and loads very early in the boot process</a:t>
            </a:r>
            <a:r>
              <a:rPr lang="en-US" dirty="0" smtClean="0"/>
              <a:t>.</a:t>
            </a:r>
          </a:p>
          <a:p>
            <a:r>
              <a:rPr lang="en-US" dirty="0" smtClean="0"/>
              <a:t>Deploy via Group Policy</a:t>
            </a:r>
          </a:p>
          <a:p>
            <a:r>
              <a:rPr lang="en-US" dirty="0" smtClean="0"/>
              <a:t>Can push this to your SIEM via agent, </a:t>
            </a:r>
            <a:r>
              <a:rPr lang="en-US" dirty="0" err="1" smtClean="0"/>
              <a:t>NXLog</a:t>
            </a:r>
            <a:r>
              <a:rPr lang="en-US" dirty="0" smtClean="0"/>
              <a:t> or Event Forwarding</a:t>
            </a:r>
          </a:p>
          <a:p>
            <a:r>
              <a:rPr lang="en-US" dirty="0" smtClean="0"/>
              <a:t>At a minimum, deploy it on your endpoints.</a:t>
            </a:r>
            <a:endParaRPr lang="en-US" dirty="0"/>
          </a:p>
        </p:txBody>
      </p:sp>
    </p:spTree>
    <p:extLst>
      <p:ext uri="{BB962C8B-B14F-4D97-AF65-F5344CB8AC3E}">
        <p14:creationId xmlns:p14="http://schemas.microsoft.com/office/powerpoint/2010/main" val="20154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4:  Reserved for </a:t>
            </a:r>
            <a:r>
              <a:rPr lang="en-US" dirty="0" err="1" smtClean="0"/>
              <a:t>sysmon</a:t>
            </a:r>
            <a:r>
              <a:rPr lang="en-US" dirty="0" smtClean="0"/>
              <a:t> messages</a:t>
            </a:r>
            <a:endParaRPr lang="en-US" dirty="0"/>
          </a:p>
        </p:txBody>
      </p:sp>
      <p:sp>
        <p:nvSpPr>
          <p:cNvPr id="3" name="Content Placeholder 2"/>
          <p:cNvSpPr>
            <a:spLocks noGrp="1"/>
          </p:cNvSpPr>
          <p:nvPr>
            <p:ph idx="1"/>
          </p:nvPr>
        </p:nvSpPr>
        <p:spPr/>
        <p:txBody>
          <a:bodyPr/>
          <a:lstStyle/>
          <a:p>
            <a:r>
              <a:rPr lang="en-US" dirty="0" smtClean="0"/>
              <a:t>Service state changes with </a:t>
            </a:r>
            <a:r>
              <a:rPr lang="en-US" dirty="0" err="1" smtClean="0"/>
              <a:t>sysmon</a:t>
            </a:r>
            <a:endParaRPr lang="en-US" dirty="0"/>
          </a:p>
          <a:p>
            <a:r>
              <a:rPr lang="en-US" dirty="0" smtClean="0"/>
              <a:t>No modifications required, but if you see this turned off, it is worth looking into.</a:t>
            </a:r>
          </a:p>
          <a:p>
            <a:r>
              <a:rPr lang="en-US" dirty="0" smtClean="0"/>
              <a:t>Test it by stopping the service and looking at the event log.</a:t>
            </a:r>
            <a:br>
              <a:rPr lang="en-US" dirty="0" smtClean="0"/>
            </a:br>
            <a:r>
              <a:rPr lang="en-US" dirty="0" smtClean="0"/>
              <a:t/>
            </a:r>
            <a:br>
              <a:rPr lang="en-US" dirty="0" smtClean="0"/>
            </a:br>
            <a:r>
              <a:rPr lang="en-US" dirty="0" smtClean="0"/>
              <a:t>Get-Service -Name </a:t>
            </a:r>
            <a:r>
              <a:rPr lang="en-US" dirty="0" err="1" smtClean="0"/>
              <a:t>sysmon</a:t>
            </a:r>
            <a:r>
              <a:rPr lang="en-US" dirty="0" smtClean="0"/>
              <a:t> | Stop-Service</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987298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5: Process ended</a:t>
            </a:r>
            <a:endParaRPr lang="en-US" dirty="0"/>
          </a:p>
        </p:txBody>
      </p:sp>
      <p:sp>
        <p:nvSpPr>
          <p:cNvPr id="3" name="Content Placeholder 2"/>
          <p:cNvSpPr>
            <a:spLocks noGrp="1"/>
          </p:cNvSpPr>
          <p:nvPr>
            <p:ph idx="1"/>
          </p:nvPr>
        </p:nvSpPr>
        <p:spPr/>
        <p:txBody>
          <a:bodyPr/>
          <a:lstStyle/>
          <a:p>
            <a:r>
              <a:rPr lang="en-US" dirty="0" smtClean="0"/>
              <a:t>For now, grab everything (maybe tune later)</a:t>
            </a:r>
            <a:br>
              <a:rPr lang="en-US" dirty="0" smtClean="0"/>
            </a:br>
            <a:r>
              <a:rPr lang="en-US" dirty="0"/>
              <a:t>&lt;!--SYSMON EVENT ID 5 : PROCESS ENDED-</a:t>
            </a:r>
            <a:r>
              <a:rPr lang="en-US" dirty="0" smtClean="0"/>
              <a:t>-&gt;</a:t>
            </a:r>
            <a:br>
              <a:rPr lang="en-US" dirty="0" smtClean="0"/>
            </a:br>
            <a:r>
              <a:rPr lang="en-US" dirty="0" smtClean="0"/>
              <a:t>&lt;</a:t>
            </a:r>
            <a:r>
              <a:rPr lang="en-US" dirty="0" err="1"/>
              <a:t>ProcessTerminate</a:t>
            </a:r>
            <a:r>
              <a:rPr lang="en-US" dirty="0"/>
              <a:t> </a:t>
            </a:r>
            <a:r>
              <a:rPr lang="en-US" dirty="0" err="1"/>
              <a:t>onmatch</a:t>
            </a:r>
            <a:r>
              <a:rPr lang="en-US" dirty="0"/>
              <a:t>="exclude</a:t>
            </a:r>
            <a:r>
              <a:rPr lang="en-US" dirty="0" smtClean="0"/>
              <a:t>"/&gt;</a:t>
            </a:r>
          </a:p>
          <a:p>
            <a:r>
              <a:rPr lang="en-US" dirty="0" smtClean="0"/>
              <a:t>As an exercise, start PowerShell, </a:t>
            </a:r>
            <a:r>
              <a:rPr lang="en-US" dirty="0" err="1" smtClean="0"/>
              <a:t>timestop</a:t>
            </a:r>
            <a:r>
              <a:rPr lang="en-US" dirty="0"/>
              <a:t> </a:t>
            </a:r>
            <a:r>
              <a:rPr lang="en-US" dirty="0" smtClean="0"/>
              <a:t>and stop PowerShell, query on Process </a:t>
            </a:r>
            <a:r>
              <a:rPr lang="en-US" dirty="0" err="1" smtClean="0"/>
              <a:t>Guid</a:t>
            </a:r>
            <a:r>
              <a:rPr lang="en-US" dirty="0" smtClean="0"/>
              <a:t> to see the chain</a:t>
            </a:r>
            <a:endParaRPr lang="en-US" dirty="0"/>
          </a:p>
        </p:txBody>
      </p:sp>
      <p:pic>
        <p:nvPicPr>
          <p:cNvPr id="4" name="Picture 3"/>
          <p:cNvPicPr>
            <a:picLocks noChangeAspect="1"/>
          </p:cNvPicPr>
          <p:nvPr/>
        </p:nvPicPr>
        <p:blipFill>
          <a:blip r:embed="rId3"/>
          <a:stretch>
            <a:fillRect/>
          </a:stretch>
        </p:blipFill>
        <p:spPr>
          <a:xfrm>
            <a:off x="937367" y="4137262"/>
            <a:ext cx="9906259" cy="1001512"/>
          </a:xfrm>
          <a:prstGeom prst="rect">
            <a:avLst/>
          </a:prstGeom>
        </p:spPr>
      </p:pic>
    </p:spTree>
    <p:extLst>
      <p:ext uri="{BB962C8B-B14F-4D97-AF65-F5344CB8AC3E}">
        <p14:creationId xmlns:p14="http://schemas.microsoft.com/office/powerpoint/2010/main" val="60681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6: Driver loaded</a:t>
            </a:r>
            <a:endParaRPr lang="en-US" dirty="0"/>
          </a:p>
        </p:txBody>
      </p:sp>
      <p:sp>
        <p:nvSpPr>
          <p:cNvPr id="3" name="Content Placeholder 2"/>
          <p:cNvSpPr>
            <a:spLocks noGrp="1"/>
          </p:cNvSpPr>
          <p:nvPr>
            <p:ph idx="1"/>
          </p:nvPr>
        </p:nvSpPr>
        <p:spPr/>
        <p:txBody>
          <a:bodyPr>
            <a:normAutofit/>
          </a:bodyPr>
          <a:lstStyle/>
          <a:p>
            <a:r>
              <a:rPr lang="en-US" dirty="0" smtClean="0"/>
              <a:t>Records what drivers are being loaded on the system.</a:t>
            </a:r>
          </a:p>
          <a:p>
            <a:r>
              <a:rPr lang="en-US" dirty="0" smtClean="0"/>
              <a:t>Bad drivers can be used to escalate to kernel permissions</a:t>
            </a:r>
          </a:p>
          <a:p>
            <a:r>
              <a:rPr lang="en-US" dirty="0" smtClean="0"/>
              <a:t>Low volume, grab it all except maybe:</a:t>
            </a:r>
            <a:br>
              <a:rPr lang="en-US" dirty="0" smtClean="0"/>
            </a:br>
            <a:r>
              <a:rPr lang="en-US" dirty="0" smtClean="0"/>
              <a:t/>
            </a:r>
            <a:br>
              <a:rPr lang="en-US" dirty="0" smtClean="0"/>
            </a:br>
            <a:r>
              <a:rPr lang="en-US" sz="1800" dirty="0" smtClean="0"/>
              <a:t>&lt;</a:t>
            </a:r>
            <a:r>
              <a:rPr lang="en-US" sz="1800" dirty="0" err="1" smtClean="0"/>
              <a:t>DriverLoad</a:t>
            </a:r>
            <a:r>
              <a:rPr lang="en-US" sz="1800" dirty="0" smtClean="0"/>
              <a:t> </a:t>
            </a:r>
            <a:r>
              <a:rPr lang="en-US" sz="1800" dirty="0" err="1" smtClean="0"/>
              <a:t>onmatch</a:t>
            </a:r>
            <a:r>
              <a:rPr lang="en-US" sz="1800" dirty="0" smtClean="0"/>
              <a:t>="exclude"&gt;</a:t>
            </a:r>
            <a:r>
              <a:rPr lang="en-US" sz="1800" dirty="0"/>
              <a:t/>
            </a:r>
            <a:br>
              <a:rPr lang="en-US" sz="1800" dirty="0"/>
            </a:br>
            <a:r>
              <a:rPr lang="en-US" sz="1800" dirty="0" smtClean="0"/>
              <a:t>&lt;!--COMMENT: Because drivers with bugs can be used to escalate to kernel permissions, be extremely   selective about what you exclude from monitoring. Low event volume, little incentive to exclude.--&gt;</a:t>
            </a:r>
            <a:br>
              <a:rPr lang="en-US" sz="1800" dirty="0" smtClean="0"/>
            </a:br>
            <a:r>
              <a:rPr lang="en-US" sz="1800" dirty="0" smtClean="0"/>
              <a:t>	&lt;Signature condition="contains"&gt;</a:t>
            </a:r>
            <a:r>
              <a:rPr lang="en-US" sz="1800" dirty="0" err="1" smtClean="0"/>
              <a:t>microsoft</a:t>
            </a:r>
            <a:r>
              <a:rPr lang="en-US" sz="1800" dirty="0" smtClean="0"/>
              <a:t>&lt;/Signature&gt; </a:t>
            </a:r>
            <a:br>
              <a:rPr lang="en-US" sz="1800" dirty="0" smtClean="0"/>
            </a:br>
            <a:r>
              <a:rPr lang="en-US" sz="1800" dirty="0" smtClean="0"/>
              <a:t>	&lt;!--Exclude signed Microsoft drivers--&gt;</a:t>
            </a:r>
            <a:br>
              <a:rPr lang="en-US" sz="1800" dirty="0" smtClean="0"/>
            </a:br>
            <a:r>
              <a:rPr lang="en-US" sz="1800" dirty="0" smtClean="0"/>
              <a:t>	&lt;Signature condition="contains"&gt;windows&lt;/Signature&gt;</a:t>
            </a:r>
            <a:br>
              <a:rPr lang="en-US" sz="1800" dirty="0" smtClean="0"/>
            </a:br>
            <a:r>
              <a:rPr lang="en-US" sz="1800" dirty="0" smtClean="0"/>
              <a:t>	&lt;!--Exclude signed Microsoft drivers--&gt;</a:t>
            </a:r>
            <a:br>
              <a:rPr lang="en-US" sz="1800" dirty="0" smtClean="0"/>
            </a:br>
            <a:r>
              <a:rPr lang="en-US" sz="1800" dirty="0" smtClean="0"/>
              <a:t>	&lt;Signature condition="begin with"&gt;Intel &lt;/Signature&gt; </a:t>
            </a:r>
            <a:br>
              <a:rPr lang="en-US" sz="1800" dirty="0" smtClean="0"/>
            </a:br>
            <a:r>
              <a:rPr lang="en-US" sz="1800" dirty="0" smtClean="0"/>
              <a:t>	&lt;!--Exclude signed Intel drivers--&gt;</a:t>
            </a:r>
            <a:br>
              <a:rPr lang="en-US" sz="1800" dirty="0" smtClean="0"/>
            </a:br>
            <a:r>
              <a:rPr lang="en-US" sz="1800" dirty="0" smtClean="0"/>
              <a:t>&lt;/</a:t>
            </a:r>
            <a:r>
              <a:rPr lang="en-US" sz="1800" dirty="0" err="1" smtClean="0"/>
              <a:t>DriverLoad</a:t>
            </a:r>
            <a:r>
              <a:rPr lang="en-US" sz="1800" dirty="0" smtClean="0"/>
              <a:t>&gt;</a:t>
            </a:r>
            <a:endParaRPr lang="en-US" sz="1800" dirty="0"/>
          </a:p>
        </p:txBody>
      </p:sp>
    </p:spTree>
    <p:extLst>
      <p:ext uri="{BB962C8B-B14F-4D97-AF65-F5344CB8AC3E}">
        <p14:creationId xmlns:p14="http://schemas.microsoft.com/office/powerpoint/2010/main" val="33160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7: Image loaded</a:t>
            </a:r>
            <a:endParaRPr lang="en-US" dirty="0"/>
          </a:p>
        </p:txBody>
      </p:sp>
      <p:sp>
        <p:nvSpPr>
          <p:cNvPr id="3" name="Content Placeholder 2"/>
          <p:cNvSpPr>
            <a:spLocks noGrp="1"/>
          </p:cNvSpPr>
          <p:nvPr>
            <p:ph idx="1"/>
          </p:nvPr>
        </p:nvSpPr>
        <p:spPr/>
        <p:txBody>
          <a:bodyPr>
            <a:normAutofit/>
          </a:bodyPr>
          <a:lstStyle/>
          <a:p>
            <a:r>
              <a:rPr lang="en-US" dirty="0" smtClean="0"/>
              <a:t>Good for detecting DLL injection and unsigned DLL loading</a:t>
            </a:r>
          </a:p>
          <a:p>
            <a:r>
              <a:rPr lang="en-US" dirty="0" smtClean="0"/>
              <a:t>Can be extremely noisy, be careful</a:t>
            </a:r>
          </a:p>
          <a:p>
            <a:pPr marL="0" indent="0">
              <a:buNone/>
            </a:pPr>
            <a:r>
              <a:rPr lang="en-US" dirty="0" smtClean="0"/>
              <a:t>	</a:t>
            </a:r>
          </a:p>
          <a:p>
            <a:endParaRPr lang="en-US" dirty="0"/>
          </a:p>
        </p:txBody>
      </p:sp>
    </p:spTree>
    <p:extLst>
      <p:ext uri="{BB962C8B-B14F-4D97-AF65-F5344CB8AC3E}">
        <p14:creationId xmlns:p14="http://schemas.microsoft.com/office/powerpoint/2010/main" val="9181502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7: Image loaded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Setting it like so:</a:t>
            </a:r>
            <a:br>
              <a:rPr lang="en-US" dirty="0" smtClean="0"/>
            </a:br>
            <a:r>
              <a:rPr lang="en-US" dirty="0" smtClean="0"/>
              <a:t/>
            </a:r>
            <a:br>
              <a:rPr lang="en-US" dirty="0" smtClean="0"/>
            </a:br>
            <a:r>
              <a:rPr lang="en-US" dirty="0" smtClean="0"/>
              <a:t>&lt;!-- </a:t>
            </a:r>
            <a:r>
              <a:rPr lang="en-US" dirty="0"/>
              <a:t>Log all images except if it's Microsoft or Windows signed --&gt;</a:t>
            </a:r>
          </a:p>
          <a:p>
            <a:pPr marL="0" indent="0">
              <a:buNone/>
            </a:pPr>
            <a:r>
              <a:rPr lang="en-US" dirty="0" smtClean="0"/>
              <a:t>&lt;</a:t>
            </a:r>
            <a:r>
              <a:rPr lang="en-US" dirty="0" err="1" smtClean="0"/>
              <a:t>ImageLoad</a:t>
            </a:r>
            <a:r>
              <a:rPr lang="en-US" dirty="0" smtClean="0"/>
              <a:t> </a:t>
            </a:r>
            <a:r>
              <a:rPr lang="en-US" dirty="0" err="1" smtClean="0"/>
              <a:t>onmatch</a:t>
            </a:r>
            <a:r>
              <a:rPr lang="en-US" dirty="0" smtClean="0"/>
              <a:t>="exclude"&gt;</a:t>
            </a:r>
          </a:p>
          <a:p>
            <a:pPr marL="0" indent="0">
              <a:buNone/>
            </a:pPr>
            <a:r>
              <a:rPr lang="en-US" dirty="0"/>
              <a:t> </a:t>
            </a:r>
            <a:r>
              <a:rPr lang="en-US" dirty="0" smtClean="0"/>
              <a:t>   &lt;Signature condition="is"&gt;Microsoft Windows&lt;/Signature&gt;</a:t>
            </a:r>
          </a:p>
          <a:p>
            <a:pPr marL="0" indent="0">
              <a:buNone/>
            </a:pPr>
            <a:r>
              <a:rPr lang="en-US" dirty="0" smtClean="0"/>
              <a:t>    &lt;Signature condition="is"&gt;Microsoft Corporation&lt;/Signature&gt;</a:t>
            </a:r>
          </a:p>
          <a:p>
            <a:pPr marL="0" indent="0">
              <a:buNone/>
            </a:pPr>
            <a:r>
              <a:rPr lang="en-US" dirty="0" smtClean="0"/>
              <a:t>&lt;/</a:t>
            </a:r>
            <a:r>
              <a:rPr lang="en-US" dirty="0" err="1" smtClean="0"/>
              <a:t>ImageLoad</a:t>
            </a:r>
            <a:r>
              <a:rPr lang="en-US" dirty="0" smtClean="0"/>
              <a:t>&gt;</a:t>
            </a:r>
          </a:p>
          <a:p>
            <a:pPr marL="0" indent="0">
              <a:buNone/>
            </a:pPr>
            <a:r>
              <a:rPr lang="en-US" dirty="0" smtClean="0"/>
              <a:t>&lt;!-- log only images loaded  from user profile directory, clear some noise and also monitor what is loaded  on lsass.exe&gt; --&gt;</a:t>
            </a:r>
          </a:p>
          <a:p>
            <a:pPr marL="0" indent="0">
              <a:buNone/>
            </a:pPr>
            <a:r>
              <a:rPr lang="en-US" dirty="0" smtClean="0"/>
              <a:t>&lt;</a:t>
            </a:r>
            <a:r>
              <a:rPr lang="en-US" dirty="0" err="1" smtClean="0"/>
              <a:t>ImageLoad</a:t>
            </a:r>
            <a:r>
              <a:rPr lang="en-US" dirty="0" smtClean="0"/>
              <a:t> </a:t>
            </a:r>
            <a:r>
              <a:rPr lang="en-US" dirty="0" err="1" smtClean="0"/>
              <a:t>onmatch</a:t>
            </a:r>
            <a:r>
              <a:rPr lang="en-US" dirty="0" smtClean="0"/>
              <a:t>="include"&gt;</a:t>
            </a:r>
          </a:p>
          <a:p>
            <a:pPr marL="0" indent="0">
              <a:buNone/>
            </a:pPr>
            <a:r>
              <a:rPr lang="en-US" dirty="0" smtClean="0"/>
              <a:t>    &lt;Image condition="end with"&gt;lsass.exe&lt;/Image&gt;</a:t>
            </a:r>
          </a:p>
          <a:p>
            <a:pPr marL="0" indent="0">
              <a:buNone/>
            </a:pPr>
            <a:r>
              <a:rPr lang="en-US" dirty="0" smtClean="0"/>
              <a:t>    &lt;Image condition="contains"&gt;C:\Users&lt;/Image&gt;</a:t>
            </a:r>
          </a:p>
          <a:p>
            <a:pPr marL="0" indent="0">
              <a:buNone/>
            </a:pPr>
            <a:r>
              <a:rPr lang="en-US" dirty="0" smtClean="0"/>
              <a:t>&lt;/</a:t>
            </a:r>
            <a:r>
              <a:rPr lang="en-US" dirty="0" err="1" smtClean="0"/>
              <a:t>ImageLoad</a:t>
            </a:r>
            <a:r>
              <a:rPr lang="en-US" dirty="0" smtClean="0"/>
              <a:t>&gt;</a:t>
            </a:r>
          </a:p>
          <a:p>
            <a:endParaRPr lang="en-US" dirty="0"/>
          </a:p>
        </p:txBody>
      </p:sp>
    </p:spTree>
    <p:extLst>
      <p:ext uri="{BB962C8B-B14F-4D97-AF65-F5344CB8AC3E}">
        <p14:creationId xmlns:p14="http://schemas.microsoft.com/office/powerpoint/2010/main" val="4000867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ID 8: Remote Thread Created</a:t>
            </a:r>
            <a:endParaRPr lang="en-US" dirty="0"/>
          </a:p>
        </p:txBody>
      </p:sp>
      <p:sp>
        <p:nvSpPr>
          <p:cNvPr id="3" name="Content Placeholder 2"/>
          <p:cNvSpPr>
            <a:spLocks noGrp="1"/>
          </p:cNvSpPr>
          <p:nvPr>
            <p:ph idx="1"/>
          </p:nvPr>
        </p:nvSpPr>
        <p:spPr/>
        <p:txBody>
          <a:bodyPr>
            <a:normAutofit/>
          </a:bodyPr>
          <a:lstStyle/>
          <a:p>
            <a:r>
              <a:rPr lang="en-US" dirty="0" smtClean="0"/>
              <a:t>Detects when a process creates a thread in another process</a:t>
            </a:r>
          </a:p>
          <a:p>
            <a:r>
              <a:rPr lang="en-US" dirty="0" smtClean="0"/>
              <a:t>Good for detecting code injections used by malware</a:t>
            </a:r>
          </a:p>
          <a:p>
            <a:r>
              <a:rPr lang="en-US" dirty="0"/>
              <a:t>Credential theft tools also use this technique to inject their code into the LSASS process</a:t>
            </a:r>
            <a:endParaRPr lang="en-US" dirty="0" smtClean="0"/>
          </a:p>
          <a:p>
            <a:endParaRPr lang="en-US" dirty="0"/>
          </a:p>
        </p:txBody>
      </p:sp>
    </p:spTree>
    <p:extLst>
      <p:ext uri="{BB962C8B-B14F-4D97-AF65-F5344CB8AC3E}">
        <p14:creationId xmlns:p14="http://schemas.microsoft.com/office/powerpoint/2010/main" val="3507599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lstStyle/>
          <a:p>
            <a:r>
              <a:rPr lang="en-US" dirty="0" smtClean="0"/>
              <a:t>Event ID 8: Remote Thread Created</a:t>
            </a:r>
            <a:endParaRPr lang="en-US" dirty="0"/>
          </a:p>
        </p:txBody>
      </p:sp>
      <p:sp>
        <p:nvSpPr>
          <p:cNvPr id="3" name="Content Placeholder 2"/>
          <p:cNvSpPr>
            <a:spLocks noGrp="1"/>
          </p:cNvSpPr>
          <p:nvPr>
            <p:ph idx="1"/>
          </p:nvPr>
        </p:nvSpPr>
        <p:spPr>
          <a:xfrm>
            <a:off x="838200" y="1425238"/>
            <a:ext cx="10515600" cy="4751725"/>
          </a:xfrm>
        </p:spPr>
        <p:txBody>
          <a:bodyPr>
            <a:normAutofit fontScale="70000" lnSpcReduction="20000"/>
          </a:bodyPr>
          <a:lstStyle/>
          <a:p>
            <a:pPr marL="0" indent="0">
              <a:buNone/>
            </a:pPr>
            <a:r>
              <a:rPr lang="en-US" dirty="0" smtClean="0"/>
              <a:t>&lt;</a:t>
            </a:r>
            <a:r>
              <a:rPr lang="en-US" dirty="0" err="1" smtClean="0"/>
              <a:t>CreateRemoteThread</a:t>
            </a:r>
            <a:r>
              <a:rPr lang="en-US" dirty="0" smtClean="0"/>
              <a:t> </a:t>
            </a:r>
            <a:r>
              <a:rPr lang="en-US" dirty="0" err="1" smtClean="0"/>
              <a:t>onmatch</a:t>
            </a:r>
            <a:r>
              <a:rPr lang="en-US" dirty="0" smtClean="0"/>
              <a:t>="exclude"&gt;</a:t>
            </a:r>
          </a:p>
          <a:p>
            <a:pPr marL="0" indent="0">
              <a:buNone/>
            </a:pPr>
            <a:r>
              <a:rPr lang="en-US" dirty="0" smtClean="0"/>
              <a:t>&lt;!--COMMENT: Monitor for processes injecting code into other processes. Often used by malware to cloak their actions.</a:t>
            </a:r>
          </a:p>
          <a:p>
            <a:pPr marL="0" indent="0">
              <a:buNone/>
            </a:pPr>
            <a:r>
              <a:rPr lang="en-US" dirty="0" smtClean="0"/>
              <a:t>Exclude mostly-safe sources and log anything else.--&gt;</a:t>
            </a:r>
          </a:p>
          <a:p>
            <a:pPr marL="0" indent="0">
              <a:buNone/>
            </a:pPr>
            <a:r>
              <a:rPr lang="en-US" dirty="0" smtClean="0"/>
              <a:t>    &lt;</a:t>
            </a:r>
            <a:r>
              <a:rPr lang="en-US" dirty="0" err="1" smtClean="0"/>
              <a:t>SourceImage</a:t>
            </a:r>
            <a:r>
              <a:rPr lang="en-US" dirty="0" smtClean="0"/>
              <a:t> condition="is"&gt;C:\Windows\System32\</a:t>
            </a:r>
            <a:r>
              <a:rPr lang="en-US" dirty="0" err="1" smtClean="0"/>
              <a:t>wbem</a:t>
            </a:r>
            <a:r>
              <a:rPr lang="en-US" dirty="0" smtClean="0"/>
              <a:t>\WmiPrvSE.exe&lt;/</a:t>
            </a:r>
            <a:r>
              <a:rPr lang="en-US" dirty="0" err="1" smtClean="0"/>
              <a:t>SourceImage</a:t>
            </a:r>
            <a:r>
              <a:rPr lang="en-US" dirty="0" smtClean="0"/>
              <a:t>&gt;</a:t>
            </a:r>
          </a:p>
          <a:p>
            <a:pPr marL="0" indent="0">
              <a:buNone/>
            </a:pPr>
            <a:r>
              <a:rPr lang="en-US" dirty="0" smtClean="0"/>
              <a:t>    &lt;</a:t>
            </a:r>
            <a:r>
              <a:rPr lang="en-US" dirty="0" err="1" smtClean="0"/>
              <a:t>SourceImage</a:t>
            </a:r>
            <a:r>
              <a:rPr lang="en-US" dirty="0" smtClean="0"/>
              <a:t> condition="is"&gt;C:\Windows\System32\svchost.exe&lt;/</a:t>
            </a:r>
            <a:r>
              <a:rPr lang="en-US" dirty="0" err="1" smtClean="0"/>
              <a:t>SourceImage</a:t>
            </a:r>
            <a:r>
              <a:rPr lang="en-US" dirty="0" smtClean="0"/>
              <a:t>&gt;</a:t>
            </a:r>
          </a:p>
          <a:p>
            <a:pPr marL="0" indent="0">
              <a:buNone/>
            </a:pPr>
            <a:r>
              <a:rPr lang="en-US" dirty="0"/>
              <a:t> </a:t>
            </a:r>
            <a:r>
              <a:rPr lang="en-US" dirty="0" smtClean="0"/>
              <a:t>   &lt;</a:t>
            </a:r>
            <a:r>
              <a:rPr lang="en-US" dirty="0" err="1" smtClean="0"/>
              <a:t>SourceImage</a:t>
            </a:r>
            <a:r>
              <a:rPr lang="en-US" dirty="0" smtClean="0"/>
              <a:t> condition="is"&gt;C:\Windows\System32\wininit.exe&lt;/</a:t>
            </a:r>
            <a:r>
              <a:rPr lang="en-US" dirty="0" err="1" smtClean="0"/>
              <a:t>SourceImage</a:t>
            </a:r>
            <a:r>
              <a:rPr lang="en-US" dirty="0" smtClean="0"/>
              <a:t>&gt;</a:t>
            </a:r>
          </a:p>
          <a:p>
            <a:pPr marL="0" indent="0">
              <a:buNone/>
            </a:pPr>
            <a:r>
              <a:rPr lang="en-US" dirty="0"/>
              <a:t> </a:t>
            </a:r>
            <a:r>
              <a:rPr lang="en-US" dirty="0" smtClean="0"/>
              <a:t>   &lt;</a:t>
            </a:r>
            <a:r>
              <a:rPr lang="en-US" dirty="0" err="1" smtClean="0"/>
              <a:t>SourceImage</a:t>
            </a:r>
            <a:r>
              <a:rPr lang="en-US" dirty="0" smtClean="0"/>
              <a:t> condition="is"&gt;C:\Windows\System32\csrss.exe&lt;/</a:t>
            </a:r>
            <a:r>
              <a:rPr lang="en-US" dirty="0" err="1" smtClean="0"/>
              <a:t>SourceImage</a:t>
            </a:r>
            <a:r>
              <a:rPr lang="en-US" dirty="0" smtClean="0"/>
              <a:t>&gt;</a:t>
            </a:r>
          </a:p>
          <a:p>
            <a:pPr marL="0" indent="0">
              <a:buNone/>
            </a:pPr>
            <a:r>
              <a:rPr lang="en-US" dirty="0"/>
              <a:t> </a:t>
            </a:r>
            <a:r>
              <a:rPr lang="en-US" dirty="0" smtClean="0"/>
              <a:t>   &lt;</a:t>
            </a:r>
            <a:r>
              <a:rPr lang="en-US" dirty="0" err="1" smtClean="0"/>
              <a:t>SourceImage</a:t>
            </a:r>
            <a:r>
              <a:rPr lang="en-US" dirty="0" smtClean="0"/>
              <a:t> condition="is"&gt;C:\Windows\System32\services.exe&lt;/</a:t>
            </a:r>
            <a:r>
              <a:rPr lang="en-US" dirty="0" err="1" smtClean="0"/>
              <a:t>SourceImage</a:t>
            </a:r>
            <a:r>
              <a:rPr lang="en-US" dirty="0" smtClean="0"/>
              <a:t>&gt;</a:t>
            </a:r>
          </a:p>
          <a:p>
            <a:pPr marL="0" indent="0">
              <a:buNone/>
            </a:pPr>
            <a:r>
              <a:rPr lang="en-US" dirty="0"/>
              <a:t> </a:t>
            </a:r>
            <a:r>
              <a:rPr lang="en-US" dirty="0" smtClean="0"/>
              <a:t>   &lt;</a:t>
            </a:r>
            <a:r>
              <a:rPr lang="en-US" dirty="0" err="1" smtClean="0"/>
              <a:t>SourceImage</a:t>
            </a:r>
            <a:r>
              <a:rPr lang="en-US" dirty="0" smtClean="0"/>
              <a:t> condition="is"&gt;C:\Windows\System32\winlogon.exe&lt;/</a:t>
            </a:r>
            <a:r>
              <a:rPr lang="en-US" dirty="0" err="1" smtClean="0"/>
              <a:t>SourceImage</a:t>
            </a:r>
            <a:r>
              <a:rPr lang="en-US" dirty="0" smtClean="0"/>
              <a:t>&gt;</a:t>
            </a:r>
          </a:p>
          <a:p>
            <a:pPr marL="0" indent="0">
              <a:buNone/>
            </a:pPr>
            <a:r>
              <a:rPr lang="en-US" dirty="0"/>
              <a:t> </a:t>
            </a:r>
            <a:r>
              <a:rPr lang="en-US" dirty="0" smtClean="0"/>
              <a:t>   &lt;</a:t>
            </a:r>
            <a:r>
              <a:rPr lang="en-US" dirty="0" err="1" smtClean="0"/>
              <a:t>SourceImage</a:t>
            </a:r>
            <a:r>
              <a:rPr lang="en-US" dirty="0" smtClean="0"/>
              <a:t> condition="is"&gt;C:\Windows\System32\audiodg.exe&lt;/</a:t>
            </a:r>
            <a:r>
              <a:rPr lang="en-US" dirty="0" err="1" smtClean="0"/>
              <a:t>SourceImage</a:t>
            </a:r>
            <a:r>
              <a:rPr lang="en-US" dirty="0" smtClean="0"/>
              <a:t>&gt;</a:t>
            </a:r>
          </a:p>
          <a:p>
            <a:pPr marL="0" indent="0">
              <a:buNone/>
            </a:pPr>
            <a:r>
              <a:rPr lang="en-US" dirty="0" smtClean="0"/>
              <a:t>   &lt;</a:t>
            </a:r>
            <a:r>
              <a:rPr lang="en-US" dirty="0" err="1" smtClean="0"/>
              <a:t>StartModule</a:t>
            </a:r>
            <a:r>
              <a:rPr lang="en-US" dirty="0" smtClean="0"/>
              <a:t> condition="is"&gt;C:\windows\system32\kernel32.dll&lt;/</a:t>
            </a:r>
            <a:r>
              <a:rPr lang="en-US" dirty="0" err="1" smtClean="0"/>
              <a:t>StartModule</a:t>
            </a:r>
            <a:r>
              <a:rPr lang="en-US" dirty="0" smtClean="0"/>
              <a:t>&gt;</a:t>
            </a:r>
          </a:p>
          <a:p>
            <a:pPr marL="0" indent="0">
              <a:buNone/>
            </a:pPr>
            <a:r>
              <a:rPr lang="en-US" dirty="0" smtClean="0"/>
              <a:t>   &lt;</a:t>
            </a:r>
            <a:r>
              <a:rPr lang="en-US" dirty="0" err="1" smtClean="0"/>
              <a:t>TargetImage</a:t>
            </a:r>
            <a:r>
              <a:rPr lang="en-US" dirty="0" smtClean="0"/>
              <a:t> condition="end with"&gt;Google\Chrome\Application\chrome.exe&lt;/</a:t>
            </a:r>
            <a:r>
              <a:rPr lang="en-US" dirty="0" err="1" smtClean="0"/>
              <a:t>TargetImage</a:t>
            </a:r>
            <a:r>
              <a:rPr lang="en-US" dirty="0" smtClean="0"/>
              <a:t>&gt;</a:t>
            </a:r>
          </a:p>
          <a:p>
            <a:pPr marL="0" indent="0">
              <a:buNone/>
            </a:pPr>
            <a:r>
              <a:rPr lang="en-US" dirty="0" smtClean="0"/>
              <a:t>&lt;/</a:t>
            </a:r>
            <a:r>
              <a:rPr lang="en-US" dirty="0" err="1" smtClean="0"/>
              <a:t>CreateRemoteThread</a:t>
            </a:r>
            <a:r>
              <a:rPr lang="en-US" dirty="0" smtClean="0"/>
              <a:t>&gt;</a:t>
            </a:r>
            <a:endParaRPr lang="en-US" dirty="0"/>
          </a:p>
        </p:txBody>
      </p:sp>
    </p:spTree>
    <p:extLst>
      <p:ext uri="{BB962C8B-B14F-4D97-AF65-F5344CB8AC3E}">
        <p14:creationId xmlns:p14="http://schemas.microsoft.com/office/powerpoint/2010/main" val="193208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lstStyle/>
          <a:p>
            <a:r>
              <a:rPr lang="en-US" dirty="0" smtClean="0"/>
              <a:t>Event ID 9: </a:t>
            </a:r>
            <a:r>
              <a:rPr lang="en-US" dirty="0" err="1" smtClean="0"/>
              <a:t>RawAccessRead</a:t>
            </a:r>
            <a:endParaRPr lang="en-US" dirty="0"/>
          </a:p>
        </p:txBody>
      </p:sp>
      <p:sp>
        <p:nvSpPr>
          <p:cNvPr id="3" name="Content Placeholder 2"/>
          <p:cNvSpPr>
            <a:spLocks noGrp="1"/>
          </p:cNvSpPr>
          <p:nvPr>
            <p:ph idx="1"/>
          </p:nvPr>
        </p:nvSpPr>
        <p:spPr>
          <a:xfrm>
            <a:off x="838200" y="1425238"/>
            <a:ext cx="10515600" cy="4751725"/>
          </a:xfrm>
        </p:spPr>
        <p:txBody>
          <a:bodyPr>
            <a:normAutofit/>
          </a:bodyPr>
          <a:lstStyle/>
          <a:p>
            <a:r>
              <a:rPr lang="en-US" dirty="0"/>
              <a:t>The </a:t>
            </a:r>
            <a:r>
              <a:rPr lang="en-US" dirty="0" err="1"/>
              <a:t>RawAccessRead</a:t>
            </a:r>
            <a:r>
              <a:rPr lang="en-US" dirty="0"/>
              <a:t> event detects when a process conducts reading operations from the drive using the \\.\ denotation. This technique is often used by malware for data exfiltration of files that are locked for reading, as well as to avoid file access auditing tools. The event indicates the source process and target device</a:t>
            </a:r>
            <a:r>
              <a:rPr lang="en-US" dirty="0" smtClean="0"/>
              <a:t>.</a:t>
            </a:r>
            <a:br>
              <a:rPr lang="en-US" dirty="0" smtClean="0"/>
            </a:br>
            <a:r>
              <a:rPr lang="en-US" dirty="0" smtClean="0"/>
              <a:t/>
            </a:r>
            <a:br>
              <a:rPr lang="en-US" dirty="0" smtClean="0"/>
            </a:br>
            <a:r>
              <a:rPr lang="en-US" sz="1900" dirty="0" smtClean="0"/>
              <a:t>&lt;</a:t>
            </a:r>
            <a:r>
              <a:rPr lang="en-US" sz="1900" dirty="0" err="1" smtClean="0"/>
              <a:t>RawAccessRead</a:t>
            </a:r>
            <a:r>
              <a:rPr lang="en-US" sz="1900" dirty="0" smtClean="0"/>
              <a:t> </a:t>
            </a:r>
            <a:r>
              <a:rPr lang="en-US" sz="1900" dirty="0" err="1" smtClean="0"/>
              <a:t>onmatch</a:t>
            </a:r>
            <a:r>
              <a:rPr lang="en-US" sz="1900" dirty="0" smtClean="0"/>
              <a:t>="include"&gt;</a:t>
            </a:r>
            <a:br>
              <a:rPr lang="en-US" sz="1900" dirty="0" smtClean="0"/>
            </a:br>
            <a:r>
              <a:rPr lang="en-US" sz="1900" i="1" dirty="0" smtClean="0"/>
              <a:t>&lt;!--COMMENT: Monitor for raw sector-level access to the disk, often used to bypass access control lists or access locked files. Disabled by default since including even one entry here activates this component. Reward/performance/rule maintenance decision. Encourage you to experiment with this feature yourself.--&gt;</a:t>
            </a:r>
            <a:br>
              <a:rPr lang="en-US" sz="1900" i="1" dirty="0" smtClean="0"/>
            </a:br>
            <a:r>
              <a:rPr lang="en-US" sz="1900" i="1" dirty="0" smtClean="0"/>
              <a:t>&lt;!--COMMENT:	You will likely want to set this to a full capture on domain controllers, where no   process should be doing raw reads.--&gt;</a:t>
            </a:r>
            <a:br>
              <a:rPr lang="en-US" sz="1900" i="1" dirty="0" smtClean="0"/>
            </a:br>
            <a:r>
              <a:rPr lang="en-US" sz="1900" dirty="0" smtClean="0"/>
              <a:t>&lt;/</a:t>
            </a:r>
            <a:r>
              <a:rPr lang="en-US" sz="1900" dirty="0" err="1" smtClean="0"/>
              <a:t>RawAccessRead</a:t>
            </a:r>
            <a:r>
              <a:rPr lang="en-US" sz="1900" dirty="0" smtClean="0"/>
              <a:t>&gt;</a:t>
            </a:r>
            <a:endParaRPr lang="en-US" sz="1900" dirty="0"/>
          </a:p>
        </p:txBody>
      </p:sp>
    </p:spTree>
    <p:extLst>
      <p:ext uri="{BB962C8B-B14F-4D97-AF65-F5344CB8AC3E}">
        <p14:creationId xmlns:p14="http://schemas.microsoft.com/office/powerpoint/2010/main" val="336956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normAutofit fontScale="90000"/>
          </a:bodyPr>
          <a:lstStyle/>
          <a:p>
            <a:r>
              <a:rPr lang="en-US" dirty="0" smtClean="0"/>
              <a:t>Event ID 10: </a:t>
            </a:r>
            <a:r>
              <a:rPr lang="en-US" dirty="0" err="1"/>
              <a:t>ProcessAccess</a:t>
            </a:r>
            <a:r>
              <a:rPr lang="en-US" dirty="0"/>
              <a:t/>
            </a:r>
            <a:br>
              <a:rPr lang="en-US" dirty="0"/>
            </a:br>
            <a:endParaRPr lang="en-US" dirty="0"/>
          </a:p>
        </p:txBody>
      </p:sp>
      <p:sp>
        <p:nvSpPr>
          <p:cNvPr id="3" name="Content Placeholder 2"/>
          <p:cNvSpPr>
            <a:spLocks noGrp="1"/>
          </p:cNvSpPr>
          <p:nvPr>
            <p:ph idx="1"/>
          </p:nvPr>
        </p:nvSpPr>
        <p:spPr>
          <a:xfrm>
            <a:off x="838200" y="1425238"/>
            <a:ext cx="10515600" cy="4751725"/>
          </a:xfrm>
        </p:spPr>
        <p:txBody>
          <a:bodyPr>
            <a:normAutofit/>
          </a:bodyPr>
          <a:lstStyle/>
          <a:p>
            <a:r>
              <a:rPr lang="en-US" sz="1900" dirty="0" smtClean="0"/>
              <a:t>The process accessed event reports when a process opens another process, an operation that’s often followed by information queries or reading and writing the address space of the target process. This enables detection of hacking tools that read the memory contents of processes like Local Security Authority (Lsass.exe) in order to steal credentials for use in Pass-the-Hash attacks. Enabling it can generate significant amounts of logging if there are diagnostic utilities active that repeatedly open processes to query their state, so it generally should only be done so with filters that remove expected accesses. </a:t>
            </a:r>
            <a:br>
              <a:rPr lang="en-US" sz="1900" dirty="0" smtClean="0"/>
            </a:br>
            <a:r>
              <a:rPr lang="en-US" sz="1900" dirty="0" smtClean="0"/>
              <a:t/>
            </a:r>
            <a:br>
              <a:rPr lang="en-US" sz="1900" dirty="0" smtClean="0"/>
            </a:br>
            <a:r>
              <a:rPr lang="en-US" sz="1900" dirty="0" smtClean="0"/>
              <a:t>&lt;!--SYSMON EVENT ID 10 : INTER-PROCESS ACCESS--&gt;</a:t>
            </a:r>
            <a:br>
              <a:rPr lang="en-US" sz="1900" dirty="0" smtClean="0"/>
            </a:br>
            <a:r>
              <a:rPr lang="en-US" sz="1900" dirty="0" smtClean="0"/>
              <a:t>&lt;!--DATA: </a:t>
            </a:r>
            <a:r>
              <a:rPr lang="en-US" sz="1900" dirty="0" err="1" smtClean="0"/>
              <a:t>UtcTime</a:t>
            </a:r>
            <a:r>
              <a:rPr lang="en-US" sz="1900" dirty="0" smtClean="0"/>
              <a:t>, </a:t>
            </a:r>
            <a:r>
              <a:rPr lang="en-US" sz="1900" dirty="0" err="1" smtClean="0"/>
              <a:t>SourceProcessGuid</a:t>
            </a:r>
            <a:r>
              <a:rPr lang="en-US" sz="1900" dirty="0" smtClean="0"/>
              <a:t>, </a:t>
            </a:r>
            <a:r>
              <a:rPr lang="en-US" sz="1900" dirty="0" err="1" smtClean="0"/>
              <a:t>SourceProcessId</a:t>
            </a:r>
            <a:r>
              <a:rPr lang="en-US" sz="1900" dirty="0" smtClean="0"/>
              <a:t>, </a:t>
            </a:r>
            <a:r>
              <a:rPr lang="en-US" sz="1900" dirty="0" err="1" smtClean="0"/>
              <a:t>SourceThreadId</a:t>
            </a:r>
            <a:r>
              <a:rPr lang="en-US" sz="1900" dirty="0" smtClean="0"/>
              <a:t>, </a:t>
            </a:r>
            <a:r>
              <a:rPr lang="en-US" sz="1900" dirty="0" err="1" smtClean="0"/>
              <a:t>SourceImage</a:t>
            </a:r>
            <a:r>
              <a:rPr lang="en-US" sz="1900" dirty="0" smtClean="0"/>
              <a:t>, </a:t>
            </a:r>
            <a:r>
              <a:rPr lang="en-US" sz="1900" dirty="0" err="1" smtClean="0"/>
              <a:t>TargetProcessGuid</a:t>
            </a:r>
            <a:r>
              <a:rPr lang="en-US" sz="1900" dirty="0" smtClean="0"/>
              <a:t>, </a:t>
            </a:r>
            <a:r>
              <a:rPr lang="en-US" sz="1900" dirty="0" err="1" smtClean="0"/>
              <a:t>TargetProcessId</a:t>
            </a:r>
            <a:r>
              <a:rPr lang="en-US" sz="1900" dirty="0" smtClean="0"/>
              <a:t>, </a:t>
            </a:r>
            <a:r>
              <a:rPr lang="en-US" sz="1900" dirty="0" err="1" smtClean="0"/>
              <a:t>TargetImage</a:t>
            </a:r>
            <a:r>
              <a:rPr lang="en-US" sz="1900" dirty="0" smtClean="0"/>
              <a:t>, </a:t>
            </a:r>
            <a:r>
              <a:rPr lang="en-US" sz="1900" dirty="0" err="1" smtClean="0"/>
              <a:t>GrantedAccess</a:t>
            </a:r>
            <a:r>
              <a:rPr lang="en-US" sz="1900" dirty="0" smtClean="0"/>
              <a:t>, </a:t>
            </a:r>
            <a:r>
              <a:rPr lang="en-US" sz="1900" dirty="0" err="1" smtClean="0"/>
              <a:t>CallTrace</a:t>
            </a:r>
            <a:r>
              <a:rPr lang="en-US" sz="1900" dirty="0" smtClean="0"/>
              <a:t>--&gt;</a:t>
            </a:r>
            <a:br>
              <a:rPr lang="en-US" sz="1900" dirty="0" smtClean="0"/>
            </a:br>
            <a:r>
              <a:rPr lang="en-US" sz="1900" dirty="0" smtClean="0"/>
              <a:t>&lt;</a:t>
            </a:r>
            <a:r>
              <a:rPr lang="en-US" sz="1900" dirty="0" err="1" smtClean="0"/>
              <a:t>ProcessAccess</a:t>
            </a:r>
            <a:r>
              <a:rPr lang="en-US" sz="1900" dirty="0" smtClean="0"/>
              <a:t> </a:t>
            </a:r>
            <a:r>
              <a:rPr lang="en-US" sz="1900" dirty="0" err="1" smtClean="0"/>
              <a:t>onmatch</a:t>
            </a:r>
            <a:r>
              <a:rPr lang="en-US" sz="1900" dirty="0" smtClean="0"/>
              <a:t>="include"&gt;</a:t>
            </a:r>
            <a:br>
              <a:rPr lang="en-US" sz="1900" dirty="0" smtClean="0"/>
            </a:br>
            <a:r>
              <a:rPr lang="en-US" sz="1900" dirty="0" smtClean="0"/>
              <a:t>&lt;!--COMMENT:	Monitor for processes accessing other process' memory. This can be valuable, but can cause a huge number of events.--&gt;</a:t>
            </a:r>
            <a:br>
              <a:rPr lang="en-US" sz="1900" dirty="0" smtClean="0"/>
            </a:br>
            <a:r>
              <a:rPr lang="en-US" sz="1900" dirty="0" smtClean="0"/>
              <a:t>&lt;/</a:t>
            </a:r>
            <a:r>
              <a:rPr lang="en-US" sz="1900" dirty="0" err="1" smtClean="0"/>
              <a:t>ProcessAccess</a:t>
            </a:r>
            <a:r>
              <a:rPr lang="en-US" sz="1900" dirty="0" smtClean="0"/>
              <a:t>&gt;</a:t>
            </a:r>
            <a:endParaRPr lang="en-US" sz="1900" dirty="0"/>
          </a:p>
        </p:txBody>
      </p:sp>
    </p:spTree>
    <p:extLst>
      <p:ext uri="{BB962C8B-B14F-4D97-AF65-F5344CB8AC3E}">
        <p14:creationId xmlns:p14="http://schemas.microsoft.com/office/powerpoint/2010/main" val="8006853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normAutofit fontScale="90000"/>
          </a:bodyPr>
          <a:lstStyle/>
          <a:p>
            <a:r>
              <a:rPr lang="en-US" dirty="0" smtClean="0"/>
              <a:t>Event ID 11: </a:t>
            </a:r>
            <a:r>
              <a:rPr lang="en-US" dirty="0" err="1" smtClean="0"/>
              <a:t>FileCreate</a:t>
            </a:r>
            <a:r>
              <a:rPr lang="en-US" dirty="0"/>
              <a:t/>
            </a:r>
            <a:br>
              <a:rPr lang="en-US" dirty="0"/>
            </a:br>
            <a:endParaRPr lang="en-US" dirty="0"/>
          </a:p>
        </p:txBody>
      </p:sp>
      <p:sp>
        <p:nvSpPr>
          <p:cNvPr id="3" name="Content Placeholder 2"/>
          <p:cNvSpPr>
            <a:spLocks noGrp="1"/>
          </p:cNvSpPr>
          <p:nvPr>
            <p:ph idx="1"/>
          </p:nvPr>
        </p:nvSpPr>
        <p:spPr>
          <a:xfrm>
            <a:off x="838200" y="1425238"/>
            <a:ext cx="10515600" cy="4751725"/>
          </a:xfrm>
        </p:spPr>
        <p:txBody>
          <a:bodyPr>
            <a:normAutofit/>
          </a:bodyPr>
          <a:lstStyle/>
          <a:p>
            <a:r>
              <a:rPr lang="en-US" dirty="0"/>
              <a:t>File create operations are logged when a file is created or overwritten. This event is useful for monitoring </a:t>
            </a:r>
            <a:r>
              <a:rPr lang="en-US" dirty="0" err="1"/>
              <a:t>autostart</a:t>
            </a:r>
            <a:r>
              <a:rPr lang="en-US" dirty="0"/>
              <a:t> locations, like the Startup folder, as well as temporary and download directories, which are common places malware drops during initial infection</a:t>
            </a:r>
            <a:r>
              <a:rPr lang="en-US" dirty="0" smtClean="0"/>
              <a:t>.</a:t>
            </a:r>
          </a:p>
          <a:p>
            <a:r>
              <a:rPr lang="en-US" dirty="0" smtClean="0"/>
              <a:t>We add a lot of excludes and includes for this one, take a look at the sample </a:t>
            </a:r>
            <a:r>
              <a:rPr lang="en-US" dirty="0" err="1" smtClean="0"/>
              <a:t>config</a:t>
            </a:r>
            <a:r>
              <a:rPr lang="en-US" dirty="0" smtClean="0"/>
              <a:t>.</a:t>
            </a:r>
            <a:br>
              <a:rPr lang="en-US" dirty="0" smtClean="0"/>
            </a:br>
            <a:r>
              <a:rPr lang="en-US" dirty="0"/>
              <a:t/>
            </a:r>
            <a:br>
              <a:rPr lang="en-US" dirty="0"/>
            </a:br>
            <a:r>
              <a:rPr lang="en-US" dirty="0"/>
              <a:t>&lt;</a:t>
            </a:r>
            <a:r>
              <a:rPr lang="en-US" dirty="0" err="1"/>
              <a:t>FileCreate</a:t>
            </a:r>
            <a:r>
              <a:rPr lang="en-US" dirty="0"/>
              <a:t> </a:t>
            </a:r>
            <a:r>
              <a:rPr lang="en-US" dirty="0" err="1"/>
              <a:t>onmatch</a:t>
            </a:r>
            <a:r>
              <a:rPr lang="en-US" dirty="0"/>
              <a:t>="include</a:t>
            </a:r>
            <a:r>
              <a:rPr lang="en-US" dirty="0" smtClean="0"/>
              <a:t>"&gt;</a:t>
            </a:r>
            <a:br>
              <a:rPr lang="en-US" dirty="0" smtClean="0"/>
            </a:br>
            <a:r>
              <a:rPr lang="en-US" dirty="0" smtClean="0"/>
              <a:t>    &lt;</a:t>
            </a:r>
            <a:r>
              <a:rPr lang="en-US" dirty="0" err="1"/>
              <a:t>TargetFilename</a:t>
            </a:r>
            <a:r>
              <a:rPr lang="en-US" dirty="0"/>
              <a:t> condition="end with"&gt;.txt&lt;/</a:t>
            </a:r>
            <a:r>
              <a:rPr lang="en-US" dirty="0" err="1"/>
              <a:t>TargetFilename</a:t>
            </a:r>
            <a:r>
              <a:rPr lang="en-US" dirty="0" smtClean="0"/>
              <a:t>&gt;       </a:t>
            </a:r>
            <a:r>
              <a:rPr lang="en-US" dirty="0"/>
              <a:t>&lt;/</a:t>
            </a:r>
            <a:r>
              <a:rPr lang="en-US" dirty="0" err="1"/>
              <a:t>FileCreate</a:t>
            </a:r>
            <a:r>
              <a:rPr lang="en-US" dirty="0"/>
              <a:t>&gt;</a:t>
            </a:r>
            <a:endParaRPr lang="en-US" dirty="0" smtClean="0"/>
          </a:p>
        </p:txBody>
      </p:sp>
    </p:spTree>
    <p:extLst>
      <p:ext uri="{BB962C8B-B14F-4D97-AF65-F5344CB8AC3E}">
        <p14:creationId xmlns:p14="http://schemas.microsoft.com/office/powerpoint/2010/main" val="4111458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872"/>
          </a:xfrm>
        </p:spPr>
        <p:txBody>
          <a:bodyPr>
            <a:normAutofit fontScale="90000"/>
          </a:bodyPr>
          <a:lstStyle/>
          <a:p>
            <a:r>
              <a:rPr lang="en-US" sz="2700" dirty="0" smtClean="0"/>
              <a:t>Overview (from </a:t>
            </a:r>
            <a:r>
              <a:rPr lang="en-US" sz="2700" dirty="0" smtClean="0">
                <a:hlinkClick r:id="rId2"/>
              </a:rPr>
              <a:t>https://docs.microsoft.com/en-us/sysinternals/downloads/sysmon</a:t>
            </a:r>
            <a:r>
              <a:rPr lang="en-US" sz="2700" dirty="0" smtClean="0"/>
              <a:t>)</a:t>
            </a: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a:xfrm>
            <a:off x="838200" y="1187355"/>
            <a:ext cx="10515600" cy="4989608"/>
          </a:xfrm>
        </p:spPr>
        <p:txBody>
          <a:bodyPr>
            <a:normAutofit fontScale="70000" lnSpcReduction="20000"/>
          </a:bodyPr>
          <a:lstStyle/>
          <a:p>
            <a:r>
              <a:rPr lang="en-US" dirty="0"/>
              <a:t>Logs process creation with full command line for both current and parent processes.</a:t>
            </a:r>
          </a:p>
          <a:p>
            <a:r>
              <a:rPr lang="en-US" dirty="0"/>
              <a:t>Records the hash of process image files using SHA1 (the default), MD5, SHA256 or IMPHASH.</a:t>
            </a:r>
          </a:p>
          <a:p>
            <a:r>
              <a:rPr lang="en-US" dirty="0"/>
              <a:t>Multiple hashes can be used at the same time.</a:t>
            </a:r>
          </a:p>
          <a:p>
            <a:r>
              <a:rPr lang="en-US" dirty="0"/>
              <a:t>Includes a process GUID in process create events to allow for correlation of events even when Windows reuses process IDs.</a:t>
            </a:r>
          </a:p>
          <a:p>
            <a:r>
              <a:rPr lang="en-US" dirty="0"/>
              <a:t>Include a session GUID in each events to allow correlation of events on same logon session.</a:t>
            </a:r>
          </a:p>
          <a:p>
            <a:r>
              <a:rPr lang="en-US" dirty="0"/>
              <a:t>Logs loading of drivers or DLLs with their signatures and hashes.</a:t>
            </a:r>
          </a:p>
          <a:p>
            <a:r>
              <a:rPr lang="en-US" dirty="0"/>
              <a:t>Logs opens for raw read access of disks and volumes</a:t>
            </a:r>
          </a:p>
          <a:p>
            <a:r>
              <a:rPr lang="en-US" dirty="0"/>
              <a:t>Optionally logs network connections, including each connection’s source process, IP addresses, port numbers, hostnames and port names.</a:t>
            </a:r>
          </a:p>
          <a:p>
            <a:r>
              <a:rPr lang="en-US" dirty="0"/>
              <a:t>Detects changes in file creation time to understand when a file was really created. Modification of file create timestamps is a technique commonly used by malware to cover its tracks.</a:t>
            </a:r>
          </a:p>
          <a:p>
            <a:r>
              <a:rPr lang="en-US" dirty="0"/>
              <a:t>Automatically reload configuration if changed in the registry.</a:t>
            </a:r>
          </a:p>
          <a:p>
            <a:r>
              <a:rPr lang="en-US" dirty="0"/>
              <a:t>Rule filtering to include or exclude certain events dynamically.</a:t>
            </a:r>
          </a:p>
          <a:p>
            <a:r>
              <a:rPr lang="en-US" dirty="0"/>
              <a:t>Generates events from early in the boot process to capture activity made by even sophisticated kernel-mode malware.</a:t>
            </a:r>
          </a:p>
          <a:p>
            <a:endParaRPr lang="en-US" dirty="0"/>
          </a:p>
          <a:p>
            <a:endParaRPr lang="en-US" dirty="0"/>
          </a:p>
        </p:txBody>
      </p:sp>
    </p:spTree>
    <p:extLst>
      <p:ext uri="{BB962C8B-B14F-4D97-AF65-F5344CB8AC3E}">
        <p14:creationId xmlns:p14="http://schemas.microsoft.com/office/powerpoint/2010/main" val="39072876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normAutofit fontScale="90000"/>
          </a:bodyPr>
          <a:lstStyle/>
          <a:p>
            <a:r>
              <a:rPr lang="en-US" dirty="0" smtClean="0"/>
              <a:t>Event ID 12, 13, 14: Registry Modification</a:t>
            </a:r>
            <a:r>
              <a:rPr lang="en-US" dirty="0"/>
              <a:t/>
            </a:r>
            <a:br>
              <a:rPr lang="en-US" dirty="0"/>
            </a:br>
            <a:endParaRPr lang="en-US" dirty="0"/>
          </a:p>
        </p:txBody>
      </p:sp>
      <p:sp>
        <p:nvSpPr>
          <p:cNvPr id="3" name="Content Placeholder 2"/>
          <p:cNvSpPr>
            <a:spLocks noGrp="1"/>
          </p:cNvSpPr>
          <p:nvPr>
            <p:ph idx="1"/>
          </p:nvPr>
        </p:nvSpPr>
        <p:spPr>
          <a:xfrm>
            <a:off x="838200" y="1425238"/>
            <a:ext cx="10515600" cy="4751725"/>
          </a:xfrm>
        </p:spPr>
        <p:txBody>
          <a:bodyPr>
            <a:normAutofit/>
          </a:bodyPr>
          <a:lstStyle/>
          <a:p>
            <a:r>
              <a:rPr lang="en-US" dirty="0" smtClean="0"/>
              <a:t>Event 12 is for Registry Key and value create and deletions</a:t>
            </a:r>
          </a:p>
          <a:p>
            <a:r>
              <a:rPr lang="en-US" dirty="0" smtClean="0"/>
              <a:t>Event 13 is for Registry value modifications</a:t>
            </a:r>
          </a:p>
          <a:p>
            <a:r>
              <a:rPr lang="en-US" dirty="0" smtClean="0"/>
              <a:t>Event 14 is for Registry key and value rename</a:t>
            </a:r>
          </a:p>
          <a:p>
            <a:r>
              <a:rPr lang="en-US" dirty="0" smtClean="0"/>
              <a:t>High volume (especially modify) any guesses?</a:t>
            </a:r>
          </a:p>
          <a:p>
            <a:r>
              <a:rPr lang="en-US" dirty="0" smtClean="0"/>
              <a:t>We will look at some simple examples then use a provided </a:t>
            </a:r>
            <a:r>
              <a:rPr lang="en-US" dirty="0" err="1" smtClean="0"/>
              <a:t>config</a:t>
            </a:r>
            <a:r>
              <a:rPr lang="en-US" dirty="0" smtClean="0"/>
              <a:t> for this section.</a:t>
            </a:r>
          </a:p>
          <a:p>
            <a:pPr marL="457200" lvl="1" indent="0">
              <a:buNone/>
            </a:pPr>
            <a:endParaRPr lang="en-US" dirty="0" smtClean="0"/>
          </a:p>
        </p:txBody>
      </p:sp>
    </p:spTree>
    <p:extLst>
      <p:ext uri="{BB962C8B-B14F-4D97-AF65-F5344CB8AC3E}">
        <p14:creationId xmlns:p14="http://schemas.microsoft.com/office/powerpoint/2010/main" val="13625564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normAutofit fontScale="90000"/>
          </a:bodyPr>
          <a:lstStyle/>
          <a:p>
            <a:r>
              <a:rPr lang="en-US" dirty="0" smtClean="0"/>
              <a:t>Event ID 15: </a:t>
            </a:r>
            <a:r>
              <a:rPr lang="en-US" dirty="0" err="1" smtClean="0"/>
              <a:t>FileCreateStreamHash</a:t>
            </a:r>
            <a:r>
              <a:rPr lang="en-US" dirty="0"/>
              <a:t/>
            </a:r>
            <a:br>
              <a:rPr lang="en-US" dirty="0"/>
            </a:br>
            <a:endParaRPr lang="en-US" dirty="0"/>
          </a:p>
        </p:txBody>
      </p:sp>
      <p:sp>
        <p:nvSpPr>
          <p:cNvPr id="3" name="Content Placeholder 2"/>
          <p:cNvSpPr>
            <a:spLocks noGrp="1"/>
          </p:cNvSpPr>
          <p:nvPr>
            <p:ph idx="1"/>
          </p:nvPr>
        </p:nvSpPr>
        <p:spPr>
          <a:xfrm>
            <a:off x="838200" y="1425238"/>
            <a:ext cx="10515600" cy="4751725"/>
          </a:xfrm>
        </p:spPr>
        <p:txBody>
          <a:bodyPr>
            <a:normAutofit/>
          </a:bodyPr>
          <a:lstStyle/>
          <a:p>
            <a:r>
              <a:rPr lang="en-US" dirty="0"/>
              <a:t>This event logs when a named file stream is created, and it generates events that log the hash of the contents of the file to which the stream is assigned (the unnamed stream), as well as the contents of the named stream. There are malware variants that drop their executables or configuration settings via browser downloads, and this event is aimed at capturing that based on the browser attaching a </a:t>
            </a:r>
            <a:r>
              <a:rPr lang="en-US" dirty="0" err="1"/>
              <a:t>Zone.Identifier</a:t>
            </a:r>
            <a:r>
              <a:rPr lang="en-US" dirty="0"/>
              <a:t> “mark of the web” stream</a:t>
            </a:r>
            <a:r>
              <a:rPr lang="en-US" dirty="0" smtClean="0"/>
              <a:t>.</a:t>
            </a:r>
          </a:p>
          <a:p>
            <a:r>
              <a:rPr lang="en-US" dirty="0" smtClean="0"/>
              <a:t>We will use the sample </a:t>
            </a:r>
            <a:r>
              <a:rPr lang="en-US" dirty="0" err="1" smtClean="0"/>
              <a:t>config</a:t>
            </a:r>
            <a:r>
              <a:rPr lang="en-US" dirty="0" smtClean="0"/>
              <a:t> for this as well.</a:t>
            </a:r>
          </a:p>
          <a:p>
            <a:r>
              <a:rPr lang="en-US" dirty="0" smtClean="0"/>
              <a:t>Look at example PowerShell code.</a:t>
            </a:r>
          </a:p>
          <a:p>
            <a:endParaRPr lang="en-US" dirty="0" smtClean="0"/>
          </a:p>
        </p:txBody>
      </p:sp>
    </p:spTree>
    <p:extLst>
      <p:ext uri="{BB962C8B-B14F-4D97-AF65-F5344CB8AC3E}">
        <p14:creationId xmlns:p14="http://schemas.microsoft.com/office/powerpoint/2010/main" val="769001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normAutofit/>
          </a:bodyPr>
          <a:lstStyle/>
          <a:p>
            <a:r>
              <a:rPr lang="en-US" dirty="0" smtClean="0"/>
              <a:t>Event ID 16: </a:t>
            </a:r>
            <a:r>
              <a:rPr lang="en-US" dirty="0" err="1" smtClean="0"/>
              <a:t>Sysmon</a:t>
            </a:r>
            <a:r>
              <a:rPr lang="en-US" dirty="0" smtClean="0"/>
              <a:t> </a:t>
            </a:r>
            <a:r>
              <a:rPr lang="en-US" dirty="0" err="1" smtClean="0"/>
              <a:t>Config</a:t>
            </a:r>
            <a:r>
              <a:rPr lang="en-US" dirty="0" smtClean="0"/>
              <a:t> changes	</a:t>
            </a:r>
            <a:endParaRPr lang="en-US" dirty="0"/>
          </a:p>
        </p:txBody>
      </p:sp>
      <p:sp>
        <p:nvSpPr>
          <p:cNvPr id="3" name="Content Placeholder 2"/>
          <p:cNvSpPr>
            <a:spLocks noGrp="1"/>
          </p:cNvSpPr>
          <p:nvPr>
            <p:ph idx="1"/>
          </p:nvPr>
        </p:nvSpPr>
        <p:spPr>
          <a:xfrm>
            <a:off x="838200" y="1425238"/>
            <a:ext cx="10515600" cy="4751725"/>
          </a:xfrm>
        </p:spPr>
        <p:txBody>
          <a:bodyPr>
            <a:normAutofit/>
          </a:bodyPr>
          <a:lstStyle/>
          <a:p>
            <a:r>
              <a:rPr lang="en-US" dirty="0" smtClean="0"/>
              <a:t>Can’t be filtered</a:t>
            </a:r>
          </a:p>
          <a:p>
            <a:r>
              <a:rPr lang="en-US" dirty="0" smtClean="0"/>
              <a:t>You will see this when you update a </a:t>
            </a:r>
            <a:r>
              <a:rPr lang="en-US" dirty="0" err="1" smtClean="0"/>
              <a:t>config</a:t>
            </a:r>
            <a:endParaRPr lang="en-US" dirty="0" smtClean="0"/>
          </a:p>
        </p:txBody>
      </p:sp>
    </p:spTree>
    <p:extLst>
      <p:ext uri="{BB962C8B-B14F-4D97-AF65-F5344CB8AC3E}">
        <p14:creationId xmlns:p14="http://schemas.microsoft.com/office/powerpoint/2010/main" val="2635284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normAutofit fontScale="90000"/>
          </a:bodyPr>
          <a:lstStyle/>
          <a:p>
            <a:r>
              <a:rPr lang="en-US" dirty="0" smtClean="0"/>
              <a:t>Event ID 17 &amp; 18: Pipe Created/Connected</a:t>
            </a:r>
            <a:r>
              <a:rPr lang="en-US" dirty="0"/>
              <a:t/>
            </a:r>
            <a:br>
              <a:rPr lang="en-US" dirty="0"/>
            </a:br>
            <a:endParaRPr lang="en-US" dirty="0"/>
          </a:p>
        </p:txBody>
      </p:sp>
      <p:sp>
        <p:nvSpPr>
          <p:cNvPr id="3" name="Content Placeholder 2"/>
          <p:cNvSpPr>
            <a:spLocks noGrp="1"/>
          </p:cNvSpPr>
          <p:nvPr>
            <p:ph idx="1"/>
          </p:nvPr>
        </p:nvSpPr>
        <p:spPr>
          <a:xfrm>
            <a:off x="838200" y="1425238"/>
            <a:ext cx="10515600" cy="4751725"/>
          </a:xfrm>
        </p:spPr>
        <p:txBody>
          <a:bodyPr>
            <a:normAutofit/>
          </a:bodyPr>
          <a:lstStyle/>
          <a:p>
            <a:r>
              <a:rPr lang="en-US" dirty="0" smtClean="0"/>
              <a:t>T</a:t>
            </a:r>
            <a:r>
              <a:rPr lang="en-US" dirty="0"/>
              <a:t>his event generates when a named pipe is created. Malware often uses named pipes for </a:t>
            </a:r>
            <a:r>
              <a:rPr lang="en-US" dirty="0" err="1"/>
              <a:t>interprocess</a:t>
            </a:r>
            <a:r>
              <a:rPr lang="en-US" dirty="0"/>
              <a:t> communication</a:t>
            </a:r>
            <a:r>
              <a:rPr lang="en-US" dirty="0" smtClean="0"/>
              <a:t>.</a:t>
            </a:r>
          </a:p>
          <a:p>
            <a:r>
              <a:rPr lang="en-US" dirty="0"/>
              <a:t>This event logs when a named pipe connection is made between a client and a server</a:t>
            </a:r>
            <a:r>
              <a:rPr lang="en-US" dirty="0" smtClean="0"/>
              <a:t>.</a:t>
            </a:r>
            <a:endParaRPr lang="en-US" dirty="0"/>
          </a:p>
          <a:p>
            <a:r>
              <a:rPr lang="en-US" dirty="0" smtClean="0"/>
              <a:t>Grabbing all these for now</a:t>
            </a:r>
            <a:br>
              <a:rPr lang="en-US" dirty="0" smtClean="0"/>
            </a:br>
            <a:endParaRPr lang="en-US" dirty="0" smtClean="0"/>
          </a:p>
        </p:txBody>
      </p:sp>
    </p:spTree>
    <p:extLst>
      <p:ext uri="{BB962C8B-B14F-4D97-AF65-F5344CB8AC3E}">
        <p14:creationId xmlns:p14="http://schemas.microsoft.com/office/powerpoint/2010/main" val="18354341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6"/>
          </a:xfrm>
        </p:spPr>
        <p:txBody>
          <a:bodyPr>
            <a:normAutofit fontScale="90000"/>
          </a:bodyPr>
          <a:lstStyle/>
          <a:p>
            <a:r>
              <a:rPr lang="en-US" dirty="0" smtClean="0"/>
              <a:t>Event ID 19, 20, 21: WMI Events</a:t>
            </a:r>
            <a:r>
              <a:rPr lang="en-US" dirty="0"/>
              <a:t/>
            </a:r>
            <a:br>
              <a:rPr lang="en-US" dirty="0"/>
            </a:br>
            <a:endParaRPr lang="en-US" dirty="0"/>
          </a:p>
        </p:txBody>
      </p:sp>
      <p:sp>
        <p:nvSpPr>
          <p:cNvPr id="3" name="Content Placeholder 2"/>
          <p:cNvSpPr>
            <a:spLocks noGrp="1"/>
          </p:cNvSpPr>
          <p:nvPr>
            <p:ph idx="1"/>
          </p:nvPr>
        </p:nvSpPr>
        <p:spPr>
          <a:xfrm>
            <a:off x="838200" y="1425238"/>
            <a:ext cx="10515600" cy="4751725"/>
          </a:xfrm>
        </p:spPr>
        <p:txBody>
          <a:bodyPr>
            <a:normAutofit/>
          </a:bodyPr>
          <a:lstStyle/>
          <a:p>
            <a:r>
              <a:rPr lang="en-US" dirty="0" smtClean="0"/>
              <a:t>Event ID 19:  </a:t>
            </a:r>
            <a:r>
              <a:rPr lang="en-US" dirty="0"/>
              <a:t>When a WMI event filter is </a:t>
            </a:r>
            <a:r>
              <a:rPr lang="en-US" b="1" dirty="0"/>
              <a:t>registered</a:t>
            </a:r>
            <a:r>
              <a:rPr lang="en-US" dirty="0"/>
              <a:t>, which is a method used by malware to execute, this event logs the WMI namespace, filter name and filter expression</a:t>
            </a:r>
            <a:r>
              <a:rPr lang="en-US" dirty="0" smtClean="0"/>
              <a:t>.</a:t>
            </a:r>
          </a:p>
          <a:p>
            <a:r>
              <a:rPr lang="en-US" dirty="0" smtClean="0"/>
              <a:t>Event ID 20:  This </a:t>
            </a:r>
            <a:r>
              <a:rPr lang="en-US" dirty="0"/>
              <a:t>event logs the registration of WMI consumers, recording the consumer name, log, and </a:t>
            </a:r>
            <a:r>
              <a:rPr lang="en-US" dirty="0" smtClean="0"/>
              <a:t>destination</a:t>
            </a:r>
          </a:p>
          <a:p>
            <a:r>
              <a:rPr lang="en-US" dirty="0" smtClean="0"/>
              <a:t>Event ID 21:  </a:t>
            </a:r>
            <a:r>
              <a:rPr lang="en-US" dirty="0"/>
              <a:t>When a consumer binds to a filter, this event logs the consumer name and filter path.</a:t>
            </a:r>
            <a:endParaRPr lang="en-US" dirty="0" smtClean="0"/>
          </a:p>
        </p:txBody>
      </p:sp>
    </p:spTree>
    <p:extLst>
      <p:ext uri="{BB962C8B-B14F-4D97-AF65-F5344CB8AC3E}">
        <p14:creationId xmlns:p14="http://schemas.microsoft.com/office/powerpoint/2010/main" val="3200241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Get-</a:t>
            </a:r>
            <a:r>
              <a:rPr lang="en-US" dirty="0" err="1" smtClean="0"/>
              <a:t>WinEvent</a:t>
            </a:r>
            <a:r>
              <a:rPr lang="en-US" dirty="0" smtClean="0"/>
              <a:t> </a:t>
            </a:r>
            <a:r>
              <a:rPr lang="en-US" dirty="0"/>
              <a:t>-</a:t>
            </a:r>
            <a:r>
              <a:rPr lang="en-US" dirty="0" err="1"/>
              <a:t>LogName</a:t>
            </a:r>
            <a:r>
              <a:rPr lang="en-US" dirty="0"/>
              <a:t> 'Microsoft-Windows-</a:t>
            </a:r>
            <a:r>
              <a:rPr lang="en-US" dirty="0" err="1"/>
              <a:t>Sysmon</a:t>
            </a:r>
            <a:r>
              <a:rPr lang="en-US" dirty="0"/>
              <a:t>/Operational' | Group-Object -</a:t>
            </a:r>
            <a:r>
              <a:rPr lang="en-US" dirty="0" smtClean="0"/>
              <a:t>Property </a:t>
            </a:r>
            <a:r>
              <a:rPr lang="en-US" dirty="0"/>
              <a:t>ID -</a:t>
            </a:r>
            <a:r>
              <a:rPr lang="en-US" dirty="0" err="1"/>
              <a:t>NoElement</a:t>
            </a:r>
            <a:r>
              <a:rPr lang="en-US" dirty="0"/>
              <a:t> | </a:t>
            </a:r>
            <a:r>
              <a:rPr lang="en-US" dirty="0" smtClean="0"/>
              <a:t/>
            </a:r>
            <a:br>
              <a:rPr lang="en-US" dirty="0" smtClean="0"/>
            </a:br>
            <a:r>
              <a:rPr lang="en-US" dirty="0" smtClean="0"/>
              <a:t>Select </a:t>
            </a:r>
            <a:r>
              <a:rPr lang="en-US" dirty="0"/>
              <a:t>@{N='</a:t>
            </a:r>
            <a:r>
              <a:rPr lang="en-US" dirty="0" err="1"/>
              <a:t>Name';E</a:t>
            </a:r>
            <a:r>
              <a:rPr lang="en-US" dirty="0"/>
              <a:t>={$_.Name -as [</a:t>
            </a:r>
            <a:r>
              <a:rPr lang="en-US" dirty="0" err="1"/>
              <a:t>int</a:t>
            </a:r>
            <a:r>
              <a:rPr lang="en-US" dirty="0"/>
              <a:t>]}}, Count | </a:t>
            </a:r>
            <a:r>
              <a:rPr lang="en-US" dirty="0" smtClean="0"/>
              <a:t/>
            </a:r>
            <a:br>
              <a:rPr lang="en-US" dirty="0" smtClean="0"/>
            </a:br>
            <a:r>
              <a:rPr lang="en-US" dirty="0" smtClean="0"/>
              <a:t>Sort-Object </a:t>
            </a:r>
            <a:r>
              <a:rPr lang="en-US" dirty="0"/>
              <a:t>Name | </a:t>
            </a:r>
            <a:r>
              <a:rPr lang="en-US" dirty="0" smtClean="0"/>
              <a:t/>
            </a:r>
            <a:br>
              <a:rPr lang="en-US" dirty="0" smtClean="0"/>
            </a:br>
            <a:r>
              <a:rPr lang="en-US" dirty="0" smtClean="0"/>
              <a:t>Out-</a:t>
            </a:r>
            <a:r>
              <a:rPr lang="en-US" dirty="0" err="1" smtClean="0"/>
              <a:t>GridView</a:t>
            </a:r>
            <a:r>
              <a:rPr lang="en-US" dirty="0" smtClean="0"/>
              <a:t> </a:t>
            </a:r>
            <a:r>
              <a:rPr lang="en-US" dirty="0"/>
              <a:t>-Title "5 Minutes </a:t>
            </a:r>
            <a:r>
              <a:rPr lang="en-US" dirty="0" smtClean="0"/>
              <a:t>with </a:t>
            </a:r>
            <a:r>
              <a:rPr lang="en-US" dirty="0" err="1"/>
              <a:t>Sysmon</a:t>
            </a:r>
            <a:r>
              <a:rPr lang="en-US" dirty="0"/>
              <a:t>"</a:t>
            </a:r>
          </a:p>
        </p:txBody>
      </p:sp>
      <p:pic>
        <p:nvPicPr>
          <p:cNvPr id="5" name="Picture 4"/>
          <p:cNvPicPr>
            <a:picLocks noChangeAspect="1"/>
          </p:cNvPicPr>
          <p:nvPr/>
        </p:nvPicPr>
        <p:blipFill>
          <a:blip r:embed="rId2"/>
          <a:stretch>
            <a:fillRect/>
          </a:stretch>
        </p:blipFill>
        <p:spPr>
          <a:xfrm>
            <a:off x="9321735" y="248889"/>
            <a:ext cx="2486109" cy="6254713"/>
          </a:xfrm>
          <a:prstGeom prst="rect">
            <a:avLst/>
          </a:prstGeom>
        </p:spPr>
      </p:pic>
    </p:spTree>
    <p:extLst>
      <p:ext uri="{BB962C8B-B14F-4D97-AF65-F5344CB8AC3E}">
        <p14:creationId xmlns:p14="http://schemas.microsoft.com/office/powerpoint/2010/main" val="41195231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hlinkClick r:id="rId2"/>
              </a:rPr>
              <a:t>https://docs.microsoft.com/en-us/sysinternals/downloads/sysmon</a:t>
            </a:r>
          </a:p>
          <a:p>
            <a:endParaRPr lang="en-US" dirty="0" smtClean="0">
              <a:hlinkClick r:id="rId2"/>
            </a:endParaRPr>
          </a:p>
          <a:p>
            <a:r>
              <a:rPr lang="en-US" dirty="0" smtClean="0">
                <a:hlinkClick r:id="rId2"/>
              </a:rPr>
              <a:t>https://github.com/SwiftOnSecurity/sysmon-config</a:t>
            </a:r>
            <a:endParaRPr lang="en-US" dirty="0" smtClean="0"/>
          </a:p>
          <a:p>
            <a:endParaRPr lang="en-US" dirty="0" smtClean="0"/>
          </a:p>
          <a:p>
            <a:r>
              <a:rPr lang="en-US" dirty="0" smtClean="0">
                <a:hlinkClick r:id="rId3"/>
              </a:rPr>
              <a:t>https://blogs.technet.microsoft.com/motiba/2016/10/18/sysinternals-sysmon-unleashed/</a:t>
            </a:r>
            <a:r>
              <a:rPr lang="en-US" dirty="0" smtClean="0"/>
              <a:t/>
            </a:r>
            <a:br>
              <a:rPr lang="en-US" dirty="0" smtClean="0"/>
            </a:br>
            <a:endParaRPr lang="en-US" dirty="0" smtClean="0"/>
          </a:p>
          <a:p>
            <a:r>
              <a:rPr lang="en-US" dirty="0">
                <a:hlinkClick r:id="rId4"/>
              </a:rPr>
              <a:t>https://</a:t>
            </a:r>
            <a:r>
              <a:rPr lang="en-US" dirty="0" smtClean="0">
                <a:hlinkClick r:id="rId4"/>
              </a:rPr>
              <a:t>www.darkoperator.com/blog/2017/10/15/sysinternals-sysmon-610-tracking-of-permanent-wmi-events</a:t>
            </a:r>
            <a:endParaRPr lang="en-US" dirty="0" smtClean="0"/>
          </a:p>
          <a:p>
            <a:endParaRPr lang="en-US" dirty="0" smtClean="0"/>
          </a:p>
          <a:p>
            <a:r>
              <a:rPr lang="en-US" dirty="0" smtClean="0">
                <a:hlinkClick r:id="rId5"/>
              </a:rPr>
              <a:t>https://www.rsaconference.com/writable/presentations/file_upload/hta-w05-tracking_hackers_on_your_network_with_sysinternals_sysmon.pdf</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1513200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I get it?</a:t>
            </a:r>
            <a:endParaRPr lang="en-US" dirty="0"/>
          </a:p>
        </p:txBody>
      </p:sp>
      <p:sp>
        <p:nvSpPr>
          <p:cNvPr id="3" name="Content Placeholder 2"/>
          <p:cNvSpPr>
            <a:spLocks noGrp="1"/>
          </p:cNvSpPr>
          <p:nvPr>
            <p:ph idx="1"/>
          </p:nvPr>
        </p:nvSpPr>
        <p:spPr/>
        <p:txBody>
          <a:bodyPr/>
          <a:lstStyle/>
          <a:p>
            <a:r>
              <a:rPr lang="en-US" dirty="0" smtClean="0"/>
              <a:t>Part of </a:t>
            </a:r>
            <a:r>
              <a:rPr lang="en-US" dirty="0" err="1" smtClean="0"/>
              <a:t>Sysinternals</a:t>
            </a:r>
            <a:r>
              <a:rPr lang="en-US" dirty="0" smtClean="0"/>
              <a:t> suite:</a:t>
            </a:r>
            <a:r>
              <a:rPr lang="en-US" dirty="0"/>
              <a:t/>
            </a:r>
            <a:br>
              <a:rPr lang="en-US" dirty="0"/>
            </a:br>
            <a:r>
              <a:rPr lang="en-US" dirty="0">
                <a:hlinkClick r:id="rId2"/>
              </a:rPr>
              <a:t>https://</a:t>
            </a:r>
            <a:r>
              <a:rPr lang="en-US" dirty="0" smtClean="0">
                <a:hlinkClick r:id="rId2"/>
              </a:rPr>
              <a:t>docs.microsoft.com/en-us/sysinternals/downloads/sysinternals-suite</a:t>
            </a:r>
            <a:endParaRPr lang="en-US" dirty="0" smtClean="0"/>
          </a:p>
          <a:p>
            <a:endParaRPr lang="en-US" dirty="0" smtClean="0"/>
          </a:p>
          <a:p>
            <a:r>
              <a:rPr lang="en-US" dirty="0" err="1" smtClean="0"/>
              <a:t>Sysmon</a:t>
            </a:r>
            <a:r>
              <a:rPr lang="en-US" dirty="0" smtClean="0"/>
              <a:t>:</a:t>
            </a:r>
            <a:r>
              <a:rPr lang="en-US" dirty="0" smtClean="0">
                <a:hlinkClick r:id="rId3"/>
              </a:rPr>
              <a:t/>
            </a:r>
            <a:br>
              <a:rPr lang="en-US" dirty="0" smtClean="0">
                <a:hlinkClick r:id="rId3"/>
              </a:rPr>
            </a:br>
            <a:r>
              <a:rPr lang="en-US" dirty="0" smtClean="0">
                <a:hlinkClick r:id="rId3"/>
              </a:rPr>
              <a:t>https://docs.microsoft.com/en-us/sysinternals/downloads/sysmon</a:t>
            </a:r>
            <a:endParaRPr lang="en-US" dirty="0" smtClean="0"/>
          </a:p>
          <a:p>
            <a:endParaRPr lang="en-US" dirty="0"/>
          </a:p>
        </p:txBody>
      </p:sp>
    </p:spTree>
    <p:extLst>
      <p:ext uri="{BB962C8B-B14F-4D97-AF65-F5344CB8AC3E}">
        <p14:creationId xmlns:p14="http://schemas.microsoft.com/office/powerpoint/2010/main" val="2598358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(base install)</a:t>
            </a:r>
            <a:endParaRPr lang="en-US" dirty="0"/>
          </a:p>
        </p:txBody>
      </p:sp>
      <p:sp>
        <p:nvSpPr>
          <p:cNvPr id="3" name="Content Placeholder 2"/>
          <p:cNvSpPr>
            <a:spLocks noGrp="1"/>
          </p:cNvSpPr>
          <p:nvPr>
            <p:ph idx="1"/>
          </p:nvPr>
        </p:nvSpPr>
        <p:spPr/>
        <p:txBody>
          <a:bodyPr/>
          <a:lstStyle/>
          <a:p>
            <a:r>
              <a:rPr lang="en-US" dirty="0" smtClean="0"/>
              <a:t>Open a command line as an administrator</a:t>
            </a:r>
          </a:p>
          <a:p>
            <a:r>
              <a:rPr lang="en-US" dirty="0" smtClean="0"/>
              <a:t>Enter </a:t>
            </a:r>
            <a:r>
              <a:rPr lang="en-US" dirty="0" err="1" smtClean="0"/>
              <a:t>sysmon</a:t>
            </a:r>
            <a:r>
              <a:rPr lang="en-US" dirty="0" smtClean="0"/>
              <a:t> –</a:t>
            </a:r>
            <a:r>
              <a:rPr lang="en-US" dirty="0" err="1" smtClean="0"/>
              <a:t>AcceptEULA</a:t>
            </a:r>
            <a:r>
              <a:rPr lang="en-US" dirty="0" smtClean="0"/>
              <a:t> -</a:t>
            </a:r>
            <a:r>
              <a:rPr lang="en-US" dirty="0" err="1" smtClean="0"/>
              <a:t>i</a:t>
            </a:r>
            <a:endParaRPr lang="en-US" dirty="0" smtClean="0"/>
          </a:p>
          <a:p>
            <a:endParaRPr lang="en-US" dirty="0"/>
          </a:p>
        </p:txBody>
      </p:sp>
      <p:pic>
        <p:nvPicPr>
          <p:cNvPr id="6" name="Picture 5"/>
          <p:cNvPicPr>
            <a:picLocks noChangeAspect="1"/>
          </p:cNvPicPr>
          <p:nvPr/>
        </p:nvPicPr>
        <p:blipFill>
          <a:blip r:embed="rId2"/>
          <a:stretch>
            <a:fillRect/>
          </a:stretch>
        </p:blipFill>
        <p:spPr>
          <a:xfrm>
            <a:off x="1148240" y="2812842"/>
            <a:ext cx="7864020" cy="3752345"/>
          </a:xfrm>
          <a:prstGeom prst="rect">
            <a:avLst/>
          </a:prstGeom>
        </p:spPr>
      </p:pic>
    </p:spTree>
    <p:extLst>
      <p:ext uri="{BB962C8B-B14F-4D97-AF65-F5344CB8AC3E}">
        <p14:creationId xmlns:p14="http://schemas.microsoft.com/office/powerpoint/2010/main" val="506072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Sysmon</a:t>
            </a:r>
            <a:r>
              <a:rPr lang="en-US" dirty="0" smtClean="0"/>
              <a:t> configuration</a:t>
            </a:r>
            <a:endParaRPr lang="en-US" dirty="0"/>
          </a:p>
        </p:txBody>
      </p:sp>
      <p:sp>
        <p:nvSpPr>
          <p:cNvPr id="3" name="Content Placeholder 2"/>
          <p:cNvSpPr>
            <a:spLocks noGrp="1"/>
          </p:cNvSpPr>
          <p:nvPr>
            <p:ph sz="half" idx="1"/>
          </p:nvPr>
        </p:nvSpPr>
        <p:spPr>
          <a:xfrm>
            <a:off x="838200" y="1825625"/>
            <a:ext cx="4836886" cy="4351338"/>
          </a:xfrm>
        </p:spPr>
        <p:txBody>
          <a:bodyPr>
            <a:normAutofit/>
          </a:bodyPr>
          <a:lstStyle/>
          <a:p>
            <a:r>
              <a:rPr lang="en-US" dirty="0" smtClean="0"/>
              <a:t>To see what is currently configured:</a:t>
            </a:r>
            <a:br>
              <a:rPr lang="en-US" dirty="0" smtClean="0"/>
            </a:br>
            <a:r>
              <a:rPr lang="en-US" dirty="0" smtClean="0"/>
              <a:t>Enter </a:t>
            </a:r>
            <a:r>
              <a:rPr lang="en-US" dirty="0" err="1" smtClean="0"/>
              <a:t>Sysmon</a:t>
            </a:r>
            <a:r>
              <a:rPr lang="en-US" dirty="0" smtClean="0"/>
              <a:t> –c</a:t>
            </a:r>
            <a:br>
              <a:rPr lang="en-US" dirty="0" smtClean="0"/>
            </a:br>
            <a:endParaRPr lang="en-US" dirty="0" smtClean="0"/>
          </a:p>
          <a:p>
            <a:r>
              <a:rPr lang="en-US" dirty="0"/>
              <a:t>T</a:t>
            </a:r>
            <a:r>
              <a:rPr lang="en-US" dirty="0" smtClean="0"/>
              <a:t>here are command line switches to set up what is monitored, however, I recommend we fire up an XML editor and create a </a:t>
            </a:r>
            <a:r>
              <a:rPr lang="en-US" dirty="0" err="1" smtClean="0"/>
              <a:t>config</a:t>
            </a:r>
            <a:r>
              <a:rPr lang="en-US" dirty="0" smtClean="0"/>
              <a:t> file.</a:t>
            </a:r>
          </a:p>
          <a:p>
            <a:endParaRPr lang="en-US" dirty="0"/>
          </a:p>
        </p:txBody>
      </p:sp>
      <p:sp>
        <p:nvSpPr>
          <p:cNvPr id="4" name="Content Placeholder 3"/>
          <p:cNvSpPr>
            <a:spLocks noGrp="1"/>
          </p:cNvSpPr>
          <p:nvPr>
            <p:ph sz="half" idx="2"/>
          </p:nvPr>
        </p:nvSpPr>
        <p:spPr/>
        <p:txBody>
          <a:bodyPr>
            <a:normAutofit/>
          </a:bodyPr>
          <a:lstStyle/>
          <a:p>
            <a:endParaRPr lang="en-US"/>
          </a:p>
        </p:txBody>
      </p:sp>
      <p:pic>
        <p:nvPicPr>
          <p:cNvPr id="6" name="Picture 5"/>
          <p:cNvPicPr>
            <a:picLocks noChangeAspect="1"/>
          </p:cNvPicPr>
          <p:nvPr/>
        </p:nvPicPr>
        <p:blipFill>
          <a:blip r:embed="rId2"/>
          <a:stretch>
            <a:fillRect/>
          </a:stretch>
        </p:blipFill>
        <p:spPr>
          <a:xfrm>
            <a:off x="5713886" y="1690688"/>
            <a:ext cx="6043033" cy="4078251"/>
          </a:xfrm>
          <a:prstGeom prst="rect">
            <a:avLst/>
          </a:prstGeom>
        </p:spPr>
      </p:pic>
    </p:spTree>
    <p:extLst>
      <p:ext uri="{BB962C8B-B14F-4D97-AF65-F5344CB8AC3E}">
        <p14:creationId xmlns:p14="http://schemas.microsoft.com/office/powerpoint/2010/main" val="3483644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base </a:t>
            </a:r>
            <a:r>
              <a:rPr lang="en-US" dirty="0" err="1" smtClean="0"/>
              <a:t>config</a:t>
            </a:r>
            <a:endParaRPr lang="en-US" dirty="0"/>
          </a:p>
        </p:txBody>
      </p:sp>
      <p:sp>
        <p:nvSpPr>
          <p:cNvPr id="3" name="Content Placeholder 2"/>
          <p:cNvSpPr>
            <a:spLocks noGrp="1"/>
          </p:cNvSpPr>
          <p:nvPr>
            <p:ph sz="half" idx="1"/>
          </p:nvPr>
        </p:nvSpPr>
        <p:spPr>
          <a:xfrm>
            <a:off x="838200" y="1825625"/>
            <a:ext cx="4065845" cy="4351338"/>
          </a:xfrm>
        </p:spPr>
        <p:txBody>
          <a:bodyPr>
            <a:normAutofit lnSpcReduction="10000"/>
          </a:bodyPr>
          <a:lstStyle/>
          <a:p>
            <a:r>
              <a:rPr lang="en-US" dirty="0" smtClean="0"/>
              <a:t>We will go through this line by line…. Fun!</a:t>
            </a:r>
          </a:p>
          <a:p>
            <a:r>
              <a:rPr lang="en-US" dirty="0" smtClean="0"/>
              <a:t>First line – absolutely necessary to watch the </a:t>
            </a:r>
            <a:r>
              <a:rPr lang="en-US" dirty="0" err="1" smtClean="0"/>
              <a:t>schemaversion</a:t>
            </a:r>
            <a:r>
              <a:rPr lang="en-US" dirty="0" smtClean="0"/>
              <a:t> with any upgrades</a:t>
            </a:r>
          </a:p>
          <a:p>
            <a:r>
              <a:rPr lang="en-US" dirty="0"/>
              <a:t>Specify the hash algorithms used for image </a:t>
            </a:r>
            <a:r>
              <a:rPr lang="en-US" dirty="0" smtClean="0"/>
              <a:t>identification</a:t>
            </a:r>
            <a:br>
              <a:rPr lang="en-US" dirty="0" smtClean="0"/>
            </a:br>
            <a:r>
              <a:rPr lang="en-US" dirty="0" smtClean="0"/>
              <a:t>* for all </a:t>
            </a:r>
            <a:r>
              <a:rPr lang="en-US" dirty="0"/>
              <a:t>hashes (</a:t>
            </a:r>
            <a:r>
              <a:rPr lang="en-US" dirty="0" smtClean="0"/>
              <a:t>SHA1, MD5, SHA256,IMPHASH) </a:t>
            </a:r>
            <a:endParaRPr lang="en-US" dirty="0"/>
          </a:p>
        </p:txBody>
      </p:sp>
      <p:sp>
        <p:nvSpPr>
          <p:cNvPr id="4" name="Content Placeholder 3"/>
          <p:cNvSpPr>
            <a:spLocks noGrp="1"/>
          </p:cNvSpPr>
          <p:nvPr>
            <p:ph sz="half" idx="2"/>
          </p:nvPr>
        </p:nvSpPr>
        <p:spPr/>
        <p:txBody>
          <a:bodyPr>
            <a:normAutofit lnSpcReduction="10000"/>
          </a:bodyPr>
          <a:lstStyle/>
          <a:p>
            <a:endParaRPr lang="en-US"/>
          </a:p>
        </p:txBody>
      </p:sp>
      <p:pic>
        <p:nvPicPr>
          <p:cNvPr id="6" name="Picture 5"/>
          <p:cNvPicPr>
            <a:picLocks noChangeAspect="1"/>
          </p:cNvPicPr>
          <p:nvPr/>
        </p:nvPicPr>
        <p:blipFill>
          <a:blip r:embed="rId3"/>
          <a:stretch>
            <a:fillRect/>
          </a:stretch>
        </p:blipFill>
        <p:spPr>
          <a:xfrm>
            <a:off x="4818621" y="365124"/>
            <a:ext cx="7158624" cy="6149300"/>
          </a:xfrm>
          <a:prstGeom prst="rect">
            <a:avLst/>
          </a:prstGeom>
        </p:spPr>
      </p:pic>
    </p:spTree>
    <p:extLst>
      <p:ext uri="{BB962C8B-B14F-4D97-AF65-F5344CB8AC3E}">
        <p14:creationId xmlns:p14="http://schemas.microsoft.com/office/powerpoint/2010/main" val="294024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the base </a:t>
            </a:r>
            <a:r>
              <a:rPr lang="en-US" dirty="0" err="1" smtClean="0"/>
              <a:t>config</a:t>
            </a:r>
            <a:endParaRPr lang="en-US" dirty="0"/>
          </a:p>
        </p:txBody>
      </p:sp>
      <p:pic>
        <p:nvPicPr>
          <p:cNvPr id="4" name="Content Placeholder 3"/>
          <p:cNvPicPr>
            <a:picLocks noGrp="1" noChangeAspect="1"/>
          </p:cNvPicPr>
          <p:nvPr>
            <p:ph idx="1"/>
          </p:nvPr>
        </p:nvPicPr>
        <p:blipFill>
          <a:blip r:embed="rId2"/>
          <a:stretch>
            <a:fillRect/>
          </a:stretch>
        </p:blipFill>
        <p:spPr>
          <a:xfrm>
            <a:off x="838200" y="1879884"/>
            <a:ext cx="10090786" cy="2937318"/>
          </a:xfrm>
          <a:prstGeom prst="rect">
            <a:avLst/>
          </a:prstGeom>
        </p:spPr>
      </p:pic>
      <p:pic>
        <p:nvPicPr>
          <p:cNvPr id="3" name="Picture 2"/>
          <p:cNvPicPr>
            <a:picLocks noChangeAspect="1"/>
          </p:cNvPicPr>
          <p:nvPr/>
        </p:nvPicPr>
        <p:blipFill>
          <a:blip r:embed="rId3"/>
          <a:stretch>
            <a:fillRect/>
          </a:stretch>
        </p:blipFill>
        <p:spPr>
          <a:xfrm>
            <a:off x="127268" y="1690688"/>
            <a:ext cx="11981769" cy="3330227"/>
          </a:xfrm>
          <a:prstGeom prst="rect">
            <a:avLst/>
          </a:prstGeom>
        </p:spPr>
      </p:pic>
    </p:spTree>
    <p:extLst>
      <p:ext uri="{BB962C8B-B14F-4D97-AF65-F5344CB8AC3E}">
        <p14:creationId xmlns:p14="http://schemas.microsoft.com/office/powerpoint/2010/main" val="2454775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6239"/>
          </a:xfrm>
        </p:spPr>
        <p:txBody>
          <a:bodyPr>
            <a:normAutofit fontScale="90000"/>
          </a:bodyPr>
          <a:lstStyle/>
          <a:p>
            <a:r>
              <a:rPr lang="en-US" dirty="0" smtClean="0"/>
              <a:t>Let’s check the </a:t>
            </a:r>
            <a:br>
              <a:rPr lang="en-US" dirty="0" smtClean="0"/>
            </a:br>
            <a:r>
              <a:rPr lang="en-US" dirty="0" err="1" smtClean="0"/>
              <a:t>config</a:t>
            </a:r>
            <a:endParaRPr lang="en-US" dirty="0"/>
          </a:p>
        </p:txBody>
      </p:sp>
      <p:pic>
        <p:nvPicPr>
          <p:cNvPr id="3" name="Picture 2"/>
          <p:cNvPicPr>
            <a:picLocks noChangeAspect="1"/>
          </p:cNvPicPr>
          <p:nvPr/>
        </p:nvPicPr>
        <p:blipFill>
          <a:blip r:embed="rId2"/>
          <a:stretch>
            <a:fillRect/>
          </a:stretch>
        </p:blipFill>
        <p:spPr>
          <a:xfrm>
            <a:off x="5075191" y="127056"/>
            <a:ext cx="6941865" cy="6568574"/>
          </a:xfrm>
          <a:prstGeom prst="rect">
            <a:avLst/>
          </a:prstGeom>
        </p:spPr>
      </p:pic>
    </p:spTree>
    <p:extLst>
      <p:ext uri="{BB962C8B-B14F-4D97-AF65-F5344CB8AC3E}">
        <p14:creationId xmlns:p14="http://schemas.microsoft.com/office/powerpoint/2010/main" val="473939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5131</TotalTime>
  <Words>1563</Words>
  <Application>Microsoft Office PowerPoint</Application>
  <PresentationFormat>Widescreen</PresentationFormat>
  <Paragraphs>190</Paragraphs>
  <Slides>36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Enhance your SIEM with Sysmon​</vt:lpstr>
      <vt:lpstr>What is it?</vt:lpstr>
      <vt:lpstr>Overview (from https://docs.microsoft.com/en-us/sysinternals/downloads/sysmon)  </vt:lpstr>
      <vt:lpstr>Where do I get it?</vt:lpstr>
      <vt:lpstr>Getting started (base install)</vt:lpstr>
      <vt:lpstr>Sysmon configuration</vt:lpstr>
      <vt:lpstr>My base config</vt:lpstr>
      <vt:lpstr>Apply the base config</vt:lpstr>
      <vt:lpstr>Let’s check the  config</vt:lpstr>
      <vt:lpstr>Where do I see the info? (Event Viewer or PowerShell)</vt:lpstr>
      <vt:lpstr>Event ID 1: Process Creation</vt:lpstr>
      <vt:lpstr>Reapply the config</vt:lpstr>
      <vt:lpstr>And confirm…..</vt:lpstr>
      <vt:lpstr>Status check!</vt:lpstr>
      <vt:lpstr>Before we continue…..</vt:lpstr>
      <vt:lpstr>Event ID 2: File Creation Time Retroactively changed in filesystem</vt:lpstr>
      <vt:lpstr>Event ID 2: File Creation time continued</vt:lpstr>
      <vt:lpstr>Event ID 3: Network Connection Initiated</vt:lpstr>
      <vt:lpstr>Event ID 3: Network Connection Initiated</vt:lpstr>
      <vt:lpstr>Event ID 4:  Reserved for sysmon messages</vt:lpstr>
      <vt:lpstr>Event ID 5: Process ended</vt:lpstr>
      <vt:lpstr>Event ID 6: Driver loaded</vt:lpstr>
      <vt:lpstr>Event ID 7: Image loaded</vt:lpstr>
      <vt:lpstr>Event ID 7: Image loaded</vt:lpstr>
      <vt:lpstr>Event ID 8: Remote Thread Created</vt:lpstr>
      <vt:lpstr>Event ID 8: Remote Thread Created</vt:lpstr>
      <vt:lpstr>Event ID 9: RawAccessRead</vt:lpstr>
      <vt:lpstr>Event ID 10: ProcessAccess </vt:lpstr>
      <vt:lpstr>Event ID 11: FileCreate </vt:lpstr>
      <vt:lpstr>Event ID 12, 13, 14: Registry Modification </vt:lpstr>
      <vt:lpstr>Event ID 15: FileCreateStreamHash </vt:lpstr>
      <vt:lpstr>Event ID 16: Sysmon Config changes </vt:lpstr>
      <vt:lpstr>Event ID 17 &amp; 18: Pipe Created/Connected </vt:lpstr>
      <vt:lpstr>Event ID 19, 20, 21: WMI Events </vt:lpstr>
      <vt:lpstr>PowerPoint Presentation</vt:lpstr>
      <vt:lpstr>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Sysmon</dc:title>
  <dc:creator>Stahler, Wes</dc:creator>
  <cp:lastModifiedBy>Wes Stahler</cp:lastModifiedBy>
  <cp:revision>101</cp:revision>
  <dcterms:created xsi:type="dcterms:W3CDTF">2017-10-10T17:04:02Z</dcterms:created>
  <dcterms:modified xsi:type="dcterms:W3CDTF">2018-04-30T22:55:14Z</dcterms:modified>
</cp:coreProperties>
</file>