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fcc65c9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2fcc65c9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2fcc65c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2fcc65c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fcc65c9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2fcc65c9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2fcc65c9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2fcc65c9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ed4086e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4ed4086e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2fcc65c9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2fcc65c9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fcc65c9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2fcc65c9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2fcc65c9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2fcc65c9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2fcc65c9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2fcc65c9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2fcc65c9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2fcc65c9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ed4086e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ed4086e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2fcc65c9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2fcc65c9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2fcc65c9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2fcc65c9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2fcc65c9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2fcc65c9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2fcc65c9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2fcc65c9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2fcc65c9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2fcc65c9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2fcc65c9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2fcc65c9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ed4086e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ed4086e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4ed4086e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4ed4086e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2fcc65c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2fcc65c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fcc65c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2fcc65c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2fcc65c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2fcc65c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2fcc65c9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2fcc65c9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odoo.com/documentation/14.0/developer/reference/addons/http.html" TargetMode="External"/><Relationship Id="rId4" Type="http://schemas.openxmlformats.org/officeDocument/2006/relationships/hyperlink" Target="http://localhost:8069/some_ur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ocker.com/engine/install/ubuntu/" TargetMode="External"/><Relationship Id="rId4" Type="http://schemas.openxmlformats.org/officeDocument/2006/relationships/hyperlink" Target="https://docs.docker.com/compose/install/" TargetMode="External"/><Relationship Id="rId5" Type="http://schemas.openxmlformats.org/officeDocument/2006/relationships/hyperlink" Target="https://hub.docker.com/_/odo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doo.com/documentation/14.0/developer/reference/addons/orm.html#basic-field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9625" y="0"/>
            <a:ext cx="7688100" cy="9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5300"/>
              <a:t>Odoo Tutorial</a:t>
            </a:r>
            <a:endParaRPr sz="5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23825" y="1127875"/>
            <a:ext cx="46671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Development Environment Setup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New Application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Models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Security - A Brief 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Views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Controllers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3"/>
            </a:pPr>
            <a:r>
              <a:rPr lang="vi"/>
              <a:t>Models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5"/>
            </a:pPr>
            <a:r>
              <a:rPr lang="vi" sz="1829"/>
              <a:t>Constraints - Validation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2"/>
            </a:pPr>
            <a:r>
              <a:rPr lang="vi" sz="1450"/>
              <a:t>Python</a:t>
            </a:r>
            <a:r>
              <a:rPr lang="vi" sz="1450"/>
              <a:t> constraints</a:t>
            </a:r>
            <a:endParaRPr sz="14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api, models,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odoo.exceptions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ValidationError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rgbClr val="00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@api.constrains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'selling_price'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_check_selling_price(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record.selling_price &lt;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record.expected_price: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ValidationError(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'Selling price cannot be lower than 90% of the expected price.'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25100"/>
            <a:ext cx="4267201" cy="35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3"/>
            </a:pPr>
            <a:r>
              <a:rPr lang="vi"/>
              <a:t>Models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6"/>
            </a:pPr>
            <a:r>
              <a:rPr lang="vi" sz="1829"/>
              <a:t>Computed Fields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Dependencies</a:t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api, models,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living_area = fields.Integer()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garden_area = fields.Integer()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total_area = fields.Integer(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compute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'_compute_total_area'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rgbClr val="00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@api.depends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'living_area'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'garden_area'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_compute_total_area(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record.total_area = record.living_area + record.garden_area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B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650" y="438750"/>
            <a:ext cx="3542073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3"/>
            </a:pPr>
            <a:r>
              <a:rPr lang="vi"/>
              <a:t>Models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6"/>
            </a:pPr>
            <a:r>
              <a:rPr lang="vi" sz="1829"/>
              <a:t>Computed Fields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2"/>
            </a:pPr>
            <a:r>
              <a:rPr lang="vi" sz="1450"/>
              <a:t>Inverse function</a:t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api, models,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living_area = fields.Integer()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garden_area = fields.Integer()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total_area = fields.Integer(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compute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'_compute_total_area'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inverse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'_inverse_total_area'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_inverse_total_area(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record.garden_area = record.total_area - record.living_area</a:t>
            </a:r>
            <a:endParaRPr sz="1000">
              <a:solidFill>
                <a:srgbClr val="0000B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B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650" y="438750"/>
            <a:ext cx="3542073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3"/>
            </a:pPr>
            <a:r>
              <a:rPr lang="vi"/>
              <a:t>Models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15615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7"/>
            </a:pPr>
            <a:r>
              <a:rPr lang="vi" sz="1829"/>
              <a:t>Onchange</a:t>
            </a:r>
            <a:endParaRPr sz="1829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api, models,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rgbClr val="00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@api.onchange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'garden'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_onchange_garden(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.garden: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.garden_area =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.garden_orientation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'north'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.garden_area =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.garden_orientation =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B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725" y="802875"/>
            <a:ext cx="5119276" cy="37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Security - A Brief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Declare Access Rights</a:t>
            </a:r>
            <a:endParaRPr sz="1829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cd /home/$USER/src/custom/estate</a:t>
            </a:r>
            <a:endParaRPr sz="1136">
              <a:solidFill>
                <a:srgbClr val="212529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mkdir security</a:t>
            </a:r>
            <a:endParaRPr sz="1136">
              <a:solidFill>
                <a:srgbClr val="212529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touch security/ir.model.access.csv</a:t>
            </a:r>
            <a:endParaRPr sz="1136">
              <a:solidFill>
                <a:srgbClr val="212529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Những data liên quan tới bảo mật được lưu trong thư mục security</a:t>
            </a:r>
            <a:endParaRPr sz="1136">
              <a:solidFill>
                <a:srgbClr val="212529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Khai báo permission (CRUD) cho group user</a:t>
            </a:r>
            <a:endParaRPr sz="1136">
              <a:solidFill>
                <a:srgbClr val="212529"/>
              </a:solidFill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ir.model.access.csv</a:t>
            </a:r>
            <a:endParaRPr sz="1136">
              <a:solidFill>
                <a:srgbClr val="212529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950">
                <a:solidFill>
                  <a:schemeClr val="dk1"/>
                </a:solidFill>
              </a:rPr>
              <a:t>id,name,model_id/id,group_id/id,perm_read,perm_write,perm_create,perm_unlink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950">
                <a:solidFill>
                  <a:schemeClr val="dk1"/>
                </a:solidFill>
              </a:rPr>
              <a:t>access_test_model,access_test_model,model_test_model,base.group_user,1,0,0,0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Views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531275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Actions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Actions define the behavior of the system in response to user actions: login, action button, selection of an invoice, …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A basic action for property model</a:t>
            </a:r>
            <a:endParaRPr sz="145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estate/views/estate_property_views.xml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i="1"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odoo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="estate_property_action"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="ir.actions.act_window"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Real Estate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="res_model"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="view_mode"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tree,form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odoo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835075" y="3119525"/>
            <a:ext cx="4260300" cy="20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1450"/>
              <a:t>Basic view mode:</a:t>
            </a:r>
            <a:endParaRPr sz="1450"/>
          </a:p>
          <a:p>
            <a:pPr indent="-32067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50"/>
              <a:buChar char="-"/>
            </a:pPr>
            <a:r>
              <a:rPr lang="vi" sz="1450"/>
              <a:t>tree: list view</a:t>
            </a:r>
            <a:endParaRPr sz="1450"/>
          </a:p>
          <a:p>
            <a:pPr indent="-3206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vi" sz="1450"/>
              <a:t>form: detail view</a:t>
            </a:r>
            <a:endParaRPr sz="145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300" y="151450"/>
            <a:ext cx="4107900" cy="278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Views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531275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2"/>
            </a:pPr>
            <a:r>
              <a:rPr lang="vi" sz="1829"/>
              <a:t>Menus</a:t>
            </a:r>
            <a:endParaRPr sz="1829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estate/views/estate_menus.xml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i="1"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odoo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menuitem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="estate_dashboard"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="estate_property_action"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menuitem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="estate_advertisement_menu"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="Advertisement"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menuitem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="estate_property_menu_action"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="estate_property_action"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menuitem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menuitem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odoo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25100"/>
            <a:ext cx="4267200" cy="269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Views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0" y="492375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3"/>
            </a:pPr>
            <a:r>
              <a:rPr lang="vi" sz="1829"/>
              <a:t>Custom view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Tree - </a:t>
            </a:r>
            <a:r>
              <a:rPr lang="vi" sz="1450"/>
              <a:t>List view</a:t>
            </a:r>
            <a:endParaRPr sz="1450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estate/views/estate_property_views.xml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="estate_property_list"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="ir.ui.view"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estate.property.list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="model"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="arch"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="xml"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="Properties"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="Title"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="postcode"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="bedrooms"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1531350"/>
            <a:ext cx="50292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Views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0" y="492375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3"/>
            </a:pPr>
            <a:r>
              <a:rPr lang="vi" sz="1829"/>
              <a:t>Custom view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2"/>
            </a:pPr>
            <a:r>
              <a:rPr lang="vi" sz="1450"/>
              <a:t>Form - Detail view</a:t>
            </a:r>
            <a:endParaRPr sz="14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="estate_property_form"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="ir.ui.view"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estate.property.form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="model"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="arch"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="xml"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="Property"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sheet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sheet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700" y="466125"/>
            <a:ext cx="4610300" cy="47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Views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126400" y="492375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3"/>
            </a:pPr>
            <a:r>
              <a:rPr lang="vi" sz="1829"/>
              <a:t>Custom view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2"/>
            </a:pPr>
            <a:r>
              <a:rPr lang="vi" sz="1450"/>
              <a:t>Form - Detail view</a:t>
            </a:r>
            <a:endParaRPr sz="14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sheet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="Description"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="description"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="description"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="Description"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="bedrooms"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="Bedrooms"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sheet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950" y="385825"/>
            <a:ext cx="3669350" cy="45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vi"/>
              <a:t>Development Environment Setup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Github</a:t>
            </a:r>
            <a:endParaRPr sz="1829"/>
          </a:p>
          <a:p>
            <a:pPr indent="-3232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LcPeriod"/>
            </a:pPr>
            <a:r>
              <a:rPr lang="vi" sz="1490"/>
              <a:t>Clone git source code</a:t>
            </a:r>
            <a:endParaRPr sz="1490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mkdir -p </a:t>
            </a:r>
            <a:r>
              <a:rPr b="1" lang="vi" sz="1107">
                <a:solidFill>
                  <a:srgbClr val="2C2CFF"/>
                </a:solidFill>
              </a:rPr>
              <a:t>$HOME</a:t>
            </a:r>
            <a:r>
              <a:rPr lang="vi" sz="1107">
                <a:solidFill>
                  <a:srgbClr val="212529"/>
                </a:solidFill>
              </a:rPr>
              <a:t>/src</a:t>
            </a:r>
            <a:endParaRPr sz="1107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</a:t>
            </a:r>
            <a:r>
              <a:rPr lang="vi" sz="1107">
                <a:solidFill>
                  <a:srgbClr val="2C2CFF"/>
                </a:solidFill>
              </a:rPr>
              <a:t>cd</a:t>
            </a:r>
            <a:r>
              <a:rPr lang="vi" sz="1107">
                <a:solidFill>
                  <a:srgbClr val="212529"/>
                </a:solidFill>
              </a:rPr>
              <a:t> </a:t>
            </a:r>
            <a:r>
              <a:rPr b="1" lang="vi" sz="1107">
                <a:solidFill>
                  <a:srgbClr val="2C2CFF"/>
                </a:solidFill>
              </a:rPr>
              <a:t>$HOME</a:t>
            </a:r>
            <a:r>
              <a:rPr lang="vi" sz="1107">
                <a:solidFill>
                  <a:srgbClr val="212529"/>
                </a:solidFill>
              </a:rPr>
              <a:t>/src</a:t>
            </a:r>
            <a:endParaRPr sz="1107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git clone git@github.com:odoo/odoo.git</a:t>
            </a:r>
            <a:endParaRPr sz="1829"/>
          </a:p>
          <a:p>
            <a:pPr indent="-323215" lvl="1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90"/>
              <a:buAutoNum type="alphaLcPeriod"/>
            </a:pPr>
            <a:r>
              <a:rPr lang="vi" sz="1490"/>
              <a:t>Checkout git branch version </a:t>
            </a:r>
            <a:endParaRPr sz="1490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git checkout 14.0</a:t>
            </a:r>
            <a:endParaRPr sz="1829"/>
          </a:p>
          <a:p>
            <a:pPr indent="-323215" lvl="1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90"/>
              <a:buAutoNum type="alphaLcPeriod"/>
            </a:pPr>
            <a:r>
              <a:rPr lang="vi" sz="1490"/>
              <a:t>Install pip3 and libraries</a:t>
            </a:r>
            <a:endParaRPr sz="149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sudo apt install python3-pip python3-dev libxml2-dev libxslt1-dev libldap2-dev libsasl2-dev libssl-dev libpq-dev libjpeg-dev</a:t>
            </a:r>
            <a:endParaRPr sz="1107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07">
              <a:solidFill>
                <a:srgbClr val="212529"/>
              </a:solidFill>
            </a:endParaRPr>
          </a:p>
          <a:p>
            <a:pPr indent="-3232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LcPeriod"/>
            </a:pPr>
            <a:r>
              <a:rPr lang="vi" sz="1490"/>
              <a:t>Install odoo requirements</a:t>
            </a:r>
            <a:endParaRPr sz="1490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</a:t>
            </a:r>
            <a:r>
              <a:rPr lang="vi" sz="1107">
                <a:solidFill>
                  <a:srgbClr val="2C2CFF"/>
                </a:solidFill>
              </a:rPr>
              <a:t>cd</a:t>
            </a:r>
            <a:r>
              <a:rPr lang="vi" sz="1107">
                <a:solidFill>
                  <a:srgbClr val="212529"/>
                </a:solidFill>
              </a:rPr>
              <a:t> </a:t>
            </a:r>
            <a:r>
              <a:rPr b="1" lang="vi" sz="1107">
                <a:solidFill>
                  <a:srgbClr val="2C2CFF"/>
                </a:solidFill>
              </a:rPr>
              <a:t>$HOME</a:t>
            </a:r>
            <a:r>
              <a:rPr lang="vi" sz="1107">
                <a:solidFill>
                  <a:srgbClr val="212529"/>
                </a:solidFill>
              </a:rPr>
              <a:t>/src/odoo</a:t>
            </a:r>
            <a:endParaRPr sz="1107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pip3 install -r requirements.txt</a:t>
            </a:r>
            <a:endParaRPr b="1" sz="1107">
              <a:solidFill>
                <a:srgbClr val="2C2C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838925" y="73345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85"/>
              <a:buAutoNum type="alphaLcPeriod" startAt="5"/>
            </a:pPr>
            <a:r>
              <a:rPr lang="vi" sz="1485"/>
              <a:t>Install PostgreSQL</a:t>
            </a:r>
            <a:endParaRPr sz="1485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sudo apt install postgresql postgresql-client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sudo -u postgres createuser -s </a:t>
            </a:r>
            <a:r>
              <a:rPr b="1" lang="vi" sz="1136">
                <a:solidFill>
                  <a:srgbClr val="2C2CFF"/>
                </a:solidFill>
              </a:rPr>
              <a:t>$USER</a:t>
            </a:r>
            <a:endParaRPr b="1" sz="1136">
              <a:solidFill>
                <a:srgbClr val="2C2CFF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136">
              <a:solidFill>
                <a:srgbClr val="2C2CFF"/>
              </a:solidFill>
            </a:endParaRPr>
          </a:p>
          <a:p>
            <a:pPr indent="-322897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85"/>
              <a:buAutoNum type="alphaLcPeriod" startAt="5"/>
            </a:pPr>
            <a:r>
              <a:rPr lang="vi" sz="1485"/>
              <a:t>Run the server odoo-bin command</a:t>
            </a:r>
            <a:endParaRPr sz="1485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odoo/odoo-bin --addons-path=./custom,./odoo/addons -r &lt;db_username&gt; -w &lt;db_password&gt; -d &lt;db_name&gt; -u &lt;module&gt; --dev xml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--addons-path: directory của modules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--d: database name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-r: database username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-w: database password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-u: update for module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--dev xml: develop xml mode - không phải restart server khi edit view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36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9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Views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126400" y="492375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3"/>
            </a:pPr>
            <a:r>
              <a:rPr lang="vi" sz="1829"/>
              <a:t>Custom view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2"/>
            </a:pPr>
            <a:r>
              <a:rPr lang="vi" sz="1450"/>
              <a:t>Form - Detail view</a:t>
            </a:r>
            <a:endParaRPr sz="14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="Offers"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="offer_ids"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="{'default_model_id': self}"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nolabel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editable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="bottom"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decoration-danger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="status=='refused'"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="price"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100" y="725100"/>
            <a:ext cx="4452500" cy="40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165850" y="0"/>
            <a:ext cx="85206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Views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165850" y="329700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vi" sz="1600"/>
              <a:t>Custom view</a:t>
            </a:r>
            <a:endParaRPr sz="1600"/>
          </a:p>
          <a:p>
            <a:pPr indent="-3048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 startAt="2"/>
            </a:pPr>
            <a:r>
              <a:rPr lang="vi" sz="1200"/>
              <a:t>Search</a:t>
            </a:r>
            <a:r>
              <a:rPr lang="vi" sz="1200"/>
              <a:t> view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="estate_property_search"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="ir.ui.view"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estate.property.search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="model"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="arch"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="xml"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search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="Search property"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filter_domain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="[('name','ilike',self)]"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filter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="expected_price_greater_than_1000"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="[('expected_price','&gt;=',1000)]"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="Expected price greater than 1000"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expand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="0"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="Group By"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filter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="postcode"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="{'group_by':'postcode'}"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050" y="329700"/>
            <a:ext cx="43815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550" y="1691775"/>
            <a:ext cx="4413050" cy="156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100" y="3410993"/>
            <a:ext cx="4315949" cy="158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Views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126400" y="492375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4"/>
            </a:pPr>
            <a:r>
              <a:rPr lang="vi" sz="1829"/>
              <a:t>Custom action</a:t>
            </a:r>
            <a:endParaRPr sz="1829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estate/models/property_offer.py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api, models,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odoo.exceptions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UserError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PropertyOfferModel(models.Model):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accept_offer(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record.property_id.status !=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'open'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UserError(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'Sold or Cancelled property cannot accept offer.'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record.property_id.partner_id = record.partner_id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record.property_id.selling_price = record.price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record.property_id.status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'sold'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record.status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'accepted'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4046375" y="492375"/>
            <a:ext cx="48612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4"/>
            </a:pPr>
            <a:r>
              <a:rPr lang="vi" sz="1829"/>
              <a:t>Custom action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="&lt;function_name&gt;"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="&lt;display&gt;"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="object"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function_name: function gắn với action của model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estate/views/estate_property_views.xml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="Offers"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="offer_ids"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="{'default_model_id': self}"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nolabel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editable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="bottom"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decoration-danger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="status=='refused'"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="accept_offer"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="Accept"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="object"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icon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="fa-check"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="refuse_offer"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="Refuse"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="object"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icon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="fa-times"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Views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201" cy="40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Controllers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126400" y="674400"/>
            <a:ext cx="4260300" cy="4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450"/>
              <a:t>Trong trường hợp cần mở rộng thêm các view: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estate/controllers/mycontroller.py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odoo.http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Controller, route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MyController(Controller):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rgbClr val="00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@route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'/some_url'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'public'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"{'response': 'OK'}"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estate/controllers/__init__.py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mycontroller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estate/__init__.py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For more detail: </a:t>
            </a:r>
            <a:r>
              <a:rPr lang="vi" sz="1000" u="sng">
                <a:solidFill>
                  <a:schemeClr val="hlink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https://www.odoo.com/documentation/14.0/developer/reference/addons/http.html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4637200" y="796600"/>
            <a:ext cx="4260300" cy="4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http://localhost:8069/some_url/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{'response': 'OK'}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vi"/>
              <a:t>Development Environment Setup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2"/>
            </a:pPr>
            <a:r>
              <a:rPr lang="vi" sz="1829"/>
              <a:t>Install Odoo via Docker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Install docker: </a:t>
            </a:r>
            <a:r>
              <a:rPr lang="vi" sz="1450" u="sng">
                <a:solidFill>
                  <a:schemeClr val="hlink"/>
                </a:solidFill>
                <a:hlinkClick r:id="rId3"/>
              </a:rPr>
              <a:t>https://docs.docker.com/engine/install/ubuntu/</a:t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Install docker compose: </a:t>
            </a:r>
            <a:r>
              <a:rPr lang="vi" sz="1450" u="sng">
                <a:solidFill>
                  <a:schemeClr val="hlink"/>
                </a:solidFill>
                <a:hlinkClick r:id="rId4"/>
              </a:rPr>
              <a:t>https://docs.docker.com/compose/install/</a:t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Install Odoo</a:t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450" u="sng">
                <a:solidFill>
                  <a:schemeClr val="hlink"/>
                </a:solidFill>
                <a:hlinkClick r:id="rId5"/>
              </a:rPr>
              <a:t>https://hub.docker.com/_/odoo</a:t>
            </a:r>
            <a:endParaRPr sz="1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2"/>
            </a:pPr>
            <a:r>
              <a:rPr lang="vi"/>
              <a:t>New Application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Prepare addon directory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Create custom directory</a:t>
            </a:r>
            <a:endParaRPr sz="1450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mkdir /home/$USER/src/custom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Tạo thư mục custom, nơi lưu các custom modules</a:t>
            </a:r>
            <a:endParaRPr sz="1136">
              <a:solidFill>
                <a:srgbClr val="212529"/>
              </a:solidFill>
            </a:endParaRPr>
          </a:p>
          <a:p>
            <a:pPr indent="-320675" lvl="1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Create module directory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mkdir /home/$USER/src/custom/estate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cd /home/$USER/src/custom/estate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touch __init__.py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touch __manifest__.py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Tạo estate module trong thư mục custom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Một module bắt buộc phải gồm 2 file __init__.py và __manifest__.py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175" y="388425"/>
            <a:ext cx="3039428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3"/>
            </a:pPr>
            <a:r>
              <a:rPr lang="vi"/>
              <a:t>Models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Estate model</a:t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_name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_description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 Description'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_order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'id desc'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= fields.Char()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description = fields.Text()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estate/models/__init__.py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estate/__init__.py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799750" y="729025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lphaLcPeriod"/>
            </a:pPr>
            <a:r>
              <a:rPr lang="vi" sz="1829"/>
              <a:t>Definition</a:t>
            </a:r>
            <a:endParaRPr sz="1829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class extend từ models.Model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	_name: Bắt buộc. Dấu “ . “ trong giá trị được ORM chuyển thành “_” và lưu thành database table name</a:t>
            </a:r>
            <a:endParaRPr sz="1450"/>
          </a:p>
          <a:p>
            <a:pPr indent="-34480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830"/>
              <a:buAutoNum type="alphaLcPeriod"/>
            </a:pPr>
            <a:r>
              <a:rPr lang="vi" sz="1829"/>
              <a:t>Basic Fields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Các basic</a:t>
            </a:r>
            <a:r>
              <a:rPr lang="vi" sz="1450"/>
              <a:t> fields</a:t>
            </a:r>
            <a:r>
              <a:rPr lang="vi" sz="1450"/>
              <a:t>: fields.Char, fields.Integer..</a:t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Ref: </a:t>
            </a:r>
            <a:r>
              <a:rPr lang="vi" sz="1450" u="sng">
                <a:solidFill>
                  <a:schemeClr val="hlink"/>
                </a:solidFill>
                <a:hlinkClick r:id="rId3"/>
              </a:rPr>
              <a:t>https://www.odoo.com/documentation/14.0/developer/reference/addons/orm.html#basic-fields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450"/>
              <a:t> Các fields sẽ được apply vào database khi chạy -u &lt;module_name&gt;. Vdu: -u estate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3"/>
            </a:pPr>
            <a:r>
              <a:rPr lang="vi"/>
              <a:t>Models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2"/>
            </a:pPr>
            <a:r>
              <a:rPr lang="vi" sz="1829"/>
              <a:t>Many2one relation</a:t>
            </a:r>
            <a:endParaRPr sz="1829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estate/models/property_type.py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PropertyTypeModel(models.Model):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_name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'estate.property.type'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_description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 type description'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= fields.Char()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_name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_description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 Description'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= fields.Char()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description = fields.Text()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property_type_id = fields.Many2one(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'estate.property.type'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 type'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ondelete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 null'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950" y="909825"/>
            <a:ext cx="4548649" cy="37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3"/>
            </a:pPr>
            <a:r>
              <a:rPr lang="vi"/>
              <a:t>Models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3"/>
            </a:pPr>
            <a:r>
              <a:rPr lang="vi" sz="1829"/>
              <a:t>One2many relation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One2many  is a virtual relationship, there must be a Many2one field defined in the comodel.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Support for inline view</a:t>
            </a:r>
            <a:endParaRPr sz="145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estate/models/property_order.py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PropertyOfferModel(models.Model):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_name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'estate.property.offer'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= fields.Float()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property_id = fields.Many2one(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offer_ids = fields.One2many(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'estate.property.offer'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'property_id'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'Offers'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25100"/>
            <a:ext cx="4267200" cy="405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3"/>
            </a:pPr>
            <a:r>
              <a:rPr lang="vi"/>
              <a:t>Models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4"/>
            </a:pPr>
            <a:r>
              <a:rPr lang="vi" sz="1829"/>
              <a:t>Many</a:t>
            </a:r>
            <a:r>
              <a:rPr lang="vi" sz="1829"/>
              <a:t>2many relation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One2many  is a virtual relationship, there must be a Many2one field defined in the comodel.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Support for inline view</a:t>
            </a:r>
            <a:endParaRPr sz="145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estate/models/property_tag.py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PropertyTagModel(models.Model):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_name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'estate.property.tag'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= fields.Char()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 = fields.Integer(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property_tag_ids = fields.Many2many(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'estate.property.tag'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 tags'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25100"/>
            <a:ext cx="4267200" cy="37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3"/>
            </a:pPr>
            <a:r>
              <a:rPr lang="vi"/>
              <a:t>Models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5"/>
            </a:pPr>
            <a:r>
              <a:rPr lang="vi" sz="1829"/>
              <a:t>Constraints - Validation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SQL constraints</a:t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_sql_constraints = [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'check_positive_expected_price'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'CHECK(expected_price &gt;= 0)'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'The expected price should be greater than 0.'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'check_positive_selling_price'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'CHECK(selling_price &gt;= 0)'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'The selling price should be greater than 0.'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175" y="919150"/>
            <a:ext cx="46908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