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59" r:id="rId5"/>
    <p:sldId id="261" r:id="rId6"/>
    <p:sldId id="263" r:id="rId7"/>
    <p:sldId id="262" r:id="rId8"/>
    <p:sldId id="265" r:id="rId9"/>
    <p:sldId id="266" r:id="rId10"/>
    <p:sldId id="267" r:id="rId11"/>
    <p:sldId id="268"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6722" autoAdjust="0"/>
  </p:normalViewPr>
  <p:slideViewPr>
    <p:cSldViewPr>
      <p:cViewPr varScale="1">
        <p:scale>
          <a:sx n="99" d="100"/>
          <a:sy n="99" d="100"/>
        </p:scale>
        <p:origin x="9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2EB4C-D24B-4EA5-8122-174D7942AF1E}" type="datetimeFigureOut">
              <a:rPr lang="sv-SE" smtClean="0"/>
              <a:t>2023-05-22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D2322-BBBF-4456-B2C9-2F59CC22E037}" type="slidenum">
              <a:rPr lang="sv-SE" smtClean="0"/>
              <a:t>‹#›</a:t>
            </a:fld>
            <a:endParaRPr lang="sv-SE"/>
          </a:p>
        </p:txBody>
      </p:sp>
    </p:spTree>
    <p:extLst>
      <p:ext uri="{BB962C8B-B14F-4D97-AF65-F5344CB8AC3E}">
        <p14:creationId xmlns:p14="http://schemas.microsoft.com/office/powerpoint/2010/main" val="335695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valt AI-teknologin </a:t>
            </a:r>
            <a:r>
              <a:rPr lang="sv-SE" dirty="0" err="1"/>
              <a:t>procedurell</a:t>
            </a:r>
            <a:r>
              <a:rPr lang="sv-SE" dirty="0"/>
              <a:t> generering i kursens andra iteration. Jag tänkte börja med prototypen.</a:t>
            </a:r>
          </a:p>
        </p:txBody>
      </p:sp>
      <p:sp>
        <p:nvSpPr>
          <p:cNvPr id="4" name="Platshållare för bildnummer 3"/>
          <p:cNvSpPr>
            <a:spLocks noGrp="1"/>
          </p:cNvSpPr>
          <p:nvPr>
            <p:ph type="sldNum" sz="quarter" idx="5"/>
          </p:nvPr>
        </p:nvSpPr>
        <p:spPr/>
        <p:txBody>
          <a:bodyPr/>
          <a:lstStyle/>
          <a:p>
            <a:fld id="{440D2322-BBBF-4456-B2C9-2F59CC22E037}" type="slidenum">
              <a:rPr lang="sv-SE" smtClean="0"/>
              <a:t>1</a:t>
            </a:fld>
            <a:endParaRPr lang="sv-SE"/>
          </a:p>
        </p:txBody>
      </p:sp>
    </p:spTree>
    <p:extLst>
      <p:ext uri="{BB962C8B-B14F-4D97-AF65-F5344CB8AC3E}">
        <p14:creationId xmlns:p14="http://schemas.microsoft.com/office/powerpoint/2010/main" val="1410759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 är här den andra AI-tekniken kommer in: Graph </a:t>
            </a:r>
            <a:r>
              <a:rPr lang="sv-SE" dirty="0" err="1"/>
              <a:t>Grammar</a:t>
            </a:r>
            <a:r>
              <a:rPr lang="sv-SE" dirty="0"/>
              <a:t>. I den tekniken så transformerar man en befintlig graf till en ny graf utifrån olika regler.</a:t>
            </a:r>
          </a:p>
          <a:p>
            <a:endParaRPr lang="sv-SE" dirty="0"/>
          </a:p>
          <a:p>
            <a:r>
              <a:rPr lang="sv-SE" dirty="0"/>
              <a:t>I mitt fall blir den befintliga grafen det bräde man har innan man utför en </a:t>
            </a:r>
            <a:r>
              <a:rPr lang="sv-SE" dirty="0" err="1"/>
              <a:t>candidate</a:t>
            </a:r>
            <a:r>
              <a:rPr lang="sv-SE" dirty="0"/>
              <a:t> </a:t>
            </a:r>
            <a:r>
              <a:rPr lang="sv-SE" dirty="0" err="1"/>
              <a:t>method</a:t>
            </a:r>
            <a:r>
              <a:rPr lang="sv-SE" dirty="0"/>
              <a:t>.</a:t>
            </a:r>
          </a:p>
          <a:p>
            <a:endParaRPr lang="sv-SE" dirty="0"/>
          </a:p>
          <a:p>
            <a:r>
              <a:rPr lang="sv-SE" dirty="0"/>
              <a:t>Den nya, transformerade, grafen är brädet som uppstår efter att kandidater har tagits bort av </a:t>
            </a:r>
            <a:r>
              <a:rPr lang="sv-SE" dirty="0" err="1"/>
              <a:t>candidate</a:t>
            </a:r>
            <a:r>
              <a:rPr lang="sv-SE" dirty="0"/>
              <a:t> </a:t>
            </a:r>
            <a:r>
              <a:rPr lang="sv-SE" dirty="0" err="1"/>
              <a:t>method</a:t>
            </a:r>
            <a:r>
              <a:rPr lang="sv-SE" dirty="0"/>
              <a:t>.</a:t>
            </a:r>
          </a:p>
          <a:p>
            <a:endParaRPr lang="sv-SE" dirty="0"/>
          </a:p>
          <a:p>
            <a:r>
              <a:rPr lang="sv-SE" dirty="0"/>
              <a:t>Och regeln är då villkoret för att själva </a:t>
            </a:r>
            <a:r>
              <a:rPr lang="sv-SE" dirty="0" err="1"/>
              <a:t>Candidate</a:t>
            </a:r>
            <a:r>
              <a:rPr lang="sv-SE" dirty="0"/>
              <a:t> </a:t>
            </a:r>
            <a:r>
              <a:rPr lang="sv-SE" dirty="0" err="1"/>
              <a:t>Method</a:t>
            </a:r>
            <a:r>
              <a:rPr lang="sv-SE" dirty="0"/>
              <a:t> ska gälla.</a:t>
            </a:r>
          </a:p>
          <a:p>
            <a:endParaRPr lang="sv-SE" dirty="0"/>
          </a:p>
          <a:p>
            <a:r>
              <a:rPr lang="sv-SE" dirty="0"/>
              <a:t>Samma princip gäller också för </a:t>
            </a:r>
            <a:r>
              <a:rPr lang="sv-SE" dirty="0" err="1"/>
              <a:t>digit</a:t>
            </a:r>
            <a:r>
              <a:rPr lang="sv-SE" dirty="0"/>
              <a:t> </a:t>
            </a:r>
            <a:r>
              <a:rPr lang="sv-SE" dirty="0" err="1"/>
              <a:t>methods</a:t>
            </a:r>
            <a:r>
              <a:rPr lang="sv-SE" dirty="0"/>
              <a:t>.</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10</a:t>
            </a:fld>
            <a:endParaRPr lang="sv-SE"/>
          </a:p>
        </p:txBody>
      </p:sp>
    </p:spTree>
    <p:extLst>
      <p:ext uri="{BB962C8B-B14F-4D97-AF65-F5344CB8AC3E}">
        <p14:creationId xmlns:p14="http://schemas.microsoft.com/office/powerpoint/2010/main" val="3699203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Så </a:t>
            </a:r>
            <a:r>
              <a:rPr lang="sv-SE" dirty="0" err="1"/>
              <a:t>HumanlySolveable</a:t>
            </a:r>
            <a:r>
              <a:rPr lang="sv-SE" dirty="0"/>
              <a:t> kollas alltså med Graph </a:t>
            </a:r>
            <a:r>
              <a:rPr lang="sv-SE" dirty="0" err="1"/>
              <a:t>Grammar</a:t>
            </a:r>
            <a:r>
              <a:rPr lang="sv-SE" dirty="0"/>
              <a:t>. </a:t>
            </a:r>
          </a:p>
          <a:p>
            <a:endParaRPr lang="sv-SE" dirty="0"/>
          </a:p>
          <a:p>
            <a:r>
              <a:rPr lang="sv-SE" dirty="0"/>
              <a:t>Så länge brädet inte är löst så kollar man först om man kan placera en siffra med </a:t>
            </a:r>
            <a:r>
              <a:rPr lang="sv-SE" dirty="0" err="1"/>
              <a:t>digit</a:t>
            </a:r>
            <a:r>
              <a:rPr lang="sv-SE" dirty="0"/>
              <a:t> </a:t>
            </a:r>
            <a:r>
              <a:rPr lang="sv-SE" dirty="0" err="1"/>
              <a:t>method</a:t>
            </a:r>
            <a:r>
              <a:rPr lang="sv-SE" dirty="0"/>
              <a:t>. I så fall placerar man siffran och fortsätter. </a:t>
            </a:r>
          </a:p>
          <a:p>
            <a:endParaRPr lang="sv-SE" dirty="0"/>
          </a:p>
          <a:p>
            <a:r>
              <a:rPr lang="sv-SE" dirty="0"/>
              <a:t>Om inte en siffra kan placeras direkt så kollar man om man kan ta bort någon kandidat med </a:t>
            </a:r>
            <a:r>
              <a:rPr lang="sv-SE" dirty="0" err="1"/>
              <a:t>Candidate</a:t>
            </a:r>
            <a:r>
              <a:rPr lang="sv-SE" dirty="0"/>
              <a:t> </a:t>
            </a:r>
            <a:r>
              <a:rPr lang="sv-SE" dirty="0" err="1"/>
              <a:t>Method</a:t>
            </a:r>
            <a:r>
              <a:rPr lang="sv-SE" dirty="0"/>
              <a:t>. Om inte det går så kan alltså inte brädet lösas logiskt med mänskliga strategier, åtminstone inte med de strategier som </a:t>
            </a:r>
            <a:r>
              <a:rPr lang="sv-SE" dirty="0" err="1"/>
              <a:t>AI:n</a:t>
            </a:r>
            <a:r>
              <a:rPr lang="sv-SE" dirty="0"/>
              <a:t> känner till. Min AI känner till nånstans mellan 19 och 38 strategier beroende på hur man väljer att räkna.</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11</a:t>
            </a:fld>
            <a:endParaRPr lang="sv-SE"/>
          </a:p>
        </p:txBody>
      </p:sp>
    </p:spTree>
    <p:extLst>
      <p:ext uri="{BB962C8B-B14F-4D97-AF65-F5344CB8AC3E}">
        <p14:creationId xmlns:p14="http://schemas.microsoft.com/office/powerpoint/2010/main" val="221815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err="1"/>
              <a:t>Procedurell</a:t>
            </a:r>
            <a:r>
              <a:rPr lang="sv-SE" i="0" dirty="0"/>
              <a:t> generering är då en metod för att generera data algoritmiskt istället för manuellt. Mer specifikt har jag använt mig av metoderna </a:t>
            </a:r>
            <a:r>
              <a:rPr lang="sv-SE" i="0" dirty="0" err="1"/>
              <a:t>Wave</a:t>
            </a:r>
            <a:r>
              <a:rPr lang="sv-SE" i="0" dirty="0"/>
              <a:t> </a:t>
            </a:r>
            <a:r>
              <a:rPr lang="sv-SE" i="0" dirty="0" err="1"/>
              <a:t>Function</a:t>
            </a:r>
            <a:r>
              <a:rPr lang="sv-SE" i="0" dirty="0"/>
              <a:t> </a:t>
            </a:r>
            <a:r>
              <a:rPr lang="sv-SE" i="0" dirty="0" err="1"/>
              <a:t>Collapse</a:t>
            </a:r>
            <a:r>
              <a:rPr lang="sv-SE" i="0" dirty="0"/>
              <a:t> och Graph </a:t>
            </a:r>
            <a:r>
              <a:rPr lang="sv-SE" i="0" dirty="0" err="1"/>
              <a:t>Grammar</a:t>
            </a:r>
            <a:r>
              <a:rPr lang="sv-SE" i="0" dirty="0"/>
              <a:t>, vilka jag ska återkomma till lite senare.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Spelprototypen består då av en Sudoku-generator som skapar ett slumpmässigt bräde, främst </a:t>
            </a:r>
            <a:r>
              <a:rPr lang="sv-SE" i="0" dirty="0" err="1"/>
              <a:t>mha</a:t>
            </a:r>
            <a:r>
              <a:rPr lang="sv-SE" i="0" dirty="0"/>
              <a:t> WFC. Den har även en inbyggd lösnings-AI som säkerställer att en människa kan lösa det sudoku som kan genereras. Den </a:t>
            </a:r>
            <a:r>
              <a:rPr lang="sv-SE" i="0" dirty="0" err="1"/>
              <a:t>AI:n</a:t>
            </a:r>
            <a:r>
              <a:rPr lang="sv-SE" i="0" dirty="0"/>
              <a:t> är främst i form av GG.</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0"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Spelupplevelsen består då av att användaren kan välja en svårighetsgrad som sedan genererar ett slumpmässigt pussel. För att det ska vara tillfredställande att lösa så finns en rad inbyggda verktyg för att hjälpa spelaren. Detta är exempelvis möjligheter att ange minnesanteckningar, </a:t>
            </a:r>
            <a:r>
              <a:rPr lang="sv-SE" i="0" dirty="0" err="1"/>
              <a:t>undo:a</a:t>
            </a:r>
            <a:r>
              <a:rPr lang="sv-SE" i="0" dirty="0"/>
              <a:t> och </a:t>
            </a:r>
            <a:r>
              <a:rPr lang="sv-SE" i="0" dirty="0" err="1"/>
              <a:t>redo:a</a:t>
            </a:r>
            <a:r>
              <a:rPr lang="sv-SE" i="0" dirty="0"/>
              <a:t> ens drag samt en hjälp-knapp som kan ge en ledtråd om användaren fastnar.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i="1"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i="0" dirty="0"/>
              <a:t>Jag skulle säga att jag har fokuserat ganska mycket på både AI-teknologin och spelupplevelsen.</a:t>
            </a:r>
          </a:p>
        </p:txBody>
      </p:sp>
      <p:sp>
        <p:nvSpPr>
          <p:cNvPr id="4" name="Platshållare för bildnummer 3"/>
          <p:cNvSpPr>
            <a:spLocks noGrp="1"/>
          </p:cNvSpPr>
          <p:nvPr>
            <p:ph type="sldNum" sz="quarter" idx="5"/>
          </p:nvPr>
        </p:nvSpPr>
        <p:spPr/>
        <p:txBody>
          <a:bodyPr/>
          <a:lstStyle/>
          <a:p>
            <a:fld id="{440D2322-BBBF-4456-B2C9-2F59CC22E037}" type="slidenum">
              <a:rPr lang="sv-SE" smtClean="0"/>
              <a:t>2</a:t>
            </a:fld>
            <a:endParaRPr lang="sv-SE"/>
          </a:p>
        </p:txBody>
      </p:sp>
    </p:spTree>
    <p:extLst>
      <p:ext uri="{BB962C8B-B14F-4D97-AF65-F5344CB8AC3E}">
        <p14:creationId xmlns:p14="http://schemas.microsoft.com/office/powerpoint/2010/main" val="113237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Nu tänkte jag demonstrera hur spelet fungerar i </a:t>
            </a:r>
            <a:r>
              <a:rPr lang="sv-SE" dirty="0" err="1"/>
              <a:t>Unity</a:t>
            </a:r>
            <a:r>
              <a:rPr lang="sv-SE" dirty="0"/>
              <a:t>.</a:t>
            </a:r>
          </a:p>
          <a:p>
            <a:endParaRPr lang="sv-SE" i="1" dirty="0"/>
          </a:p>
          <a:p>
            <a:endParaRPr lang="sv-SE" i="1" dirty="0"/>
          </a:p>
          <a:p>
            <a:r>
              <a:rPr lang="sv-SE" i="1" dirty="0"/>
              <a:t>Kommentar: demonstration. Visa spelupplevelsen med hjälp av en videoinspelning. Redogör för upplevelsens start- och slutpunkt. Kommentera videoinspelningen muntligt med tydlig koppling till den valda AI-teknologin.</a:t>
            </a:r>
          </a:p>
          <a:p>
            <a:endParaRPr lang="sv-SE" i="1" dirty="0"/>
          </a:p>
          <a:p>
            <a:r>
              <a:rPr lang="sv-SE" i="1" dirty="0"/>
              <a:t>Kommentar. Infoga några bra skärmbilder från spelet som visar centrala delar av spelupplevelsen.</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3</a:t>
            </a:fld>
            <a:endParaRPr lang="sv-SE"/>
          </a:p>
        </p:txBody>
      </p:sp>
    </p:spTree>
    <p:extLst>
      <p:ext uri="{BB962C8B-B14F-4D97-AF65-F5344CB8AC3E}">
        <p14:creationId xmlns:p14="http://schemas.microsoft.com/office/powerpoint/2010/main" val="354799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metod som jag främst har använt mig av är då </a:t>
            </a:r>
            <a:r>
              <a:rPr lang="sv-SE" dirty="0" err="1"/>
              <a:t>Wave</a:t>
            </a:r>
            <a:r>
              <a:rPr lang="sv-SE" dirty="0"/>
              <a:t> </a:t>
            </a:r>
            <a:r>
              <a:rPr lang="sv-SE" dirty="0" err="1"/>
              <a:t>Function</a:t>
            </a:r>
            <a:r>
              <a:rPr lang="sv-SE" dirty="0"/>
              <a:t> </a:t>
            </a:r>
            <a:r>
              <a:rPr lang="sv-SE" dirty="0" err="1"/>
              <a:t>Collapse</a:t>
            </a:r>
            <a:r>
              <a:rPr lang="sv-SE" dirty="0"/>
              <a:t>. Termen kommer från kvantteori och uppstår när en vågfunktion, som från början hade flera superpositioner (eller vad jag kommer kalla för kandidater) kollapsar till en enda kandidat vid interaktion med omvärlden. </a:t>
            </a:r>
          </a:p>
          <a:p>
            <a:endParaRPr lang="sv-SE" dirty="0"/>
          </a:p>
          <a:p>
            <a:r>
              <a:rPr lang="sv-SE" dirty="0"/>
              <a:t>När </a:t>
            </a:r>
            <a:r>
              <a:rPr lang="sv-SE" dirty="0" err="1"/>
              <a:t>envågfunktion</a:t>
            </a:r>
            <a:r>
              <a:rPr lang="sv-SE" dirty="0"/>
              <a:t> kollapsar så kommer andra vågfunktionen påverkas av kollapsen: informationen propagerar.</a:t>
            </a:r>
          </a:p>
          <a:p>
            <a:endParaRPr lang="sv-SE" dirty="0"/>
          </a:p>
          <a:p>
            <a:r>
              <a:rPr lang="sv-SE" dirty="0"/>
              <a:t>Ett tredje viktigt begrepp är entropi, vilket i mitt fall bara betyder antal kandidater som en vågfunktion har.</a:t>
            </a:r>
          </a:p>
          <a:p>
            <a:endParaRPr lang="sv-SE" dirty="0"/>
          </a:p>
          <a:p>
            <a:r>
              <a:rPr lang="sv-SE" dirty="0"/>
              <a:t>De regler som reducerar en vågfunktion kan vara väldigt komplicerade. Men för ett sudoku är det väldigt trivialt om man ska jämföra med exempelvis ett 3D-grid </a:t>
            </a:r>
            <a:r>
              <a:rPr lang="sv-SE" dirty="0" err="1"/>
              <a:t>tile-systmem</a:t>
            </a:r>
            <a:r>
              <a:rPr lang="sv-SE" dirty="0"/>
              <a:t>.</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4</a:t>
            </a:fld>
            <a:endParaRPr lang="sv-SE"/>
          </a:p>
        </p:txBody>
      </p:sp>
    </p:spTree>
    <p:extLst>
      <p:ext uri="{BB962C8B-B14F-4D97-AF65-F5344CB8AC3E}">
        <p14:creationId xmlns:p14="http://schemas.microsoft.com/office/powerpoint/2010/main" val="27272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 ett Sudoku måste varje rad, kolumn och 3x3 box innehålla sifforna 1-9. I ett tomt bräde kan varje cell fortfarande vara vilken siffra som helst mellan 1-9. Alla celler har alltså 9 kandidater, dvs entropi 9. Genom att lägga exempelvis en 5:a i rutan enligt mittenbilden så kan ingen flera femma vara i de celler som femman interagerar med, dvs de celler i samma rad, kolumn och box. Kollapsen propagerar informationen till de cellerna som tappar kandidaten 5 från deras superposition, och de har nu en entropi på 8. </a:t>
            </a:r>
          </a:p>
          <a:p>
            <a:endParaRPr lang="sv-SE" dirty="0"/>
          </a:p>
          <a:p>
            <a:r>
              <a:rPr lang="sv-SE" dirty="0"/>
              <a:t>Lite förenklat så består min algoritm av tre steg. Så länge brädet inte är ifyllt:</a:t>
            </a:r>
          </a:p>
          <a:p>
            <a:pPr marL="228600" indent="-228600">
              <a:buAutoNum type="arabicPeriod"/>
            </a:pPr>
            <a:r>
              <a:rPr lang="sv-SE" dirty="0"/>
              <a:t>Hitta cell med lägst entropi</a:t>
            </a:r>
          </a:p>
          <a:p>
            <a:pPr marL="228600" indent="-228600">
              <a:buAutoNum type="arabicPeriod"/>
            </a:pPr>
            <a:r>
              <a:rPr lang="sv-SE" dirty="0"/>
              <a:t>Kollapsa den cellen till dess lägsta möjliga kandidat</a:t>
            </a:r>
          </a:p>
          <a:p>
            <a:pPr marL="228600" indent="-228600">
              <a:buAutoNum type="arabicPeriod"/>
            </a:pPr>
            <a:r>
              <a:rPr lang="sv-SE" dirty="0"/>
              <a:t>Propagera den informationen till alla </a:t>
            </a:r>
            <a:r>
              <a:rPr lang="sv-SE" dirty="0" err="1"/>
              <a:t>tiles</a:t>
            </a:r>
            <a:r>
              <a:rPr lang="sv-SE" dirty="0"/>
              <a:t> som interagerar med den.</a:t>
            </a:r>
          </a:p>
          <a:p>
            <a:endParaRPr lang="sv-SE" dirty="0"/>
          </a:p>
          <a:p>
            <a:r>
              <a:rPr lang="sv-SE" dirty="0"/>
              <a:t>I min algoritm så väljer man alltid den cell som har lägst entropi. Om det finns flera celler med samma entropi så väljs en på måfå, som exempelvis vid starten då alla har entropi 9. Man kollapsar sedan den cellen till dess lägsta möjliga </a:t>
            </a:r>
            <a:r>
              <a:rPr lang="sv-SE" dirty="0" err="1"/>
              <a:t>kandidate</a:t>
            </a:r>
            <a:r>
              <a:rPr lang="sv-SE" dirty="0"/>
              <a:t> och </a:t>
            </a:r>
            <a:r>
              <a:rPr lang="sv-SE" dirty="0" err="1"/>
              <a:t>progagerar</a:t>
            </a:r>
            <a:r>
              <a:rPr lang="sv-SE" dirty="0"/>
              <a:t> den informationen vidare.</a:t>
            </a:r>
          </a:p>
          <a:p>
            <a:endParaRPr lang="sv-SE" dirty="0"/>
          </a:p>
          <a:p>
            <a:r>
              <a:rPr lang="sv-SE" dirty="0"/>
              <a:t>Om algoritmen skulle fastna någonstans så </a:t>
            </a:r>
            <a:r>
              <a:rPr lang="sv-SE" dirty="0" err="1"/>
              <a:t>backtrackar</a:t>
            </a:r>
            <a:r>
              <a:rPr lang="sv-SE" dirty="0"/>
              <a:t> den till senaste gången den valde en cell som hade flera kandidater. I stället för att välja den lägsta kandidaten så väljer den nu den näst lägsta och provar igen och igen fram tills brädet är helt ifyllt.</a:t>
            </a:r>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5</a:t>
            </a:fld>
            <a:endParaRPr lang="sv-SE"/>
          </a:p>
        </p:txBody>
      </p:sp>
    </p:spTree>
    <p:extLst>
      <p:ext uri="{BB962C8B-B14F-4D97-AF65-F5344CB8AC3E}">
        <p14:creationId xmlns:p14="http://schemas.microsoft.com/office/powerpoint/2010/main" val="724122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När man väl har fyllt brädet så måste man såklart ta bort ett antal siffror därifrån, annars skulle det inte vara ett pussel.</a:t>
            </a:r>
          </a:p>
          <a:p>
            <a:endParaRPr lang="sv-SE" dirty="0"/>
          </a:p>
          <a:p>
            <a:r>
              <a:rPr lang="sv-SE" dirty="0"/>
              <a:t>Så det jag gör är att gå igenom alla </a:t>
            </a:r>
            <a:r>
              <a:rPr lang="sv-SE" dirty="0" err="1"/>
              <a:t>tiles</a:t>
            </a:r>
            <a:r>
              <a:rPr lang="sv-SE" dirty="0"/>
              <a:t> i brädet, igen med ordningen lägst entropi först, och anger att det indexet är besökt.</a:t>
            </a:r>
          </a:p>
          <a:p>
            <a:endParaRPr lang="sv-SE" dirty="0"/>
          </a:p>
          <a:p>
            <a:r>
              <a:rPr lang="sv-SE" dirty="0"/>
              <a:t>Sen tar jag bort den </a:t>
            </a:r>
            <a:r>
              <a:rPr lang="sv-SE" dirty="0" err="1"/>
              <a:t>tilen</a:t>
            </a:r>
            <a:r>
              <a:rPr lang="sv-SE" dirty="0"/>
              <a:t> från brädet.</a:t>
            </a:r>
          </a:p>
          <a:p>
            <a:endParaRPr lang="sv-SE" dirty="0"/>
          </a:p>
          <a:p>
            <a:r>
              <a:rPr lang="sv-SE" dirty="0"/>
              <a:t>Men nu måste två grejer kollas:</a:t>
            </a:r>
          </a:p>
          <a:p>
            <a:endParaRPr lang="sv-SE" dirty="0"/>
          </a:p>
          <a:p>
            <a:r>
              <a:rPr lang="sv-SE" dirty="0"/>
              <a:t>Den första är att brädet fortfarande bara har en lösning, annars är det inte ett giltigt sudoku. Med en modifierad version av min </a:t>
            </a:r>
            <a:r>
              <a:rPr lang="sv-SE" dirty="0" err="1"/>
              <a:t>backtracking</a:t>
            </a:r>
            <a:r>
              <a:rPr lang="sv-SE" dirty="0"/>
              <a:t>-algoritm så kan man räkna antal lösningar genom </a:t>
            </a:r>
            <a:r>
              <a:rPr lang="sv-SE" dirty="0" err="1"/>
              <a:t>brute</a:t>
            </a:r>
            <a:r>
              <a:rPr lang="sv-SE" dirty="0"/>
              <a:t> force.</a:t>
            </a:r>
          </a:p>
          <a:p>
            <a:endParaRPr lang="sv-SE" dirty="0"/>
          </a:p>
          <a:p>
            <a:r>
              <a:rPr lang="sv-SE" dirty="0"/>
              <a:t>Den andra grejen som man måste kolla är om en människa fortfarande kan lösa bräde. Visst, en människa kan ju alltid lösa ett bräde genom att själv använda </a:t>
            </a:r>
            <a:r>
              <a:rPr lang="sv-SE" dirty="0" err="1"/>
              <a:t>brute</a:t>
            </a:r>
            <a:r>
              <a:rPr lang="sv-SE" dirty="0"/>
              <a:t> force, men det är inte alls tillfredsställande att göra. Istället vill man lösa brädet med hjälp av logiska strategier.</a:t>
            </a:r>
          </a:p>
          <a:p>
            <a:endParaRPr lang="sv-SE" dirty="0"/>
          </a:p>
          <a:p>
            <a:r>
              <a:rPr lang="sv-SE" dirty="0"/>
              <a:t>Så då blir frågan, hur tusan kan man veta om ett sudoku kan lösas med mänskliga strategier??</a:t>
            </a:r>
          </a:p>
        </p:txBody>
      </p:sp>
      <p:sp>
        <p:nvSpPr>
          <p:cNvPr id="4" name="Platshållare för bildnummer 3"/>
          <p:cNvSpPr>
            <a:spLocks noGrp="1"/>
          </p:cNvSpPr>
          <p:nvPr>
            <p:ph type="sldNum" sz="quarter" idx="5"/>
          </p:nvPr>
        </p:nvSpPr>
        <p:spPr/>
        <p:txBody>
          <a:bodyPr/>
          <a:lstStyle/>
          <a:p>
            <a:fld id="{440D2322-BBBF-4456-B2C9-2F59CC22E037}" type="slidenum">
              <a:rPr lang="sv-SE" smtClean="0"/>
              <a:t>6</a:t>
            </a:fld>
            <a:endParaRPr lang="sv-SE"/>
          </a:p>
        </p:txBody>
      </p:sp>
    </p:spTree>
    <p:extLst>
      <p:ext uri="{BB962C8B-B14F-4D97-AF65-F5344CB8AC3E}">
        <p14:creationId xmlns:p14="http://schemas.microsoft.com/office/powerpoint/2010/main" val="70360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delat upp mänskliga strategier i två kategorier:</a:t>
            </a:r>
          </a:p>
          <a:p>
            <a:pPr marL="228600" indent="-228600">
              <a:buAutoNum type="arabicPeriod"/>
            </a:pPr>
            <a:r>
              <a:rPr lang="sv-SE" dirty="0"/>
              <a:t>Är </a:t>
            </a:r>
            <a:r>
              <a:rPr lang="sv-SE" dirty="0" err="1"/>
              <a:t>Digit</a:t>
            </a:r>
            <a:r>
              <a:rPr lang="sv-SE" dirty="0"/>
              <a:t> </a:t>
            </a:r>
            <a:r>
              <a:rPr lang="sv-SE" dirty="0" err="1"/>
              <a:t>Method</a:t>
            </a:r>
            <a:r>
              <a:rPr lang="sv-SE" dirty="0"/>
              <a:t>, där man direkt från brädet kan se vars nästa siffra ska placeras.</a:t>
            </a:r>
          </a:p>
          <a:p>
            <a:pPr marL="228600" indent="-228600">
              <a:buAutoNum type="arabicPeriod"/>
            </a:pPr>
            <a:r>
              <a:rPr lang="sv-SE" dirty="0"/>
              <a:t>Den andra är </a:t>
            </a:r>
            <a:r>
              <a:rPr lang="sv-SE" dirty="0" err="1"/>
              <a:t>Candidate</a:t>
            </a:r>
            <a:r>
              <a:rPr lang="sv-SE" dirty="0"/>
              <a:t> </a:t>
            </a:r>
            <a:r>
              <a:rPr lang="sv-SE" dirty="0" err="1"/>
              <a:t>Method</a:t>
            </a:r>
            <a:r>
              <a:rPr lang="sv-SE" dirty="0"/>
              <a:t>, där man kan logiskt resonera var en eller flera kandidater kan uteslutas, men man kan inte ange någon siffra.</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7</a:t>
            </a:fld>
            <a:endParaRPr lang="sv-SE"/>
          </a:p>
        </p:txBody>
      </p:sp>
    </p:spTree>
    <p:extLst>
      <p:ext uri="{BB962C8B-B14F-4D97-AF65-F5344CB8AC3E}">
        <p14:creationId xmlns:p14="http://schemas.microsoft.com/office/powerpoint/2010/main" val="666115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Här är ett exempel på den enklaste möjliga </a:t>
            </a:r>
            <a:r>
              <a:rPr lang="sv-SE" dirty="0" err="1"/>
              <a:t>Digit</a:t>
            </a:r>
            <a:r>
              <a:rPr lang="sv-SE" dirty="0"/>
              <a:t> </a:t>
            </a:r>
            <a:r>
              <a:rPr lang="sv-SE" dirty="0" err="1"/>
              <a:t>Method</a:t>
            </a:r>
            <a:r>
              <a:rPr lang="sv-SE" dirty="0"/>
              <a:t>. Man skannar igen brädet och letar efter en ruta med enbart en kandidat. Den kandidaten måste såklart vara vad som finns i rutan. Denna metod kallas ”</a:t>
            </a:r>
            <a:r>
              <a:rPr lang="sv-SE" dirty="0" err="1"/>
              <a:t>Naked</a:t>
            </a:r>
            <a:r>
              <a:rPr lang="sv-SE" dirty="0"/>
              <a:t> </a:t>
            </a:r>
            <a:r>
              <a:rPr lang="sv-SE" dirty="0" err="1"/>
              <a:t>Single</a:t>
            </a:r>
            <a:r>
              <a:rPr lang="sv-SE" dirty="0"/>
              <a:t>” och är en av de enklaste mänskliga strategierna..</a:t>
            </a:r>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8</a:t>
            </a:fld>
            <a:endParaRPr lang="sv-SE"/>
          </a:p>
        </p:txBody>
      </p:sp>
    </p:spTree>
    <p:extLst>
      <p:ext uri="{BB962C8B-B14F-4D97-AF65-F5344CB8AC3E}">
        <p14:creationId xmlns:p14="http://schemas.microsoft.com/office/powerpoint/2010/main" val="408700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Här är ett exempel på en </a:t>
            </a:r>
            <a:r>
              <a:rPr lang="sv-SE" dirty="0" err="1"/>
              <a:t>Candidate</a:t>
            </a:r>
            <a:r>
              <a:rPr lang="sv-SE" dirty="0"/>
              <a:t> </a:t>
            </a:r>
            <a:r>
              <a:rPr lang="sv-SE" dirty="0" err="1"/>
              <a:t>Method</a:t>
            </a:r>
            <a:r>
              <a:rPr lang="sv-SE" dirty="0"/>
              <a:t> som heter </a:t>
            </a:r>
            <a:r>
              <a:rPr lang="sv-SE" dirty="0" err="1"/>
              <a:t>Pointing</a:t>
            </a:r>
            <a:r>
              <a:rPr lang="sv-SE" dirty="0"/>
              <a:t> Pair. Om man kollar i rad F så ser man att en trea bara kan finnas på två ställen, och de ställena är båda i samma box. Följden är att trean i den boxen måste befinna sig i någon av de två rutorna. Alla andra celler i den boxen kan därför ta bort trean som kandidat, i det här fallet ruta E1 och E2.</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440D2322-BBBF-4456-B2C9-2F59CC22E037}" type="slidenum">
              <a:rPr lang="sv-SE" smtClean="0"/>
              <a:t>9</a:t>
            </a:fld>
            <a:endParaRPr lang="sv-SE"/>
          </a:p>
        </p:txBody>
      </p:sp>
    </p:spTree>
    <p:extLst>
      <p:ext uri="{BB962C8B-B14F-4D97-AF65-F5344CB8AC3E}">
        <p14:creationId xmlns:p14="http://schemas.microsoft.com/office/powerpoint/2010/main" val="386774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9007-A82A-FE37-8924-90A860AB3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96862FA-F06C-D4F7-6BC3-044291D28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C321F78-0EAC-6E80-7AB6-8B590F940E2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31CBCDD-CDB2-13F7-F48D-85AFCE53A3F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C56A9D2-E117-3260-2314-C04AA11893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43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FF12-B942-1989-B17B-1CF8C549679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2FBEC9D-8CFC-AF76-4FE2-1333A8181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8605392-A260-0F36-9F31-1ED55DA31822}"/>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5A670E52-EDF1-2E4C-DA5F-936EC73B4B4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78B96C6-A70F-3F52-6CB0-41AA75DD98A8}"/>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893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5BAFE-7F9A-D59D-B349-03185E731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43476DF-8961-A0F5-77E6-B812AEA8E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B988E1C-74C5-DF98-3CFC-21C9B3EE2A7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707AC1DE-7764-C462-6B1F-56DC97D9A9D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5B68FD0-5DF4-0AC4-1607-88AF95DF4795}"/>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83475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3E0-9D29-3FD6-65FD-6675BF0068D7}"/>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9E176D6-5EFF-6F49-E814-72226600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3CA2FD7-DCD4-94CE-9841-8472C79CA36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72D910C-DA2B-0B27-4EEB-3A6F60084B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9161A7E-0212-36D8-196E-DEE1620BF80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0961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0C78-B2D9-5832-381E-CBAA57AE4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F95EE847-3EB2-93FB-0354-F055D77D6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C4E38-3798-4D7A-B47B-F58A17BC83C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1916C29-038A-4542-7C2D-A1BDDD3DB55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E2B92FF-CBAE-F61A-26F0-7DFF343BB7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836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9BC-D8DD-1F03-06CE-00B63E844B1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02FACF7-5DD1-C1CF-C312-E9B2D0A706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86248EB-78E4-4F4B-B09F-2265950DF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834B0C1-ABC9-4E0E-7512-9BAB92BC1175}"/>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C1DBC0BA-FD85-E9A5-FA8F-66F73D2C59C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843FC72-0AC0-C26F-54B2-FD530846CC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69572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9E6-3A13-48C2-CB4B-EEBD97BD896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5B7EB6-DF05-0ADF-1A73-6937D572D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4C121-5C83-C5AA-854C-1DD8F2B2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6E11948-14FC-F279-9F7D-86EE5B534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8C4BB-33C6-87F0-F4E5-6A578F543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CBF4A6E5-E8C4-0852-E8CD-7ADCBD571411}"/>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8" name="Footer Placeholder 7">
            <a:extLst>
              <a:ext uri="{FF2B5EF4-FFF2-40B4-BE49-F238E27FC236}">
                <a16:creationId xmlns:a16="http://schemas.microsoft.com/office/drawing/2014/main" id="{F9519A1E-2403-36E4-320C-F380144053F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C854D933-B4F8-F69B-ECFF-9B3E081569F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26232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B445-2ABB-7FCB-0F3C-C46E39FAC1CE}"/>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8377498E-AB33-2DA6-5413-8FCAACA09CD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4" name="Footer Placeholder 3">
            <a:extLst>
              <a:ext uri="{FF2B5EF4-FFF2-40B4-BE49-F238E27FC236}">
                <a16:creationId xmlns:a16="http://schemas.microsoft.com/office/drawing/2014/main" id="{4D3E98DE-94C7-2D37-3C72-142DCC8F899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9A576BF-120D-FD90-D4A8-19233A49387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0096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11ED0-F52C-2671-ACBE-072339CEAC3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3" name="Footer Placeholder 2">
            <a:extLst>
              <a:ext uri="{FF2B5EF4-FFF2-40B4-BE49-F238E27FC236}">
                <a16:creationId xmlns:a16="http://schemas.microsoft.com/office/drawing/2014/main" id="{151BBC98-0F1C-E5E2-AE2F-5468CDE0A9A4}"/>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060C7D9-5ABF-D50A-8A4B-B5BA9FB85C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48945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9E86-3A95-0D57-6312-32AD376BD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5DB7AB2-B859-BD82-5754-E03B2F8D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54FDCF9-AE2D-7B62-8F3D-6F3EA19C8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FAAE6-A9F6-207E-EA9C-DE95A346F60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D3A4A817-A0C1-432F-99C3-434EB08580B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6B004F7-0077-EA14-2869-3C57B77CAD3F}"/>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40481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24C8-C4F6-3C5B-EFD3-67B35EB12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56C4417-9312-78E1-B6E6-358C98E47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07E7E1E-CB72-ACE6-54FD-39A3D4F98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70C6B-05A9-F034-28F0-27BD888EBF8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88B014DE-FD81-DDDF-14E0-C0678391171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226802E-1976-1A31-AAB1-66DFBBEA43C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4130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BD798-C983-2959-8854-C3ED1CE8A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548C4CC-F086-5434-5A29-4F23DDA44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6D7A4F9-CBDA-872D-2191-4A50B9744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B87D6DB-8D96-6109-CF3C-A05ED98D9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A21BB55-D3CB-4DD4-A381-9FBC5D57B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4CE5C-CCC0-475B-9558-DCCA4F9D3FE5}" type="slidenum">
              <a:rPr lang="sv-SE" smtClean="0"/>
              <a:t>‹#›</a:t>
            </a:fld>
            <a:endParaRPr lang="sv-SE"/>
          </a:p>
        </p:txBody>
      </p:sp>
    </p:spTree>
    <p:extLst>
      <p:ext uri="{BB962C8B-B14F-4D97-AF65-F5344CB8AC3E}">
        <p14:creationId xmlns:p14="http://schemas.microsoft.com/office/powerpoint/2010/main" val="242373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udoku-solutions.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hyperlink" Target="https://en.wikipedia.org/wiki/Graph_rewriting"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cedural_generation"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Wave_function_collapse"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www.youtube.com/watch?v=2SuvO4Gi7uY&amp;ab_channel=MartinDonald"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sudoku-solutions.com/"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sudoku-solutions.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3BF75DB-A5B8-B48F-EF71-821500851FDA}"/>
              </a:ext>
            </a:extLst>
          </p:cNvPr>
          <p:cNvSpPr>
            <a:spLocks noGrp="1"/>
          </p:cNvSpPr>
          <p:nvPr>
            <p:ph type="ctrTitle"/>
          </p:nvPr>
        </p:nvSpPr>
        <p:spPr>
          <a:xfrm>
            <a:off x="1055440" y="1122363"/>
            <a:ext cx="10081120" cy="2387600"/>
          </a:xfrm>
        </p:spPr>
        <p:txBody>
          <a:bodyPr/>
          <a:lstStyle/>
          <a:p>
            <a:r>
              <a:rPr lang="sv-SE" dirty="0" err="1"/>
              <a:t>Procedurell</a:t>
            </a:r>
            <a:r>
              <a:rPr lang="sv-SE" dirty="0"/>
              <a:t> Generering: spelprototyp </a:t>
            </a:r>
          </a:p>
        </p:txBody>
      </p:sp>
      <p:sp>
        <p:nvSpPr>
          <p:cNvPr id="16" name="Subtitle 2">
            <a:extLst>
              <a:ext uri="{FF2B5EF4-FFF2-40B4-BE49-F238E27FC236}">
                <a16:creationId xmlns:a16="http://schemas.microsoft.com/office/drawing/2014/main" id="{DD11B287-A430-57C3-8717-94B20994FB3D}"/>
              </a:ext>
            </a:extLst>
          </p:cNvPr>
          <p:cNvSpPr>
            <a:spLocks noGrp="1"/>
          </p:cNvSpPr>
          <p:nvPr>
            <p:ph type="subTitle" idx="1"/>
          </p:nvPr>
        </p:nvSpPr>
        <p:spPr>
          <a:xfrm>
            <a:off x="1524000" y="3602038"/>
            <a:ext cx="9144000" cy="1655762"/>
          </a:xfrm>
        </p:spPr>
        <p:txBody>
          <a:bodyPr/>
          <a:lstStyle/>
          <a:p>
            <a:r>
              <a:rPr lang="sv-SE" dirty="0"/>
              <a:t>Patrik Lindfors</a:t>
            </a:r>
          </a:p>
          <a:p>
            <a:r>
              <a:rPr lang="sv-SE" dirty="0"/>
              <a:t>d21patli</a:t>
            </a:r>
          </a:p>
          <a:p>
            <a:endParaRPr lang="sv-SE" dirty="0"/>
          </a:p>
        </p:txBody>
      </p:sp>
    </p:spTree>
    <p:extLst>
      <p:ext uri="{BB962C8B-B14F-4D97-AF65-F5344CB8AC3E}">
        <p14:creationId xmlns:p14="http://schemas.microsoft.com/office/powerpoint/2010/main" val="2373997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(7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4660" y="11696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Graph </a:t>
            </a:r>
            <a:r>
              <a:rPr lang="sv-SE" sz="3600" b="1" dirty="0" err="1">
                <a:latin typeface="Abadi" panose="020B0604020202020204" pitchFamily="34" charset="0"/>
              </a:rPr>
              <a:t>Grammar</a:t>
            </a:r>
            <a:r>
              <a:rPr lang="sv-SE" sz="3600" b="1" dirty="0">
                <a:latin typeface="Abadi" panose="020B0604020202020204" pitchFamily="34" charset="0"/>
              </a:rPr>
              <a:t> (GG)</a:t>
            </a:r>
          </a:p>
        </p:txBody>
      </p:sp>
      <p:sp>
        <p:nvSpPr>
          <p:cNvPr id="12" name="textruta 11">
            <a:extLst>
              <a:ext uri="{FF2B5EF4-FFF2-40B4-BE49-F238E27FC236}">
                <a16:creationId xmlns:a16="http://schemas.microsoft.com/office/drawing/2014/main" id="{4B233A35-6641-EE6B-B3BE-6900F82C3BE6}"/>
              </a:ext>
            </a:extLst>
          </p:cNvPr>
          <p:cNvSpPr txBox="1"/>
          <p:nvPr/>
        </p:nvSpPr>
        <p:spPr>
          <a:xfrm>
            <a:off x="2224460" y="6418918"/>
            <a:ext cx="6096000" cy="369332"/>
          </a:xfrm>
          <a:prstGeom prst="rect">
            <a:avLst/>
          </a:prstGeom>
          <a:noFill/>
        </p:spPr>
        <p:txBody>
          <a:bodyPr wrap="square">
            <a:spAutoFit/>
          </a:bodyPr>
          <a:lstStyle/>
          <a:p>
            <a:r>
              <a:rPr lang="sv-SE" dirty="0">
                <a:hlinkClick r:id="rId3"/>
              </a:rPr>
              <a:t>https://www.sudoku-solutions.com/</a:t>
            </a:r>
            <a:r>
              <a:rPr lang="sv-SE" dirty="0"/>
              <a:t> </a:t>
            </a:r>
          </a:p>
        </p:txBody>
      </p:sp>
      <p:sp>
        <p:nvSpPr>
          <p:cNvPr id="3" name="Title 1">
            <a:extLst>
              <a:ext uri="{FF2B5EF4-FFF2-40B4-BE49-F238E27FC236}">
                <a16:creationId xmlns:a16="http://schemas.microsoft.com/office/drawing/2014/main" id="{BFE02D2D-5935-FE8C-FFAE-36A0357E85E3}"/>
              </a:ext>
            </a:extLst>
          </p:cNvPr>
          <p:cNvSpPr txBox="1">
            <a:spLocks/>
          </p:cNvSpPr>
          <p:nvPr/>
        </p:nvSpPr>
        <p:spPr>
          <a:xfrm>
            <a:off x="191344" y="3019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sz="3600" i="1" dirty="0">
              <a:latin typeface="Abadi" panose="020B0604020202020204" pitchFamily="34" charset="0"/>
            </a:endParaRPr>
          </a:p>
        </p:txBody>
      </p:sp>
      <p:pic>
        <p:nvPicPr>
          <p:cNvPr id="7" name="Bildobjekt 6">
            <a:extLst>
              <a:ext uri="{FF2B5EF4-FFF2-40B4-BE49-F238E27FC236}">
                <a16:creationId xmlns:a16="http://schemas.microsoft.com/office/drawing/2014/main" id="{99E98968-9FD5-F999-D7B0-8A7A02985F03}"/>
              </a:ext>
            </a:extLst>
          </p:cNvPr>
          <p:cNvPicPr>
            <a:picLocks noChangeAspect="1"/>
          </p:cNvPicPr>
          <p:nvPr/>
        </p:nvPicPr>
        <p:blipFill>
          <a:blip r:embed="rId4"/>
          <a:stretch>
            <a:fillRect/>
          </a:stretch>
        </p:blipFill>
        <p:spPr>
          <a:xfrm>
            <a:off x="6063828" y="1132955"/>
            <a:ext cx="5532647" cy="5590107"/>
          </a:xfrm>
          <a:prstGeom prst="rect">
            <a:avLst/>
          </a:prstGeom>
        </p:spPr>
      </p:pic>
      <p:sp>
        <p:nvSpPr>
          <p:cNvPr id="9" name="textruta 8">
            <a:extLst>
              <a:ext uri="{FF2B5EF4-FFF2-40B4-BE49-F238E27FC236}">
                <a16:creationId xmlns:a16="http://schemas.microsoft.com/office/drawing/2014/main" id="{6C300A8E-97C1-BCAE-8225-64EA08265CC9}"/>
              </a:ext>
            </a:extLst>
          </p:cNvPr>
          <p:cNvSpPr txBox="1"/>
          <p:nvPr/>
        </p:nvSpPr>
        <p:spPr>
          <a:xfrm>
            <a:off x="191344" y="2531992"/>
            <a:ext cx="6184900" cy="2585323"/>
          </a:xfrm>
          <a:prstGeom prst="rect">
            <a:avLst/>
          </a:prstGeom>
          <a:noFill/>
        </p:spPr>
        <p:txBody>
          <a:bodyPr wrap="square">
            <a:spAutoFit/>
          </a:bodyPr>
          <a:lstStyle/>
          <a:p>
            <a:r>
              <a:rPr lang="sv-SE" dirty="0"/>
              <a:t>Teknik för att generera en </a:t>
            </a:r>
            <a:r>
              <a:rPr lang="sv-SE" b="1" dirty="0">
                <a:solidFill>
                  <a:schemeClr val="accent6"/>
                </a:solidFill>
              </a:rPr>
              <a:t>ny graf </a:t>
            </a:r>
            <a:r>
              <a:rPr lang="sv-SE" dirty="0"/>
              <a:t>utifrån en </a:t>
            </a:r>
            <a:r>
              <a:rPr lang="sv-SE" dirty="0">
                <a:solidFill>
                  <a:schemeClr val="accent1"/>
                </a:solidFill>
              </a:rPr>
              <a:t>befintlig graf</a:t>
            </a:r>
          </a:p>
          <a:p>
            <a:r>
              <a:rPr lang="sv-SE" dirty="0"/>
              <a:t>Utifrån bestämda </a:t>
            </a:r>
            <a:r>
              <a:rPr lang="sv-SE" dirty="0">
                <a:solidFill>
                  <a:srgbClr val="FF0000"/>
                </a:solidFill>
              </a:rPr>
              <a:t>regler</a:t>
            </a:r>
            <a:r>
              <a:rPr lang="sv-SE" dirty="0"/>
              <a:t> (</a:t>
            </a:r>
            <a:r>
              <a:rPr lang="sv-SE" dirty="0">
                <a:hlinkClick r:id="rId5"/>
              </a:rPr>
              <a:t>https://en.wikipedia.org/wiki/Graph_rewriting</a:t>
            </a:r>
            <a:r>
              <a:rPr lang="sv-SE" dirty="0"/>
              <a:t> )</a:t>
            </a:r>
          </a:p>
          <a:p>
            <a:endParaRPr lang="sv-SE" dirty="0"/>
          </a:p>
          <a:p>
            <a:r>
              <a:rPr lang="sv-SE" b="1" dirty="0"/>
              <a:t>Befintlig Graf</a:t>
            </a:r>
            <a:r>
              <a:rPr lang="sv-SE" dirty="0"/>
              <a:t>: </a:t>
            </a:r>
            <a:r>
              <a:rPr lang="sv-SE" b="1" dirty="0">
                <a:solidFill>
                  <a:srgbClr val="0070C0"/>
                </a:solidFill>
              </a:rPr>
              <a:t>Brädet innan </a:t>
            </a:r>
            <a:r>
              <a:rPr lang="sv-SE" dirty="0" err="1"/>
              <a:t>candidate</a:t>
            </a:r>
            <a:r>
              <a:rPr lang="sv-SE" dirty="0"/>
              <a:t> </a:t>
            </a:r>
            <a:r>
              <a:rPr lang="sv-SE" dirty="0" err="1"/>
              <a:t>method</a:t>
            </a:r>
            <a:br>
              <a:rPr lang="sv-SE" dirty="0"/>
            </a:br>
            <a:endParaRPr lang="sv-SE" dirty="0"/>
          </a:p>
          <a:p>
            <a:r>
              <a:rPr lang="sv-SE" b="1" dirty="0"/>
              <a:t>Regel</a:t>
            </a:r>
            <a:r>
              <a:rPr lang="sv-SE" dirty="0"/>
              <a:t>: </a:t>
            </a:r>
            <a:r>
              <a:rPr lang="sv-SE" b="1" dirty="0" err="1">
                <a:solidFill>
                  <a:srgbClr val="FF0000"/>
                </a:solidFill>
              </a:rPr>
              <a:t>Candidate</a:t>
            </a:r>
            <a:r>
              <a:rPr lang="sv-SE" b="1" dirty="0">
                <a:solidFill>
                  <a:srgbClr val="FF0000"/>
                </a:solidFill>
              </a:rPr>
              <a:t> </a:t>
            </a:r>
            <a:r>
              <a:rPr lang="sv-SE" b="1" dirty="0" err="1">
                <a:solidFill>
                  <a:srgbClr val="FF0000"/>
                </a:solidFill>
              </a:rPr>
              <a:t>Method</a:t>
            </a:r>
            <a:r>
              <a:rPr lang="sv-SE" b="1" dirty="0">
                <a:solidFill>
                  <a:srgbClr val="FF0000"/>
                </a:solidFill>
              </a:rPr>
              <a:t> – </a:t>
            </a:r>
            <a:r>
              <a:rPr lang="sv-SE" b="1" dirty="0" err="1">
                <a:solidFill>
                  <a:srgbClr val="FF0000"/>
                </a:solidFill>
              </a:rPr>
              <a:t>Pointing</a:t>
            </a:r>
            <a:r>
              <a:rPr lang="sv-SE" b="1" dirty="0">
                <a:solidFill>
                  <a:srgbClr val="FF0000"/>
                </a:solidFill>
              </a:rPr>
              <a:t> Pair</a:t>
            </a:r>
            <a:br>
              <a:rPr lang="sv-SE" dirty="0"/>
            </a:br>
            <a:endParaRPr lang="sv-SE" dirty="0"/>
          </a:p>
          <a:p>
            <a:r>
              <a:rPr lang="sv-SE" b="1" dirty="0"/>
              <a:t>Ny graf</a:t>
            </a:r>
            <a:r>
              <a:rPr lang="sv-SE" dirty="0"/>
              <a:t>: </a:t>
            </a:r>
            <a:r>
              <a:rPr lang="sv-SE" b="1" dirty="0">
                <a:solidFill>
                  <a:schemeClr val="accent6"/>
                </a:solidFill>
              </a:rPr>
              <a:t>Brädet efter </a:t>
            </a:r>
            <a:r>
              <a:rPr lang="sv-SE" dirty="0" err="1"/>
              <a:t>candidate</a:t>
            </a:r>
            <a:r>
              <a:rPr lang="sv-SE" dirty="0"/>
              <a:t> </a:t>
            </a:r>
            <a:r>
              <a:rPr lang="sv-SE" dirty="0" err="1"/>
              <a:t>method</a:t>
            </a:r>
            <a:endParaRPr lang="sv-SE" dirty="0"/>
          </a:p>
        </p:txBody>
      </p:sp>
    </p:spTree>
    <p:extLst>
      <p:ext uri="{BB962C8B-B14F-4D97-AF65-F5344CB8AC3E}">
        <p14:creationId xmlns:p14="http://schemas.microsoft.com/office/powerpoint/2010/main" val="58326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(8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4660" y="4046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Graph </a:t>
            </a:r>
            <a:r>
              <a:rPr lang="sv-SE" sz="3600" b="1" dirty="0" err="1">
                <a:latin typeface="Abadi" panose="020B0604020202020204" pitchFamily="34" charset="0"/>
              </a:rPr>
              <a:t>Grammar</a:t>
            </a:r>
            <a:r>
              <a:rPr lang="sv-SE" sz="3600" b="1" dirty="0">
                <a:latin typeface="Abadi" panose="020B0604020202020204" pitchFamily="34" charset="0"/>
              </a:rPr>
              <a:t> (GG)</a:t>
            </a:r>
          </a:p>
        </p:txBody>
      </p:sp>
      <p:sp>
        <p:nvSpPr>
          <p:cNvPr id="3" name="Title 1">
            <a:extLst>
              <a:ext uri="{FF2B5EF4-FFF2-40B4-BE49-F238E27FC236}">
                <a16:creationId xmlns:a16="http://schemas.microsoft.com/office/drawing/2014/main" id="{BFE02D2D-5935-FE8C-FFAE-36A0357E85E3}"/>
              </a:ext>
            </a:extLst>
          </p:cNvPr>
          <p:cNvSpPr txBox="1">
            <a:spLocks/>
          </p:cNvSpPr>
          <p:nvPr/>
        </p:nvSpPr>
        <p:spPr>
          <a:xfrm>
            <a:off x="191344" y="3019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sv-SE" sz="3600" i="1" dirty="0">
              <a:latin typeface="Abadi" panose="020B0604020202020204" pitchFamily="34" charset="0"/>
            </a:endParaRPr>
          </a:p>
        </p:txBody>
      </p:sp>
      <p:sp>
        <p:nvSpPr>
          <p:cNvPr id="9" name="textruta 8">
            <a:extLst>
              <a:ext uri="{FF2B5EF4-FFF2-40B4-BE49-F238E27FC236}">
                <a16:creationId xmlns:a16="http://schemas.microsoft.com/office/drawing/2014/main" id="{6C300A8E-97C1-BCAE-8225-64EA08265CC9}"/>
              </a:ext>
            </a:extLst>
          </p:cNvPr>
          <p:cNvSpPr txBox="1"/>
          <p:nvPr/>
        </p:nvSpPr>
        <p:spPr>
          <a:xfrm>
            <a:off x="191344" y="1618922"/>
            <a:ext cx="6184900" cy="3693319"/>
          </a:xfrm>
          <a:prstGeom prst="rect">
            <a:avLst/>
          </a:prstGeom>
          <a:noFill/>
        </p:spPr>
        <p:txBody>
          <a:bodyPr wrap="square">
            <a:spAutoFit/>
          </a:bodyPr>
          <a:lstStyle/>
          <a:p>
            <a:r>
              <a:rPr lang="sv-SE" dirty="0" err="1"/>
              <a:t>bool</a:t>
            </a:r>
            <a:r>
              <a:rPr lang="sv-SE" dirty="0"/>
              <a:t> </a:t>
            </a:r>
            <a:r>
              <a:rPr lang="sv-SE" dirty="0" err="1">
                <a:highlight>
                  <a:srgbClr val="FFFF00"/>
                </a:highlight>
              </a:rPr>
              <a:t>HumanlySolveable</a:t>
            </a:r>
            <a:r>
              <a:rPr lang="sv-SE" dirty="0"/>
              <a:t> (</a:t>
            </a:r>
            <a:r>
              <a:rPr lang="sv-SE" dirty="0" err="1">
                <a:solidFill>
                  <a:schemeClr val="accent6">
                    <a:lumMod val="50000"/>
                  </a:schemeClr>
                </a:solidFill>
              </a:rPr>
              <a:t>grid</a:t>
            </a:r>
            <a:r>
              <a:rPr lang="sv-SE" dirty="0"/>
              <a:t>) {</a:t>
            </a:r>
          </a:p>
          <a:p>
            <a:endParaRPr lang="sv-SE" dirty="0"/>
          </a:p>
          <a:p>
            <a:r>
              <a:rPr lang="sv-SE" dirty="0"/>
              <a:t>    </a:t>
            </a:r>
            <a:r>
              <a:rPr lang="sv-SE" dirty="0" err="1"/>
              <a:t>while</a:t>
            </a:r>
            <a:r>
              <a:rPr lang="sv-SE" dirty="0"/>
              <a:t> (</a:t>
            </a:r>
            <a:r>
              <a:rPr lang="sv-SE" dirty="0" err="1">
                <a:solidFill>
                  <a:schemeClr val="accent6">
                    <a:lumMod val="50000"/>
                  </a:schemeClr>
                </a:solidFill>
              </a:rPr>
              <a:t>grid</a:t>
            </a:r>
            <a:r>
              <a:rPr lang="sv-SE" dirty="0" err="1"/>
              <a:t>.Solved</a:t>
            </a:r>
            <a:r>
              <a:rPr lang="sv-SE" dirty="0"/>
              <a:t> == </a:t>
            </a:r>
            <a:r>
              <a:rPr lang="sv-SE" dirty="0" err="1"/>
              <a:t>false</a:t>
            </a:r>
            <a:r>
              <a:rPr lang="sv-SE" dirty="0"/>
              <a:t>){</a:t>
            </a:r>
          </a:p>
          <a:p>
            <a:endParaRPr lang="sv-SE" dirty="0"/>
          </a:p>
          <a:p>
            <a:r>
              <a:rPr lang="sv-SE" dirty="0"/>
              <a:t>        </a:t>
            </a:r>
            <a:r>
              <a:rPr lang="sv-SE" dirty="0" err="1"/>
              <a:t>if</a:t>
            </a:r>
            <a:r>
              <a:rPr lang="sv-SE" dirty="0"/>
              <a:t> (</a:t>
            </a:r>
            <a:r>
              <a:rPr lang="sv-SE" dirty="0" err="1">
                <a:highlight>
                  <a:srgbClr val="00FFFF"/>
                </a:highlight>
              </a:rPr>
              <a:t>DigitProgress</a:t>
            </a:r>
            <a:r>
              <a:rPr lang="sv-SE" dirty="0"/>
              <a:t>(</a:t>
            </a:r>
            <a:r>
              <a:rPr lang="sv-SE" dirty="0" err="1">
                <a:solidFill>
                  <a:schemeClr val="accent6">
                    <a:lumMod val="50000"/>
                  </a:schemeClr>
                </a:solidFill>
              </a:rPr>
              <a:t>grid</a:t>
            </a:r>
            <a:r>
              <a:rPr lang="sv-SE" dirty="0"/>
              <a:t>))</a:t>
            </a:r>
          </a:p>
          <a:p>
            <a:r>
              <a:rPr lang="sv-SE" dirty="0"/>
              <a:t>            </a:t>
            </a:r>
            <a:r>
              <a:rPr lang="sv-SE" dirty="0" err="1"/>
              <a:t>continue</a:t>
            </a:r>
            <a:r>
              <a:rPr lang="sv-SE" dirty="0"/>
              <a:t>;</a:t>
            </a:r>
          </a:p>
          <a:p>
            <a:endParaRPr lang="sv-SE" dirty="0"/>
          </a:p>
          <a:p>
            <a:r>
              <a:rPr lang="sv-SE" dirty="0"/>
              <a:t>        </a:t>
            </a:r>
            <a:r>
              <a:rPr lang="sv-SE" dirty="0" err="1"/>
              <a:t>if</a:t>
            </a:r>
            <a:r>
              <a:rPr lang="sv-SE" dirty="0"/>
              <a:t> (</a:t>
            </a:r>
            <a:r>
              <a:rPr lang="sv-SE" dirty="0" err="1">
                <a:highlight>
                  <a:srgbClr val="00FFFF"/>
                </a:highlight>
              </a:rPr>
              <a:t>CandidateProgress</a:t>
            </a:r>
            <a:r>
              <a:rPr lang="sv-SE" dirty="0"/>
              <a:t>(</a:t>
            </a:r>
            <a:r>
              <a:rPr lang="sv-SE" dirty="0" err="1">
                <a:solidFill>
                  <a:schemeClr val="accent6">
                    <a:lumMod val="50000"/>
                  </a:schemeClr>
                </a:solidFill>
              </a:rPr>
              <a:t>grid</a:t>
            </a:r>
            <a:r>
              <a:rPr lang="sv-SE" dirty="0"/>
              <a:t>) == </a:t>
            </a:r>
            <a:r>
              <a:rPr lang="sv-SE" dirty="0" err="1"/>
              <a:t>false</a:t>
            </a:r>
            <a:r>
              <a:rPr lang="sv-SE" dirty="0"/>
              <a:t>)</a:t>
            </a:r>
          </a:p>
          <a:p>
            <a:r>
              <a:rPr lang="sv-SE" dirty="0"/>
              <a:t>            </a:t>
            </a:r>
            <a:r>
              <a:rPr lang="sv-SE" dirty="0" err="1"/>
              <a:t>return</a:t>
            </a:r>
            <a:r>
              <a:rPr lang="sv-SE" dirty="0"/>
              <a:t> </a:t>
            </a:r>
            <a:r>
              <a:rPr lang="sv-SE" b="1" dirty="0" err="1">
                <a:solidFill>
                  <a:srgbClr val="FF0000"/>
                </a:solidFill>
              </a:rPr>
              <a:t>false</a:t>
            </a:r>
            <a:r>
              <a:rPr lang="sv-SE" dirty="0"/>
              <a:t>;</a:t>
            </a:r>
          </a:p>
          <a:p>
            <a:r>
              <a:rPr lang="sv-SE" dirty="0"/>
              <a:t>    }</a:t>
            </a:r>
          </a:p>
          <a:p>
            <a:endParaRPr lang="sv-SE" dirty="0"/>
          </a:p>
          <a:p>
            <a:r>
              <a:rPr lang="sv-SE" dirty="0"/>
              <a:t>    </a:t>
            </a:r>
            <a:r>
              <a:rPr lang="sv-SE" dirty="0" err="1"/>
              <a:t>return</a:t>
            </a:r>
            <a:r>
              <a:rPr lang="sv-SE" dirty="0"/>
              <a:t> </a:t>
            </a:r>
            <a:r>
              <a:rPr lang="sv-SE" b="1" dirty="0" err="1">
                <a:solidFill>
                  <a:schemeClr val="accent6">
                    <a:lumMod val="75000"/>
                  </a:schemeClr>
                </a:solidFill>
              </a:rPr>
              <a:t>true</a:t>
            </a:r>
            <a:r>
              <a:rPr lang="sv-SE" dirty="0"/>
              <a:t>;</a:t>
            </a:r>
          </a:p>
          <a:p>
            <a:r>
              <a:rPr lang="sv-SE" dirty="0"/>
              <a:t>}</a:t>
            </a:r>
          </a:p>
        </p:txBody>
      </p:sp>
      <p:pic>
        <p:nvPicPr>
          <p:cNvPr id="6" name="Bildobjekt 5">
            <a:extLst>
              <a:ext uri="{FF2B5EF4-FFF2-40B4-BE49-F238E27FC236}">
                <a16:creationId xmlns:a16="http://schemas.microsoft.com/office/drawing/2014/main" id="{CADFA563-AF0D-141B-02ED-7DB68B436ABF}"/>
              </a:ext>
            </a:extLst>
          </p:cNvPr>
          <p:cNvPicPr>
            <a:picLocks noChangeAspect="1"/>
          </p:cNvPicPr>
          <p:nvPr/>
        </p:nvPicPr>
        <p:blipFill>
          <a:blip r:embed="rId3"/>
          <a:stretch>
            <a:fillRect/>
          </a:stretch>
        </p:blipFill>
        <p:spPr>
          <a:xfrm>
            <a:off x="9029663" y="143252"/>
            <a:ext cx="3001194" cy="6615034"/>
          </a:xfrm>
          <a:prstGeom prst="rect">
            <a:avLst/>
          </a:prstGeom>
        </p:spPr>
      </p:pic>
      <p:pic>
        <p:nvPicPr>
          <p:cNvPr id="10" name="Bildobjekt 9">
            <a:extLst>
              <a:ext uri="{FF2B5EF4-FFF2-40B4-BE49-F238E27FC236}">
                <a16:creationId xmlns:a16="http://schemas.microsoft.com/office/drawing/2014/main" id="{A09477A7-140E-A0D8-0BB2-ED7D9224A419}"/>
              </a:ext>
            </a:extLst>
          </p:cNvPr>
          <p:cNvPicPr>
            <a:picLocks noChangeAspect="1"/>
          </p:cNvPicPr>
          <p:nvPr/>
        </p:nvPicPr>
        <p:blipFill>
          <a:blip r:embed="rId4"/>
          <a:stretch>
            <a:fillRect/>
          </a:stretch>
        </p:blipFill>
        <p:spPr>
          <a:xfrm>
            <a:off x="4364734" y="4509121"/>
            <a:ext cx="4586137" cy="2249166"/>
          </a:xfrm>
          <a:prstGeom prst="rect">
            <a:avLst/>
          </a:prstGeom>
        </p:spPr>
      </p:pic>
    </p:spTree>
    <p:extLst>
      <p:ext uri="{BB962C8B-B14F-4D97-AF65-F5344CB8AC3E}">
        <p14:creationId xmlns:p14="http://schemas.microsoft.com/office/powerpoint/2010/main" val="365525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Översikt</a:t>
            </a:r>
          </a:p>
        </p:txBody>
      </p:sp>
      <p:sp>
        <p:nvSpPr>
          <p:cNvPr id="3" name="TextBox 2">
            <a:extLst>
              <a:ext uri="{FF2B5EF4-FFF2-40B4-BE49-F238E27FC236}">
                <a16:creationId xmlns:a16="http://schemas.microsoft.com/office/drawing/2014/main" id="{B2C47028-D8B5-FE6A-6148-6556C98E204B}"/>
              </a:ext>
            </a:extLst>
          </p:cNvPr>
          <p:cNvSpPr txBox="1"/>
          <p:nvPr/>
        </p:nvSpPr>
        <p:spPr>
          <a:xfrm>
            <a:off x="1055440" y="1844824"/>
            <a:ext cx="10153128" cy="3970318"/>
          </a:xfrm>
          <a:prstGeom prst="rect">
            <a:avLst/>
          </a:prstGeom>
          <a:noFill/>
        </p:spPr>
        <p:txBody>
          <a:bodyPr wrap="square" rtlCol="0">
            <a:spAutoFit/>
          </a:bodyPr>
          <a:lstStyle/>
          <a:p>
            <a:r>
              <a:rPr lang="sv-SE" dirty="0"/>
              <a:t>AI-Teknologi:</a:t>
            </a:r>
          </a:p>
          <a:p>
            <a:pPr marL="285750" indent="-285750">
              <a:buFont typeface="Wingdings" panose="05000000000000000000" pitchFamily="2" charset="2"/>
              <a:buChar char="§"/>
            </a:pPr>
            <a:r>
              <a:rPr lang="sv-SE" dirty="0" err="1"/>
              <a:t>Procedurell</a:t>
            </a:r>
            <a:r>
              <a:rPr lang="sv-SE" dirty="0"/>
              <a:t> Generering: metod för att generera data algoritmiskt istället för manuellt (</a:t>
            </a:r>
            <a:r>
              <a:rPr lang="sv-SE" dirty="0">
                <a:hlinkClick r:id="rId3"/>
              </a:rPr>
              <a:t>https://en.wikipedia.org/wiki/Procedural_generation</a:t>
            </a:r>
            <a:r>
              <a:rPr lang="sv-SE" dirty="0"/>
              <a:t>)</a:t>
            </a:r>
          </a:p>
          <a:p>
            <a:pPr marL="285750" indent="-285750">
              <a:buFont typeface="Wingdings" panose="05000000000000000000" pitchFamily="2" charset="2"/>
              <a:buChar char="§"/>
            </a:pPr>
            <a:r>
              <a:rPr lang="sv-SE" dirty="0" err="1"/>
              <a:t>Wave</a:t>
            </a:r>
            <a:r>
              <a:rPr lang="sv-SE" dirty="0"/>
              <a:t> </a:t>
            </a:r>
            <a:r>
              <a:rPr lang="sv-SE" dirty="0" err="1"/>
              <a:t>Function</a:t>
            </a:r>
            <a:r>
              <a:rPr lang="sv-SE" dirty="0"/>
              <a:t> </a:t>
            </a:r>
            <a:r>
              <a:rPr lang="sv-SE" dirty="0" err="1"/>
              <a:t>Collapse</a:t>
            </a:r>
            <a:r>
              <a:rPr lang="sv-SE" dirty="0"/>
              <a:t> (WFC)</a:t>
            </a:r>
          </a:p>
          <a:p>
            <a:pPr marL="285750" indent="-285750">
              <a:buFont typeface="Wingdings" panose="05000000000000000000" pitchFamily="2" charset="2"/>
              <a:buChar char="§"/>
            </a:pPr>
            <a:r>
              <a:rPr lang="sv-SE" dirty="0"/>
              <a:t>Graph </a:t>
            </a:r>
            <a:r>
              <a:rPr lang="sv-SE" dirty="0" err="1"/>
              <a:t>Grammar</a:t>
            </a:r>
            <a:r>
              <a:rPr lang="sv-SE" dirty="0"/>
              <a:t> (GG)</a:t>
            </a:r>
          </a:p>
          <a:p>
            <a:endParaRPr lang="sv-SE" dirty="0"/>
          </a:p>
          <a:p>
            <a:r>
              <a:rPr lang="sv-SE" dirty="0"/>
              <a:t>Spelprototyp:</a:t>
            </a:r>
          </a:p>
          <a:p>
            <a:pPr marL="285750" indent="-285750">
              <a:buFont typeface="Wingdings" panose="05000000000000000000" pitchFamily="2" charset="2"/>
              <a:buChar char="§"/>
            </a:pPr>
            <a:r>
              <a:rPr lang="sv-SE" dirty="0"/>
              <a:t>Sudoku generator (WFC – skapar brädet)</a:t>
            </a:r>
          </a:p>
          <a:p>
            <a:pPr marL="285750" indent="-285750">
              <a:buFont typeface="Wingdings" panose="05000000000000000000" pitchFamily="2" charset="2"/>
              <a:buChar char="§"/>
            </a:pPr>
            <a:r>
              <a:rPr lang="sv-SE" dirty="0"/>
              <a:t>Sudoku-lösare (GG – säkerställer att brädet är tillfredsställande att lösa)</a:t>
            </a:r>
          </a:p>
          <a:p>
            <a:pPr marL="285750" indent="-285750">
              <a:buFont typeface="Wingdings" panose="05000000000000000000" pitchFamily="2" charset="2"/>
              <a:buChar char="§"/>
            </a:pPr>
            <a:endParaRPr lang="sv-SE" dirty="0"/>
          </a:p>
          <a:p>
            <a:r>
              <a:rPr lang="sv-SE" dirty="0"/>
              <a:t>Spelupplevelse</a:t>
            </a:r>
          </a:p>
          <a:p>
            <a:pPr marL="285750" indent="-285750">
              <a:buFont typeface="Wingdings" panose="05000000000000000000" pitchFamily="2" charset="2"/>
              <a:buChar char="§"/>
            </a:pPr>
            <a:r>
              <a:rPr lang="sv-SE" dirty="0"/>
              <a:t>Välja svårighetsgrad, få ett slumpmässigt sudoku</a:t>
            </a:r>
          </a:p>
          <a:p>
            <a:pPr marL="285750" indent="-285750">
              <a:buFont typeface="Wingdings" panose="05000000000000000000" pitchFamily="2" charset="2"/>
              <a:buChar char="§"/>
            </a:pPr>
            <a:r>
              <a:rPr lang="sv-SE" dirty="0"/>
              <a:t>Inbyggda verktyg för att spelet ska kännas bra</a:t>
            </a:r>
          </a:p>
          <a:p>
            <a:endParaRPr lang="sv-SE" dirty="0"/>
          </a:p>
        </p:txBody>
      </p:sp>
    </p:spTree>
    <p:extLst>
      <p:ext uri="{BB962C8B-B14F-4D97-AF65-F5344CB8AC3E}">
        <p14:creationId xmlns:p14="http://schemas.microsoft.com/office/powerpoint/2010/main" val="283435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Översikt + demonstration</a:t>
            </a:r>
          </a:p>
        </p:txBody>
      </p:sp>
      <p:pic>
        <p:nvPicPr>
          <p:cNvPr id="5" name="Bildobjekt 4">
            <a:extLst>
              <a:ext uri="{FF2B5EF4-FFF2-40B4-BE49-F238E27FC236}">
                <a16:creationId xmlns:a16="http://schemas.microsoft.com/office/drawing/2014/main" id="{FEA1E285-21E4-1ACD-E3C5-5EA5DA7ECCDD}"/>
              </a:ext>
            </a:extLst>
          </p:cNvPr>
          <p:cNvPicPr>
            <a:picLocks noChangeAspect="1"/>
          </p:cNvPicPr>
          <p:nvPr/>
        </p:nvPicPr>
        <p:blipFill>
          <a:blip r:embed="rId3"/>
          <a:stretch>
            <a:fillRect/>
          </a:stretch>
        </p:blipFill>
        <p:spPr>
          <a:xfrm>
            <a:off x="1703512" y="1484784"/>
            <a:ext cx="9150527" cy="5182724"/>
          </a:xfrm>
          <a:prstGeom prst="rect">
            <a:avLst/>
          </a:prstGeom>
        </p:spPr>
      </p:pic>
    </p:spTree>
    <p:extLst>
      <p:ext uri="{BB962C8B-B14F-4D97-AF65-F5344CB8AC3E}">
        <p14:creationId xmlns:p14="http://schemas.microsoft.com/office/powerpoint/2010/main" val="154824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p:txBody>
          <a:bodyPr/>
          <a:lstStyle/>
          <a:p>
            <a:r>
              <a:rPr lang="sv-SE" dirty="0" err="1"/>
              <a:t>Procedurell</a:t>
            </a:r>
            <a:r>
              <a:rPr lang="sv-SE" dirty="0"/>
              <a:t> Generering (1 av 8)</a:t>
            </a:r>
          </a:p>
        </p:txBody>
      </p:sp>
      <p:sp>
        <p:nvSpPr>
          <p:cNvPr id="3" name="TextBox 2">
            <a:extLst>
              <a:ext uri="{FF2B5EF4-FFF2-40B4-BE49-F238E27FC236}">
                <a16:creationId xmlns:a16="http://schemas.microsoft.com/office/drawing/2014/main" id="{AE92D8A2-BF1B-260B-AD75-BE74E5468242}"/>
              </a:ext>
            </a:extLst>
          </p:cNvPr>
          <p:cNvSpPr txBox="1"/>
          <p:nvPr/>
        </p:nvSpPr>
        <p:spPr>
          <a:xfrm>
            <a:off x="1055440" y="2571747"/>
            <a:ext cx="10081120" cy="3416320"/>
          </a:xfrm>
          <a:prstGeom prst="rect">
            <a:avLst/>
          </a:prstGeom>
          <a:noFill/>
        </p:spPr>
        <p:txBody>
          <a:bodyPr wrap="square" rtlCol="0">
            <a:spAutoFit/>
          </a:bodyPr>
          <a:lstStyle/>
          <a:p>
            <a:r>
              <a:rPr lang="sv-SE" dirty="0"/>
              <a:t>Uppstår när en vågfunktion, ursprungligen mer flera superpositioner (</a:t>
            </a:r>
            <a:r>
              <a:rPr lang="sv-SE" dirty="0">
                <a:highlight>
                  <a:srgbClr val="FFFF00"/>
                </a:highlight>
              </a:rPr>
              <a:t>kandidater</a:t>
            </a:r>
            <a:r>
              <a:rPr lang="sv-SE" dirty="0"/>
              <a:t>) reduceras till en enda position p.g.a. interaktion med den externa världen. </a:t>
            </a:r>
            <a:r>
              <a:rPr lang="sv-SE" dirty="0">
                <a:hlinkClick r:id="rId3"/>
              </a:rPr>
              <a:t>https://en.wikipedia.org/wiki/Wave_function_collapse</a:t>
            </a:r>
            <a:r>
              <a:rPr lang="sv-SE" dirty="0"/>
              <a:t> </a:t>
            </a:r>
          </a:p>
          <a:p>
            <a:endParaRPr lang="sv-SE" dirty="0"/>
          </a:p>
          <a:p>
            <a:r>
              <a:rPr lang="sv-SE" dirty="0"/>
              <a:t>En kollapsad vågfunktion påverkar andra vågfunktioner: informationen </a:t>
            </a:r>
            <a:r>
              <a:rPr lang="sv-SE" dirty="0">
                <a:highlight>
                  <a:srgbClr val="FFFF00"/>
                </a:highlight>
              </a:rPr>
              <a:t>propagerar</a:t>
            </a:r>
          </a:p>
          <a:p>
            <a:endParaRPr lang="sv-SE" dirty="0"/>
          </a:p>
          <a:p>
            <a:r>
              <a:rPr lang="sv-SE" dirty="0">
                <a:highlight>
                  <a:srgbClr val="FFFF00"/>
                </a:highlight>
              </a:rPr>
              <a:t>Entropi</a:t>
            </a:r>
            <a:r>
              <a:rPr lang="sv-SE" dirty="0"/>
              <a:t> = Antal kandidater</a:t>
            </a:r>
          </a:p>
          <a:p>
            <a:endParaRPr lang="sv-SE" dirty="0"/>
          </a:p>
          <a:p>
            <a:r>
              <a:rPr lang="sv-SE" dirty="0"/>
              <a:t>Villkor för att reducera vågfunktion:</a:t>
            </a:r>
          </a:p>
          <a:p>
            <a:pPr marL="285750" indent="-285750">
              <a:buFontTx/>
              <a:buChar char="-"/>
            </a:pPr>
            <a:r>
              <a:rPr lang="sv-SE" dirty="0"/>
              <a:t>I regel: komplicerade</a:t>
            </a:r>
          </a:p>
          <a:p>
            <a:pPr marL="285750" indent="-285750">
              <a:buFontTx/>
              <a:buChar char="-"/>
            </a:pPr>
            <a:r>
              <a:rPr lang="sv-SE" dirty="0"/>
              <a:t>I Sudoku: Trivialt</a:t>
            </a:r>
          </a:p>
          <a:p>
            <a:endParaRPr lang="sv-SE" dirty="0"/>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12461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spTree>
    <p:extLst>
      <p:ext uri="{BB962C8B-B14F-4D97-AF65-F5344CB8AC3E}">
        <p14:creationId xmlns:p14="http://schemas.microsoft.com/office/powerpoint/2010/main" val="325038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(2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548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pic>
        <p:nvPicPr>
          <p:cNvPr id="6" name="Bildobjekt 5">
            <a:extLst>
              <a:ext uri="{FF2B5EF4-FFF2-40B4-BE49-F238E27FC236}">
                <a16:creationId xmlns:a16="http://schemas.microsoft.com/office/drawing/2014/main" id="{AA35B859-EA14-8681-2FBC-8CD896B276F5}"/>
              </a:ext>
            </a:extLst>
          </p:cNvPr>
          <p:cNvPicPr>
            <a:picLocks noChangeAspect="1"/>
          </p:cNvPicPr>
          <p:nvPr/>
        </p:nvPicPr>
        <p:blipFill>
          <a:blip r:embed="rId3"/>
          <a:stretch>
            <a:fillRect/>
          </a:stretch>
        </p:blipFill>
        <p:spPr>
          <a:xfrm>
            <a:off x="8976320" y="24072"/>
            <a:ext cx="2778505" cy="2768594"/>
          </a:xfrm>
          <a:prstGeom prst="rect">
            <a:avLst/>
          </a:prstGeom>
        </p:spPr>
      </p:pic>
      <p:pic>
        <p:nvPicPr>
          <p:cNvPr id="8" name="Bildobjekt 7">
            <a:extLst>
              <a:ext uri="{FF2B5EF4-FFF2-40B4-BE49-F238E27FC236}">
                <a16:creationId xmlns:a16="http://schemas.microsoft.com/office/drawing/2014/main" id="{AD2E0C81-2C92-46C4-83AB-A132C5C3E3E4}"/>
              </a:ext>
            </a:extLst>
          </p:cNvPr>
          <p:cNvPicPr>
            <a:picLocks noChangeAspect="1"/>
          </p:cNvPicPr>
          <p:nvPr/>
        </p:nvPicPr>
        <p:blipFill>
          <a:blip r:embed="rId4"/>
          <a:stretch>
            <a:fillRect/>
          </a:stretch>
        </p:blipFill>
        <p:spPr>
          <a:xfrm>
            <a:off x="5591944" y="2364765"/>
            <a:ext cx="2957139" cy="2923109"/>
          </a:xfrm>
          <a:prstGeom prst="rect">
            <a:avLst/>
          </a:prstGeom>
        </p:spPr>
      </p:pic>
      <p:pic>
        <p:nvPicPr>
          <p:cNvPr id="10" name="Bildobjekt 9">
            <a:extLst>
              <a:ext uri="{FF2B5EF4-FFF2-40B4-BE49-F238E27FC236}">
                <a16:creationId xmlns:a16="http://schemas.microsoft.com/office/drawing/2014/main" id="{F7CEED28-9B84-F467-D636-3C6D33396815}"/>
              </a:ext>
            </a:extLst>
          </p:cNvPr>
          <p:cNvPicPr>
            <a:picLocks noChangeAspect="1"/>
          </p:cNvPicPr>
          <p:nvPr/>
        </p:nvPicPr>
        <p:blipFill>
          <a:blip r:embed="rId5"/>
          <a:stretch>
            <a:fillRect/>
          </a:stretch>
        </p:blipFill>
        <p:spPr>
          <a:xfrm>
            <a:off x="9116324" y="3880292"/>
            <a:ext cx="2957139" cy="2953635"/>
          </a:xfrm>
          <a:prstGeom prst="rect">
            <a:avLst/>
          </a:prstGeom>
        </p:spPr>
      </p:pic>
      <p:sp>
        <p:nvSpPr>
          <p:cNvPr id="12" name="textruta 11">
            <a:extLst>
              <a:ext uri="{FF2B5EF4-FFF2-40B4-BE49-F238E27FC236}">
                <a16:creationId xmlns:a16="http://schemas.microsoft.com/office/drawing/2014/main" id="{C009F8E9-C4CA-C0C1-7B97-8058DA9F67DF}"/>
              </a:ext>
            </a:extLst>
          </p:cNvPr>
          <p:cNvSpPr txBox="1"/>
          <p:nvPr/>
        </p:nvSpPr>
        <p:spPr>
          <a:xfrm>
            <a:off x="1271464" y="6029631"/>
            <a:ext cx="6094268" cy="646331"/>
          </a:xfrm>
          <a:prstGeom prst="rect">
            <a:avLst/>
          </a:prstGeom>
          <a:noFill/>
        </p:spPr>
        <p:txBody>
          <a:bodyPr wrap="square">
            <a:spAutoFit/>
          </a:bodyPr>
          <a:lstStyle/>
          <a:p>
            <a:r>
              <a:rPr lang="sv-SE" dirty="0">
                <a:hlinkClick r:id="rId6"/>
              </a:rPr>
              <a:t>https://www.youtube.com/watch?v=2SuvO4Gi7uY&amp;ab_channel=MartinDonald</a:t>
            </a:r>
            <a:r>
              <a:rPr lang="sv-SE" dirty="0"/>
              <a:t> </a:t>
            </a:r>
          </a:p>
        </p:txBody>
      </p:sp>
      <p:sp>
        <p:nvSpPr>
          <p:cNvPr id="13" name="TextBox 2">
            <a:extLst>
              <a:ext uri="{FF2B5EF4-FFF2-40B4-BE49-F238E27FC236}">
                <a16:creationId xmlns:a16="http://schemas.microsoft.com/office/drawing/2014/main" id="{F00B85C7-8080-0D28-87B9-389920120FFE}"/>
              </a:ext>
            </a:extLst>
          </p:cNvPr>
          <p:cNvSpPr txBox="1"/>
          <p:nvPr/>
        </p:nvSpPr>
        <p:spPr>
          <a:xfrm>
            <a:off x="317407" y="2069498"/>
            <a:ext cx="10081120" cy="3416320"/>
          </a:xfrm>
          <a:prstGeom prst="rect">
            <a:avLst/>
          </a:prstGeom>
          <a:noFill/>
        </p:spPr>
        <p:txBody>
          <a:bodyPr wrap="square" rtlCol="0">
            <a:spAutoFit/>
          </a:bodyPr>
          <a:lstStyle/>
          <a:p>
            <a:r>
              <a:rPr lang="sv-SE" dirty="0"/>
              <a:t>Förklaring: se bilder</a:t>
            </a:r>
          </a:p>
          <a:p>
            <a:endParaRPr lang="sv-SE" dirty="0"/>
          </a:p>
          <a:p>
            <a:r>
              <a:rPr lang="sv-SE" dirty="0"/>
              <a:t>Min algoritm för att fylla ett bräde:</a:t>
            </a:r>
          </a:p>
          <a:p>
            <a:endParaRPr lang="sv-SE" dirty="0"/>
          </a:p>
          <a:p>
            <a:r>
              <a:rPr lang="sv-SE" dirty="0" err="1"/>
              <a:t>While</a:t>
            </a:r>
            <a:r>
              <a:rPr lang="sv-SE" dirty="0"/>
              <a:t> (</a:t>
            </a:r>
            <a:r>
              <a:rPr lang="sv-SE" dirty="0" err="1"/>
              <a:t>grid.Full</a:t>
            </a:r>
            <a:r>
              <a:rPr lang="sv-SE" dirty="0"/>
              <a:t> == </a:t>
            </a:r>
            <a:r>
              <a:rPr lang="sv-SE" dirty="0" err="1"/>
              <a:t>false</a:t>
            </a:r>
            <a:r>
              <a:rPr lang="sv-SE" dirty="0"/>
              <a:t>){</a:t>
            </a:r>
          </a:p>
          <a:p>
            <a:r>
              <a:rPr lang="sv-SE" dirty="0"/>
              <a:t>    var </a:t>
            </a:r>
            <a:r>
              <a:rPr lang="sv-SE" dirty="0" err="1"/>
              <a:t>tile</a:t>
            </a:r>
            <a:r>
              <a:rPr lang="sv-SE" dirty="0"/>
              <a:t> = </a:t>
            </a:r>
            <a:r>
              <a:rPr lang="sv-SE" dirty="0" err="1"/>
              <a:t>FindLowestEntropyTile</a:t>
            </a:r>
            <a:r>
              <a:rPr lang="sv-SE" dirty="0"/>
              <a:t>(</a:t>
            </a:r>
            <a:r>
              <a:rPr lang="sv-SE" dirty="0" err="1"/>
              <a:t>grid</a:t>
            </a:r>
            <a:r>
              <a:rPr lang="sv-SE" dirty="0"/>
              <a:t>)</a:t>
            </a:r>
          </a:p>
          <a:p>
            <a:r>
              <a:rPr lang="sv-SE" dirty="0"/>
              <a:t>    </a:t>
            </a:r>
            <a:r>
              <a:rPr lang="sv-SE" dirty="0" err="1"/>
              <a:t>int</a:t>
            </a:r>
            <a:r>
              <a:rPr lang="sv-SE" dirty="0"/>
              <a:t> </a:t>
            </a:r>
            <a:r>
              <a:rPr lang="sv-SE" dirty="0" err="1"/>
              <a:t>candidate</a:t>
            </a:r>
            <a:r>
              <a:rPr lang="sv-SE" dirty="0"/>
              <a:t> = </a:t>
            </a:r>
            <a:r>
              <a:rPr lang="sv-SE" dirty="0" err="1"/>
              <a:t>tile.CollapseToLowsetCandidate</a:t>
            </a:r>
            <a:r>
              <a:rPr lang="sv-SE" dirty="0"/>
              <a:t>(</a:t>
            </a:r>
            <a:r>
              <a:rPr lang="sv-SE" dirty="0" err="1"/>
              <a:t>grid</a:t>
            </a:r>
            <a:r>
              <a:rPr lang="sv-SE" dirty="0"/>
              <a:t>)</a:t>
            </a:r>
          </a:p>
          <a:p>
            <a:r>
              <a:rPr lang="sv-SE" dirty="0"/>
              <a:t>    </a:t>
            </a:r>
            <a:r>
              <a:rPr lang="sv-SE" dirty="0" err="1"/>
              <a:t>Collapse</a:t>
            </a:r>
            <a:r>
              <a:rPr lang="sv-SE" dirty="0"/>
              <a:t>(</a:t>
            </a:r>
            <a:r>
              <a:rPr lang="sv-SE" dirty="0" err="1"/>
              <a:t>tile</a:t>
            </a:r>
            <a:r>
              <a:rPr lang="sv-SE" dirty="0"/>
              <a:t>, </a:t>
            </a:r>
            <a:r>
              <a:rPr lang="sv-SE" dirty="0" err="1"/>
              <a:t>candidate</a:t>
            </a:r>
            <a:r>
              <a:rPr lang="sv-SE" dirty="0"/>
              <a:t>)</a:t>
            </a:r>
          </a:p>
          <a:p>
            <a:endParaRPr lang="sv-SE" dirty="0"/>
          </a:p>
          <a:p>
            <a:r>
              <a:rPr lang="sv-SE" dirty="0"/>
              <a:t>   </a:t>
            </a:r>
            <a:r>
              <a:rPr lang="sv-SE" dirty="0" err="1"/>
              <a:t>if</a:t>
            </a:r>
            <a:r>
              <a:rPr lang="sv-SE" dirty="0"/>
              <a:t> (</a:t>
            </a:r>
            <a:r>
              <a:rPr lang="sv-SE" dirty="0" err="1"/>
              <a:t>contradiction</a:t>
            </a:r>
            <a:r>
              <a:rPr lang="sv-SE" dirty="0"/>
              <a:t>)</a:t>
            </a:r>
          </a:p>
          <a:p>
            <a:r>
              <a:rPr lang="sv-SE" dirty="0"/>
              <a:t>      </a:t>
            </a:r>
            <a:r>
              <a:rPr lang="sv-SE" dirty="0" err="1"/>
              <a:t>Backtrack</a:t>
            </a:r>
            <a:endParaRPr lang="sv-SE" dirty="0"/>
          </a:p>
          <a:p>
            <a:r>
              <a:rPr lang="sv-SE" dirty="0"/>
              <a:t>}</a:t>
            </a:r>
          </a:p>
        </p:txBody>
      </p:sp>
      <p:cxnSp>
        <p:nvCxnSpPr>
          <p:cNvPr id="15" name="Rak pilkoppling 14">
            <a:extLst>
              <a:ext uri="{FF2B5EF4-FFF2-40B4-BE49-F238E27FC236}">
                <a16:creationId xmlns:a16="http://schemas.microsoft.com/office/drawing/2014/main" id="{87B64C50-D1E2-9E78-51FE-F884F6CE8DB0}"/>
              </a:ext>
            </a:extLst>
          </p:cNvPr>
          <p:cNvCxnSpPr>
            <a:cxnSpLocks/>
          </p:cNvCxnSpPr>
          <p:nvPr/>
        </p:nvCxnSpPr>
        <p:spPr>
          <a:xfrm flipH="1">
            <a:off x="7608168" y="1331239"/>
            <a:ext cx="1154533" cy="83558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ak pilkoppling 15">
            <a:extLst>
              <a:ext uri="{FF2B5EF4-FFF2-40B4-BE49-F238E27FC236}">
                <a16:creationId xmlns:a16="http://schemas.microsoft.com/office/drawing/2014/main" id="{68972858-8AF0-0ACE-8BAC-1CF8D0979C48}"/>
              </a:ext>
            </a:extLst>
          </p:cNvPr>
          <p:cNvCxnSpPr>
            <a:cxnSpLocks/>
          </p:cNvCxnSpPr>
          <p:nvPr/>
        </p:nvCxnSpPr>
        <p:spPr>
          <a:xfrm>
            <a:off x="8630467" y="3429000"/>
            <a:ext cx="921917" cy="34865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34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(3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5486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err="1">
                <a:latin typeface="Abadi" panose="020B0604020202020204" pitchFamily="34" charset="0"/>
              </a:rPr>
              <a:t>Wave</a:t>
            </a:r>
            <a:r>
              <a:rPr lang="sv-SE" sz="3600" b="1" dirty="0">
                <a:latin typeface="Abadi" panose="020B0604020202020204" pitchFamily="34" charset="0"/>
              </a:rPr>
              <a:t> </a:t>
            </a:r>
            <a:r>
              <a:rPr lang="sv-SE" sz="3600" b="1" dirty="0" err="1">
                <a:latin typeface="Abadi" panose="020B0604020202020204" pitchFamily="34" charset="0"/>
              </a:rPr>
              <a:t>Function</a:t>
            </a:r>
            <a:r>
              <a:rPr lang="sv-SE" sz="3600" b="1" dirty="0">
                <a:latin typeface="Abadi" panose="020B0604020202020204" pitchFamily="34" charset="0"/>
              </a:rPr>
              <a:t> </a:t>
            </a:r>
            <a:r>
              <a:rPr lang="sv-SE" sz="3600" b="1" dirty="0" err="1">
                <a:latin typeface="Abadi" panose="020B0604020202020204" pitchFamily="34" charset="0"/>
              </a:rPr>
              <a:t>Collapse</a:t>
            </a:r>
            <a:r>
              <a:rPr lang="sv-SE" sz="3600" b="1" dirty="0">
                <a:latin typeface="Abadi" panose="020B0604020202020204" pitchFamily="34" charset="0"/>
              </a:rPr>
              <a:t> (WFC)</a:t>
            </a:r>
          </a:p>
        </p:txBody>
      </p:sp>
      <p:sp>
        <p:nvSpPr>
          <p:cNvPr id="13" name="TextBox 2">
            <a:extLst>
              <a:ext uri="{FF2B5EF4-FFF2-40B4-BE49-F238E27FC236}">
                <a16:creationId xmlns:a16="http://schemas.microsoft.com/office/drawing/2014/main" id="{F00B85C7-8080-0D28-87B9-389920120FFE}"/>
              </a:ext>
            </a:extLst>
          </p:cNvPr>
          <p:cNvSpPr txBox="1"/>
          <p:nvPr/>
        </p:nvSpPr>
        <p:spPr>
          <a:xfrm>
            <a:off x="335360" y="1556792"/>
            <a:ext cx="6930721" cy="5078313"/>
          </a:xfrm>
          <a:prstGeom prst="rect">
            <a:avLst/>
          </a:prstGeom>
          <a:noFill/>
        </p:spPr>
        <p:txBody>
          <a:bodyPr wrap="square" rtlCol="0">
            <a:spAutoFit/>
          </a:bodyPr>
          <a:lstStyle/>
          <a:p>
            <a:r>
              <a:rPr lang="sv-SE" dirty="0"/>
              <a:t>Nu är brädet fyllt, så några siffror måste tas bort</a:t>
            </a:r>
          </a:p>
          <a:p>
            <a:endParaRPr lang="sv-SE" dirty="0"/>
          </a:p>
          <a:p>
            <a:r>
              <a:rPr lang="sv-SE" dirty="0"/>
              <a:t>Algoritm för att skapa pussel från färdigt bräde:</a:t>
            </a:r>
          </a:p>
          <a:p>
            <a:endParaRPr lang="sv-SE" dirty="0"/>
          </a:p>
          <a:p>
            <a:r>
              <a:rPr lang="sv-SE" dirty="0" err="1"/>
              <a:t>bool</a:t>
            </a:r>
            <a:r>
              <a:rPr lang="sv-SE" dirty="0"/>
              <a:t> [,] </a:t>
            </a:r>
            <a:r>
              <a:rPr lang="sv-SE" dirty="0" err="1"/>
              <a:t>visited</a:t>
            </a:r>
            <a:r>
              <a:rPr lang="sv-SE" dirty="0"/>
              <a:t> = new </a:t>
            </a:r>
            <a:r>
              <a:rPr lang="sv-SE" dirty="0" err="1"/>
              <a:t>bool</a:t>
            </a:r>
            <a:r>
              <a:rPr lang="sv-SE" dirty="0"/>
              <a:t>[9,9]</a:t>
            </a:r>
          </a:p>
          <a:p>
            <a:endParaRPr lang="sv-SE" dirty="0"/>
          </a:p>
          <a:p>
            <a:r>
              <a:rPr lang="sv-SE" dirty="0" err="1"/>
              <a:t>while</a:t>
            </a:r>
            <a:r>
              <a:rPr lang="sv-SE" dirty="0"/>
              <a:t> (</a:t>
            </a:r>
            <a:r>
              <a:rPr lang="sv-SE" dirty="0" err="1"/>
              <a:t>AllTilesAreVisited</a:t>
            </a:r>
            <a:r>
              <a:rPr lang="sv-SE" dirty="0"/>
              <a:t>(</a:t>
            </a:r>
            <a:r>
              <a:rPr lang="sv-SE" dirty="0" err="1"/>
              <a:t>visited</a:t>
            </a:r>
            <a:r>
              <a:rPr lang="sv-SE" dirty="0"/>
              <a:t>) == </a:t>
            </a:r>
            <a:r>
              <a:rPr lang="sv-SE" dirty="0" err="1"/>
              <a:t>false</a:t>
            </a:r>
            <a:r>
              <a:rPr lang="sv-SE" dirty="0"/>
              <a:t>){</a:t>
            </a:r>
          </a:p>
          <a:p>
            <a:r>
              <a:rPr lang="sv-SE" dirty="0"/>
              <a:t>    </a:t>
            </a:r>
          </a:p>
          <a:p>
            <a:r>
              <a:rPr lang="sv-SE" dirty="0"/>
              <a:t>    var </a:t>
            </a:r>
            <a:r>
              <a:rPr lang="sv-SE" dirty="0" err="1"/>
              <a:t>tile</a:t>
            </a:r>
            <a:r>
              <a:rPr lang="sv-SE" dirty="0"/>
              <a:t> = </a:t>
            </a:r>
            <a:r>
              <a:rPr lang="sv-SE" dirty="0" err="1"/>
              <a:t>FindLowestEntropyTile</a:t>
            </a:r>
            <a:endParaRPr lang="sv-SE" dirty="0"/>
          </a:p>
          <a:p>
            <a:r>
              <a:rPr lang="sv-SE" dirty="0"/>
              <a:t>    </a:t>
            </a:r>
            <a:r>
              <a:rPr lang="sv-SE" dirty="0" err="1"/>
              <a:t>visited</a:t>
            </a:r>
            <a:r>
              <a:rPr lang="sv-SE" dirty="0"/>
              <a:t>(</a:t>
            </a:r>
            <a:r>
              <a:rPr lang="sv-SE" dirty="0" err="1"/>
              <a:t>tile.row</a:t>
            </a:r>
            <a:r>
              <a:rPr lang="sv-SE" dirty="0"/>
              <a:t>, </a:t>
            </a:r>
            <a:r>
              <a:rPr lang="sv-SE" dirty="0" err="1"/>
              <a:t>tile.col</a:t>
            </a:r>
            <a:r>
              <a:rPr lang="sv-SE" dirty="0"/>
              <a:t>) = </a:t>
            </a:r>
            <a:r>
              <a:rPr lang="sv-SE" dirty="0" err="1"/>
              <a:t>true</a:t>
            </a:r>
            <a:r>
              <a:rPr lang="sv-SE" dirty="0"/>
              <a:t>;</a:t>
            </a:r>
          </a:p>
          <a:p>
            <a:r>
              <a:rPr lang="sv-SE" dirty="0"/>
              <a:t>   </a:t>
            </a:r>
            <a:r>
              <a:rPr lang="sv-SE" dirty="0" err="1"/>
              <a:t>grid.Remove</a:t>
            </a:r>
            <a:r>
              <a:rPr lang="sv-SE" dirty="0"/>
              <a:t>(</a:t>
            </a:r>
            <a:r>
              <a:rPr lang="sv-SE" dirty="0" err="1"/>
              <a:t>tile</a:t>
            </a:r>
            <a:r>
              <a:rPr lang="sv-SE" dirty="0"/>
              <a:t>);</a:t>
            </a:r>
          </a:p>
          <a:p>
            <a:endParaRPr lang="sv-SE" dirty="0"/>
          </a:p>
          <a:p>
            <a:r>
              <a:rPr lang="sv-SE" dirty="0"/>
              <a:t>   </a:t>
            </a:r>
            <a:r>
              <a:rPr lang="sv-SE" dirty="0" err="1"/>
              <a:t>if</a:t>
            </a:r>
            <a:r>
              <a:rPr lang="sv-SE" dirty="0"/>
              <a:t> (</a:t>
            </a:r>
            <a:r>
              <a:rPr lang="sv-SE" dirty="0" err="1"/>
              <a:t>grid.</a:t>
            </a:r>
            <a:r>
              <a:rPr lang="sv-SE" dirty="0" err="1">
                <a:highlight>
                  <a:srgbClr val="FFFF00"/>
                </a:highlight>
              </a:rPr>
              <a:t>NumberOfSolutions</a:t>
            </a:r>
            <a:r>
              <a:rPr lang="sv-SE" dirty="0"/>
              <a:t> != 1)</a:t>
            </a:r>
          </a:p>
          <a:p>
            <a:r>
              <a:rPr lang="sv-SE" dirty="0"/>
              <a:t>      </a:t>
            </a:r>
            <a:r>
              <a:rPr lang="sv-SE" dirty="0" err="1"/>
              <a:t>grid.Add</a:t>
            </a:r>
            <a:r>
              <a:rPr lang="sv-SE" dirty="0"/>
              <a:t>(</a:t>
            </a:r>
            <a:r>
              <a:rPr lang="sv-SE" dirty="0" err="1"/>
              <a:t>tile</a:t>
            </a:r>
            <a:r>
              <a:rPr lang="sv-SE" dirty="0"/>
              <a:t>)</a:t>
            </a:r>
          </a:p>
          <a:p>
            <a:endParaRPr lang="sv-SE" dirty="0"/>
          </a:p>
          <a:p>
            <a:r>
              <a:rPr lang="sv-SE" dirty="0"/>
              <a:t>Else </a:t>
            </a:r>
            <a:r>
              <a:rPr lang="sv-SE" dirty="0" err="1"/>
              <a:t>if</a:t>
            </a:r>
            <a:r>
              <a:rPr lang="sv-SE" dirty="0"/>
              <a:t> (</a:t>
            </a:r>
            <a:r>
              <a:rPr lang="sv-SE" dirty="0" err="1"/>
              <a:t>grid.</a:t>
            </a:r>
            <a:r>
              <a:rPr lang="sv-SE" dirty="0" err="1">
                <a:highlight>
                  <a:srgbClr val="00FFFF"/>
                </a:highlight>
              </a:rPr>
              <a:t>HumanlySolveable</a:t>
            </a:r>
            <a:r>
              <a:rPr lang="sv-SE" dirty="0"/>
              <a:t> == </a:t>
            </a:r>
            <a:r>
              <a:rPr lang="sv-SE" dirty="0" err="1"/>
              <a:t>false</a:t>
            </a:r>
            <a:r>
              <a:rPr lang="sv-SE" dirty="0"/>
              <a:t>)</a:t>
            </a:r>
          </a:p>
          <a:p>
            <a:r>
              <a:rPr lang="sv-SE" dirty="0"/>
              <a:t>      </a:t>
            </a:r>
            <a:r>
              <a:rPr lang="sv-SE" dirty="0" err="1"/>
              <a:t>grid.Add</a:t>
            </a:r>
            <a:r>
              <a:rPr lang="sv-SE" dirty="0"/>
              <a:t>(</a:t>
            </a:r>
            <a:r>
              <a:rPr lang="sv-SE" dirty="0" err="1"/>
              <a:t>tile</a:t>
            </a:r>
            <a:r>
              <a:rPr lang="sv-SE" dirty="0"/>
              <a:t>)</a:t>
            </a:r>
          </a:p>
          <a:p>
            <a:r>
              <a:rPr lang="sv-SE" dirty="0"/>
              <a:t>}</a:t>
            </a:r>
          </a:p>
        </p:txBody>
      </p:sp>
      <p:sp>
        <p:nvSpPr>
          <p:cNvPr id="3" name="TextBox 2">
            <a:extLst>
              <a:ext uri="{FF2B5EF4-FFF2-40B4-BE49-F238E27FC236}">
                <a16:creationId xmlns:a16="http://schemas.microsoft.com/office/drawing/2014/main" id="{1123AF31-AF4E-6A47-C78E-3B956308A633}"/>
              </a:ext>
            </a:extLst>
          </p:cNvPr>
          <p:cNvSpPr txBox="1"/>
          <p:nvPr/>
        </p:nvSpPr>
        <p:spPr>
          <a:xfrm>
            <a:off x="6456040" y="3068960"/>
            <a:ext cx="5112568" cy="3416320"/>
          </a:xfrm>
          <a:prstGeom prst="rect">
            <a:avLst/>
          </a:prstGeom>
          <a:noFill/>
        </p:spPr>
        <p:txBody>
          <a:bodyPr wrap="square" rtlCol="0">
            <a:spAutoFit/>
          </a:bodyPr>
          <a:lstStyle/>
          <a:p>
            <a:r>
              <a:rPr lang="sv-SE" dirty="0" err="1">
                <a:highlight>
                  <a:srgbClr val="FFFF00"/>
                </a:highlight>
              </a:rPr>
              <a:t>NumberOfSolutions</a:t>
            </a:r>
            <a:r>
              <a:rPr lang="sv-SE" dirty="0"/>
              <a:t> måste kollas eftersom ett </a:t>
            </a:r>
            <a:r>
              <a:rPr lang="sv-SE" dirty="0" err="1"/>
              <a:t>gilitgt</a:t>
            </a:r>
            <a:r>
              <a:rPr lang="sv-SE" dirty="0"/>
              <a:t> sudokubräde bara får ha en lösning</a:t>
            </a:r>
          </a:p>
          <a:p>
            <a:endParaRPr lang="sv-SE" dirty="0"/>
          </a:p>
          <a:p>
            <a:r>
              <a:rPr lang="sv-SE" dirty="0"/>
              <a:t>- Kollas med en modifierad version av </a:t>
            </a:r>
            <a:r>
              <a:rPr lang="sv-SE" dirty="0" err="1"/>
              <a:t>backtracking</a:t>
            </a:r>
            <a:r>
              <a:rPr lang="sv-SE" dirty="0"/>
              <a:t>-algoritmen.</a:t>
            </a:r>
          </a:p>
          <a:p>
            <a:endParaRPr lang="sv-SE" dirty="0"/>
          </a:p>
          <a:p>
            <a:endParaRPr lang="sv-SE" dirty="0"/>
          </a:p>
          <a:p>
            <a:r>
              <a:rPr lang="sv-SE" dirty="0" err="1">
                <a:highlight>
                  <a:srgbClr val="00FFFF"/>
                </a:highlight>
              </a:rPr>
              <a:t>HumanlySolveable</a:t>
            </a:r>
            <a:r>
              <a:rPr lang="sv-SE" dirty="0"/>
              <a:t> måste kollas för att se till att en människa faktiskt kan lösa pusslet med rimliga strategier, annars blir spelet inte kul att spela.</a:t>
            </a:r>
          </a:p>
          <a:p>
            <a:endParaRPr lang="sv-SE" dirty="0"/>
          </a:p>
          <a:p>
            <a:r>
              <a:rPr lang="sv-SE" dirty="0"/>
              <a:t>- Hur tusan vet man det??</a:t>
            </a:r>
          </a:p>
        </p:txBody>
      </p:sp>
    </p:spTree>
    <p:extLst>
      <p:ext uri="{BB962C8B-B14F-4D97-AF65-F5344CB8AC3E}">
        <p14:creationId xmlns:p14="http://schemas.microsoft.com/office/powerpoint/2010/main" val="233410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(4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74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a:t>
            </a:r>
            <a:endParaRPr lang="sv-SE" sz="3600" i="1" dirty="0">
              <a:latin typeface="Abadi" panose="020B0604020202020204" pitchFamily="34" charset="0"/>
            </a:endParaRPr>
          </a:p>
        </p:txBody>
      </p:sp>
      <p:sp>
        <p:nvSpPr>
          <p:cNvPr id="3" name="TextBox 2">
            <a:extLst>
              <a:ext uri="{FF2B5EF4-FFF2-40B4-BE49-F238E27FC236}">
                <a16:creationId xmlns:a16="http://schemas.microsoft.com/office/drawing/2014/main" id="{D02B4A7F-FCF9-EDAF-13E2-D5DA58253E3F}"/>
              </a:ext>
            </a:extLst>
          </p:cNvPr>
          <p:cNvSpPr txBox="1"/>
          <p:nvPr/>
        </p:nvSpPr>
        <p:spPr>
          <a:xfrm>
            <a:off x="317407" y="2069498"/>
            <a:ext cx="10081120" cy="2185214"/>
          </a:xfrm>
          <a:prstGeom prst="rect">
            <a:avLst/>
          </a:prstGeom>
          <a:noFill/>
        </p:spPr>
        <p:txBody>
          <a:bodyPr wrap="square" rtlCol="0">
            <a:spAutoFit/>
          </a:bodyPr>
          <a:lstStyle/>
          <a:p>
            <a:r>
              <a:rPr lang="sv-SE" sz="3200" dirty="0" err="1"/>
              <a:t>Digit</a:t>
            </a:r>
            <a:r>
              <a:rPr lang="sv-SE" sz="3200" dirty="0"/>
              <a:t> </a:t>
            </a:r>
            <a:r>
              <a:rPr lang="sv-SE" sz="3200" dirty="0" err="1"/>
              <a:t>Method</a:t>
            </a:r>
            <a:r>
              <a:rPr lang="sv-SE" dirty="0"/>
              <a:t>: </a:t>
            </a:r>
          </a:p>
          <a:p>
            <a:pPr marL="285750" indent="-285750">
              <a:buFont typeface="Wingdings" panose="05000000000000000000" pitchFamily="2" charset="2"/>
              <a:buChar char="§"/>
            </a:pPr>
            <a:r>
              <a:rPr lang="sv-SE" dirty="0"/>
              <a:t>Direkt utifrån brädet kan man se vars nästa siffra måste vara</a:t>
            </a:r>
          </a:p>
          <a:p>
            <a:endParaRPr lang="sv-SE" dirty="0"/>
          </a:p>
          <a:p>
            <a:r>
              <a:rPr lang="sv-SE" sz="3200" dirty="0" err="1"/>
              <a:t>Candidate</a:t>
            </a:r>
            <a:r>
              <a:rPr lang="sv-SE" sz="3200" dirty="0"/>
              <a:t> </a:t>
            </a:r>
            <a:r>
              <a:rPr lang="sv-SE" sz="3200" dirty="0" err="1"/>
              <a:t>Method</a:t>
            </a:r>
            <a:r>
              <a:rPr lang="sv-SE" sz="3200" dirty="0"/>
              <a:t>: </a:t>
            </a:r>
          </a:p>
          <a:p>
            <a:pPr marL="285750" indent="-285750">
              <a:buFont typeface="Wingdings" panose="05000000000000000000" pitchFamily="2" charset="2"/>
              <a:buChar char="§"/>
            </a:pPr>
            <a:r>
              <a:rPr lang="sv-SE" dirty="0"/>
              <a:t>Man kan logiskt resonera vars en kandidat kan tas bort, men inte direkt placera någon siffra i brädet</a:t>
            </a:r>
          </a:p>
          <a:p>
            <a:endParaRPr lang="sv-SE" dirty="0"/>
          </a:p>
        </p:txBody>
      </p:sp>
    </p:spTree>
    <p:extLst>
      <p:ext uri="{BB962C8B-B14F-4D97-AF65-F5344CB8AC3E}">
        <p14:creationId xmlns:p14="http://schemas.microsoft.com/office/powerpoint/2010/main" val="273056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(5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838200" y="7430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 </a:t>
            </a:r>
            <a:r>
              <a:rPr lang="sv-SE" sz="3600" b="1" dirty="0" err="1">
                <a:latin typeface="Abadi" panose="020B0604020202020204" pitchFamily="34" charset="0"/>
              </a:rPr>
              <a:t>Digit</a:t>
            </a:r>
            <a:r>
              <a:rPr lang="sv-SE" sz="3600" b="1" dirty="0">
                <a:latin typeface="Abadi" panose="020B0604020202020204" pitchFamily="34" charset="0"/>
              </a:rPr>
              <a:t> </a:t>
            </a:r>
            <a:r>
              <a:rPr lang="sv-SE" sz="3600" b="1" dirty="0" err="1">
                <a:latin typeface="Abadi" panose="020B0604020202020204" pitchFamily="34" charset="0"/>
              </a:rPr>
              <a:t>Method</a:t>
            </a:r>
            <a:r>
              <a:rPr lang="sv-SE" sz="3600" b="1" dirty="0">
                <a:latin typeface="Abadi" panose="020B0604020202020204" pitchFamily="34" charset="0"/>
              </a:rPr>
              <a:t> </a:t>
            </a:r>
            <a:endParaRPr lang="sv-SE" sz="3600" i="1" dirty="0">
              <a:latin typeface="Abadi" panose="020B0604020202020204" pitchFamily="34" charset="0"/>
            </a:endParaRPr>
          </a:p>
        </p:txBody>
      </p:sp>
      <p:pic>
        <p:nvPicPr>
          <p:cNvPr id="6" name="Bildobjekt 5">
            <a:extLst>
              <a:ext uri="{FF2B5EF4-FFF2-40B4-BE49-F238E27FC236}">
                <a16:creationId xmlns:a16="http://schemas.microsoft.com/office/drawing/2014/main" id="{416B85CE-F7D6-4376-7E85-92DB7E031E33}"/>
              </a:ext>
            </a:extLst>
          </p:cNvPr>
          <p:cNvPicPr>
            <a:picLocks noChangeAspect="1"/>
          </p:cNvPicPr>
          <p:nvPr/>
        </p:nvPicPr>
        <p:blipFill>
          <a:blip r:embed="rId3"/>
          <a:stretch>
            <a:fillRect/>
          </a:stretch>
        </p:blipFill>
        <p:spPr>
          <a:xfrm>
            <a:off x="407368" y="2420888"/>
            <a:ext cx="3239008" cy="3234341"/>
          </a:xfrm>
          <a:prstGeom prst="rect">
            <a:avLst/>
          </a:prstGeom>
        </p:spPr>
      </p:pic>
      <p:pic>
        <p:nvPicPr>
          <p:cNvPr id="8" name="Bildobjekt 7">
            <a:extLst>
              <a:ext uri="{FF2B5EF4-FFF2-40B4-BE49-F238E27FC236}">
                <a16:creationId xmlns:a16="http://schemas.microsoft.com/office/drawing/2014/main" id="{C12CA81B-8805-1CAB-86C3-E250DB55B14E}"/>
              </a:ext>
            </a:extLst>
          </p:cNvPr>
          <p:cNvPicPr>
            <a:picLocks noChangeAspect="1"/>
          </p:cNvPicPr>
          <p:nvPr/>
        </p:nvPicPr>
        <p:blipFill>
          <a:blip r:embed="rId4"/>
          <a:stretch>
            <a:fillRect/>
          </a:stretch>
        </p:blipFill>
        <p:spPr>
          <a:xfrm>
            <a:off x="4115640" y="2454377"/>
            <a:ext cx="3301127" cy="3234341"/>
          </a:xfrm>
          <a:prstGeom prst="rect">
            <a:avLst/>
          </a:prstGeom>
        </p:spPr>
      </p:pic>
      <p:pic>
        <p:nvPicPr>
          <p:cNvPr id="10" name="Bildobjekt 9">
            <a:extLst>
              <a:ext uri="{FF2B5EF4-FFF2-40B4-BE49-F238E27FC236}">
                <a16:creationId xmlns:a16="http://schemas.microsoft.com/office/drawing/2014/main" id="{9DCCC4BB-6A0E-3C62-70B0-1081070E21AD}"/>
              </a:ext>
            </a:extLst>
          </p:cNvPr>
          <p:cNvPicPr>
            <a:picLocks noChangeAspect="1"/>
          </p:cNvPicPr>
          <p:nvPr/>
        </p:nvPicPr>
        <p:blipFill>
          <a:blip r:embed="rId5"/>
          <a:stretch>
            <a:fillRect/>
          </a:stretch>
        </p:blipFill>
        <p:spPr>
          <a:xfrm>
            <a:off x="8052673" y="2454377"/>
            <a:ext cx="3301127" cy="3291628"/>
          </a:xfrm>
          <a:prstGeom prst="rect">
            <a:avLst/>
          </a:prstGeom>
        </p:spPr>
      </p:pic>
      <p:sp>
        <p:nvSpPr>
          <p:cNvPr id="12" name="textruta 11">
            <a:extLst>
              <a:ext uri="{FF2B5EF4-FFF2-40B4-BE49-F238E27FC236}">
                <a16:creationId xmlns:a16="http://schemas.microsoft.com/office/drawing/2014/main" id="{4B233A35-6641-EE6B-B3BE-6900F82C3BE6}"/>
              </a:ext>
            </a:extLst>
          </p:cNvPr>
          <p:cNvSpPr txBox="1"/>
          <p:nvPr/>
        </p:nvSpPr>
        <p:spPr>
          <a:xfrm>
            <a:off x="1320767" y="6074465"/>
            <a:ext cx="6096000" cy="369332"/>
          </a:xfrm>
          <a:prstGeom prst="rect">
            <a:avLst/>
          </a:prstGeom>
          <a:noFill/>
        </p:spPr>
        <p:txBody>
          <a:bodyPr wrap="square">
            <a:spAutoFit/>
          </a:bodyPr>
          <a:lstStyle/>
          <a:p>
            <a:r>
              <a:rPr lang="sv-SE" dirty="0">
                <a:hlinkClick r:id="rId6"/>
              </a:rPr>
              <a:t>https://www.sudoku-solutions.com/</a:t>
            </a:r>
            <a:r>
              <a:rPr lang="sv-SE" dirty="0"/>
              <a:t> </a:t>
            </a:r>
          </a:p>
        </p:txBody>
      </p:sp>
    </p:spTree>
    <p:extLst>
      <p:ext uri="{BB962C8B-B14F-4D97-AF65-F5344CB8AC3E}">
        <p14:creationId xmlns:p14="http://schemas.microsoft.com/office/powerpoint/2010/main" val="183573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3986-C834-2F56-F67D-1630CC6AD68B}"/>
              </a:ext>
            </a:extLst>
          </p:cNvPr>
          <p:cNvSpPr>
            <a:spLocks noGrp="1"/>
          </p:cNvSpPr>
          <p:nvPr>
            <p:ph type="title"/>
          </p:nvPr>
        </p:nvSpPr>
        <p:spPr>
          <a:xfrm>
            <a:off x="838200" y="-243408"/>
            <a:ext cx="10515600" cy="1325563"/>
          </a:xfrm>
        </p:spPr>
        <p:txBody>
          <a:bodyPr/>
          <a:lstStyle/>
          <a:p>
            <a:r>
              <a:rPr lang="sv-SE" dirty="0" err="1"/>
              <a:t>Procedurell</a:t>
            </a:r>
            <a:r>
              <a:rPr lang="sv-SE" dirty="0"/>
              <a:t> Generering (6 av 8)</a:t>
            </a:r>
          </a:p>
        </p:txBody>
      </p:sp>
      <p:sp>
        <p:nvSpPr>
          <p:cNvPr id="4" name="Title 1">
            <a:extLst>
              <a:ext uri="{FF2B5EF4-FFF2-40B4-BE49-F238E27FC236}">
                <a16:creationId xmlns:a16="http://schemas.microsoft.com/office/drawing/2014/main" id="{92531FD7-3735-8761-9744-B90FE96315A5}"/>
              </a:ext>
            </a:extLst>
          </p:cNvPr>
          <p:cNvSpPr txBox="1">
            <a:spLocks/>
          </p:cNvSpPr>
          <p:nvPr/>
        </p:nvSpPr>
        <p:spPr>
          <a:xfrm>
            <a:off x="14660" y="11696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sz="3600" b="1" dirty="0">
                <a:latin typeface="Abadi" panose="020B0604020202020204" pitchFamily="34" charset="0"/>
              </a:rPr>
              <a:t>Vad är en mänsklig strategi? </a:t>
            </a:r>
          </a:p>
          <a:p>
            <a:r>
              <a:rPr lang="sv-SE" sz="3600" b="1" dirty="0">
                <a:latin typeface="Abadi" panose="020B0604020202020204" pitchFamily="34" charset="0"/>
              </a:rPr>
              <a:t>– </a:t>
            </a:r>
            <a:r>
              <a:rPr lang="sv-SE" sz="3600" b="1" dirty="0" err="1">
                <a:latin typeface="Abadi" panose="020B0604020202020204" pitchFamily="34" charset="0"/>
              </a:rPr>
              <a:t>Candidate</a:t>
            </a:r>
            <a:r>
              <a:rPr lang="sv-SE" sz="3600" b="1" dirty="0">
                <a:latin typeface="Abadi" panose="020B0604020202020204" pitchFamily="34" charset="0"/>
              </a:rPr>
              <a:t> </a:t>
            </a:r>
            <a:r>
              <a:rPr lang="sv-SE" sz="3600" b="1" dirty="0" err="1">
                <a:latin typeface="Abadi" panose="020B0604020202020204" pitchFamily="34" charset="0"/>
              </a:rPr>
              <a:t>Method</a:t>
            </a:r>
            <a:r>
              <a:rPr lang="sv-SE" sz="3600" b="1" dirty="0">
                <a:latin typeface="Abadi" panose="020B0604020202020204" pitchFamily="34" charset="0"/>
              </a:rPr>
              <a:t> </a:t>
            </a:r>
            <a:endParaRPr lang="sv-SE" sz="3600" i="1" dirty="0">
              <a:latin typeface="Abadi" panose="020B0604020202020204" pitchFamily="34" charset="0"/>
            </a:endParaRPr>
          </a:p>
        </p:txBody>
      </p:sp>
      <p:sp>
        <p:nvSpPr>
          <p:cNvPr id="12" name="textruta 11">
            <a:extLst>
              <a:ext uri="{FF2B5EF4-FFF2-40B4-BE49-F238E27FC236}">
                <a16:creationId xmlns:a16="http://schemas.microsoft.com/office/drawing/2014/main" id="{4B233A35-6641-EE6B-B3BE-6900F82C3BE6}"/>
              </a:ext>
            </a:extLst>
          </p:cNvPr>
          <p:cNvSpPr txBox="1"/>
          <p:nvPr/>
        </p:nvSpPr>
        <p:spPr>
          <a:xfrm>
            <a:off x="2224460" y="6418918"/>
            <a:ext cx="6096000" cy="369332"/>
          </a:xfrm>
          <a:prstGeom prst="rect">
            <a:avLst/>
          </a:prstGeom>
          <a:noFill/>
        </p:spPr>
        <p:txBody>
          <a:bodyPr wrap="square">
            <a:spAutoFit/>
          </a:bodyPr>
          <a:lstStyle/>
          <a:p>
            <a:r>
              <a:rPr lang="sv-SE" dirty="0">
                <a:hlinkClick r:id="rId3"/>
              </a:rPr>
              <a:t>https://www.sudoku-solutions.com/</a:t>
            </a:r>
            <a:r>
              <a:rPr lang="sv-SE" dirty="0"/>
              <a:t> </a:t>
            </a:r>
          </a:p>
        </p:txBody>
      </p:sp>
      <p:pic>
        <p:nvPicPr>
          <p:cNvPr id="5" name="Bildobjekt 4">
            <a:extLst>
              <a:ext uri="{FF2B5EF4-FFF2-40B4-BE49-F238E27FC236}">
                <a16:creationId xmlns:a16="http://schemas.microsoft.com/office/drawing/2014/main" id="{F71C7318-0AB5-17D5-5485-611E63481ED1}"/>
              </a:ext>
            </a:extLst>
          </p:cNvPr>
          <p:cNvPicPr>
            <a:picLocks noChangeAspect="1"/>
          </p:cNvPicPr>
          <p:nvPr/>
        </p:nvPicPr>
        <p:blipFill>
          <a:blip r:embed="rId4"/>
          <a:stretch>
            <a:fillRect/>
          </a:stretch>
        </p:blipFill>
        <p:spPr>
          <a:xfrm>
            <a:off x="6068764" y="1042838"/>
            <a:ext cx="5806116" cy="5657875"/>
          </a:xfrm>
          <a:prstGeom prst="rect">
            <a:avLst/>
          </a:prstGeom>
        </p:spPr>
      </p:pic>
    </p:spTree>
    <p:extLst>
      <p:ext uri="{BB962C8B-B14F-4D97-AF65-F5344CB8AC3E}">
        <p14:creationId xmlns:p14="http://schemas.microsoft.com/office/powerpoint/2010/main" val="327680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1809</Words>
  <Application>Microsoft Office PowerPoint</Application>
  <PresentationFormat>Bredbild</PresentationFormat>
  <Paragraphs>187</Paragraphs>
  <Slides>11</Slides>
  <Notes>11</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11</vt:i4>
      </vt:variant>
    </vt:vector>
  </HeadingPairs>
  <TitlesOfParts>
    <vt:vector size="17" baseType="lpstr">
      <vt:lpstr>Abadi</vt:lpstr>
      <vt:lpstr>Arial</vt:lpstr>
      <vt:lpstr>Calibri</vt:lpstr>
      <vt:lpstr>Calibri Light</vt:lpstr>
      <vt:lpstr>Wingdings</vt:lpstr>
      <vt:lpstr>Office Theme</vt:lpstr>
      <vt:lpstr>Procedurell Generering: spelprototyp </vt:lpstr>
      <vt:lpstr>Översikt</vt:lpstr>
      <vt:lpstr>Översikt + demonstration</vt:lpstr>
      <vt:lpstr>Procedurell Generering (1 av 8)</vt:lpstr>
      <vt:lpstr>Procedurell Generering (2 av 8)</vt:lpstr>
      <vt:lpstr>Procedurell Generering (3 av 8)</vt:lpstr>
      <vt:lpstr>Procedurell Generering (4 av 8)</vt:lpstr>
      <vt:lpstr>Procedurell Generering (5 av 8)</vt:lpstr>
      <vt:lpstr>Procedurell Generering (6 av 8)</vt:lpstr>
      <vt:lpstr>Procedurell Generering (7 av 8)</vt:lpstr>
      <vt:lpstr>Procedurell Generering (8 av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mikael.thieme@gmail.com</dc:creator>
  <cp:lastModifiedBy>Patrik Lindfors</cp:lastModifiedBy>
  <cp:revision>27</cp:revision>
  <dcterms:created xsi:type="dcterms:W3CDTF">2022-10-19T10:55:35Z</dcterms:created>
  <dcterms:modified xsi:type="dcterms:W3CDTF">2023-05-22T11:02:43Z</dcterms:modified>
</cp:coreProperties>
</file>