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2" r:id="rId4"/>
    <p:sldId id="264" r:id="rId5"/>
    <p:sldId id="263" r:id="rId6"/>
    <p:sldId id="265" r:id="rId7"/>
    <p:sldId id="266" r:id="rId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7203" autoAdjust="0"/>
  </p:normalViewPr>
  <p:slideViewPr>
    <p:cSldViewPr>
      <p:cViewPr varScale="1">
        <p:scale>
          <a:sx n="88" d="100"/>
          <a:sy n="88" d="100"/>
        </p:scale>
        <p:origin x="14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4CE32-F3A7-426B-8BF9-6B27D109731A}" type="datetimeFigureOut">
              <a:rPr lang="sv-SE" smtClean="0"/>
              <a:t>2023-05-22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D1F31-4487-4D67-846D-255077BA2B6A}" type="slidenum">
              <a:rPr lang="sv-SE" smtClean="0"/>
              <a:t>‹#›</a:t>
            </a:fld>
            <a:endParaRPr lang="sv-SE"/>
          </a:p>
        </p:txBody>
      </p:sp>
    </p:spTree>
    <p:extLst>
      <p:ext uri="{BB962C8B-B14F-4D97-AF65-F5344CB8AC3E}">
        <p14:creationId xmlns:p14="http://schemas.microsoft.com/office/powerpoint/2010/main" val="885467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Utvärdering.</a:t>
            </a:r>
          </a:p>
        </p:txBody>
      </p:sp>
      <p:sp>
        <p:nvSpPr>
          <p:cNvPr id="4" name="Platshållare för bildnummer 3"/>
          <p:cNvSpPr>
            <a:spLocks noGrp="1"/>
          </p:cNvSpPr>
          <p:nvPr>
            <p:ph type="sldNum" sz="quarter" idx="5"/>
          </p:nvPr>
        </p:nvSpPr>
        <p:spPr/>
        <p:txBody>
          <a:bodyPr/>
          <a:lstStyle/>
          <a:p>
            <a:fld id="{88FD1F31-4487-4D67-846D-255077BA2B6A}" type="slidenum">
              <a:rPr lang="sv-SE" smtClean="0"/>
              <a:t>1</a:t>
            </a:fld>
            <a:endParaRPr lang="sv-SE"/>
          </a:p>
        </p:txBody>
      </p:sp>
    </p:spTree>
    <p:extLst>
      <p:ext uri="{BB962C8B-B14F-4D97-AF65-F5344CB8AC3E}">
        <p14:creationId xmlns:p14="http://schemas.microsoft.com/office/powerpoint/2010/main" val="207930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tycker att det finns ett antal styrkor med mitt projekt. </a:t>
            </a:r>
          </a:p>
          <a:p>
            <a:endParaRPr lang="sv-SE" dirty="0"/>
          </a:p>
          <a:p>
            <a:r>
              <a:rPr lang="sv-SE" dirty="0"/>
              <a:t>En styrka är att algoritmen alltid genererar ett slumpmässigt pussel. Eftersom det finns 10^21 olika sudokun så kan man med säkerhet säga att spelaren får en unik spelupplevelse varje gång.</a:t>
            </a:r>
          </a:p>
          <a:p>
            <a:endParaRPr lang="sv-SE" dirty="0"/>
          </a:p>
          <a:p>
            <a:r>
              <a:rPr lang="sv-SE" dirty="0" err="1"/>
              <a:t>HumanlySolvable</a:t>
            </a:r>
            <a:r>
              <a:rPr lang="sv-SE" dirty="0"/>
              <a:t>-checken garanterar att pusslet är någorlunda tillfredsställande att lösa.</a:t>
            </a:r>
          </a:p>
          <a:p>
            <a:endParaRPr lang="sv-SE" dirty="0"/>
          </a:p>
          <a:p>
            <a:r>
              <a:rPr lang="sv-SE" dirty="0"/>
              <a:t>Med 4 olika </a:t>
            </a:r>
            <a:r>
              <a:rPr lang="sv-SE" dirty="0" err="1"/>
              <a:t>svårgihetsnivåer</a:t>
            </a:r>
            <a:r>
              <a:rPr lang="sv-SE" dirty="0"/>
              <a:t> så kan vem som helst spela spelet.</a:t>
            </a:r>
          </a:p>
          <a:p>
            <a:endParaRPr lang="sv-SE" dirty="0"/>
          </a:p>
          <a:p>
            <a:r>
              <a:rPr lang="sv-SE" dirty="0"/>
              <a:t>Features i UI, som att göra stödmarkeringar, </a:t>
            </a:r>
            <a:r>
              <a:rPr lang="sv-SE" dirty="0" err="1"/>
              <a:t>undo:a</a:t>
            </a:r>
            <a:r>
              <a:rPr lang="sv-SE" dirty="0"/>
              <a:t> osv) bidrar till spelupplevelsen genom att ge användaren verktyg för att lösa pusslet.</a:t>
            </a:r>
          </a:p>
          <a:p>
            <a:endParaRPr lang="sv-SE" dirty="0"/>
          </a:p>
          <a:p>
            <a:r>
              <a:rPr lang="sv-SE" dirty="0"/>
              <a:t>Och till sist gör hint-knappen att användaren alltid kan få en ledtråd om hen känner sig fast.</a:t>
            </a:r>
          </a:p>
          <a:p>
            <a:endParaRPr lang="sv-SE" dirty="0"/>
          </a:p>
          <a:p>
            <a:endParaRPr lang="sv-SE" dirty="0"/>
          </a:p>
        </p:txBody>
      </p:sp>
      <p:sp>
        <p:nvSpPr>
          <p:cNvPr id="4" name="Platshållare för bildnummer 3"/>
          <p:cNvSpPr>
            <a:spLocks noGrp="1"/>
          </p:cNvSpPr>
          <p:nvPr>
            <p:ph type="sldNum" sz="quarter" idx="5"/>
          </p:nvPr>
        </p:nvSpPr>
        <p:spPr/>
        <p:txBody>
          <a:bodyPr/>
          <a:lstStyle/>
          <a:p>
            <a:fld id="{88FD1F31-4487-4D67-846D-255077BA2B6A}" type="slidenum">
              <a:rPr lang="sv-SE" smtClean="0"/>
              <a:t>2</a:t>
            </a:fld>
            <a:endParaRPr lang="sv-SE"/>
          </a:p>
        </p:txBody>
      </p:sp>
    </p:spTree>
    <p:extLst>
      <p:ext uri="{BB962C8B-B14F-4D97-AF65-F5344CB8AC3E}">
        <p14:creationId xmlns:p14="http://schemas.microsoft.com/office/powerpoint/2010/main" val="104937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Spelet har dock sina brister.</a:t>
            </a:r>
          </a:p>
          <a:p>
            <a:endParaRPr lang="sv-SE" dirty="0"/>
          </a:p>
          <a:p>
            <a:r>
              <a:rPr lang="sv-SE" dirty="0"/>
              <a:t>En grej är att det inte finns någon automatiserad testning eller stöd för att ange sitt eget pussel. Därför har jag varit beroende av att slumpen har skapat de situationer som jag velat testa. Utan riktiga testfunktioner har jag varit tvungen att använda externa verktyg för att dubbelkolla att deras lösningsalgoritm kommer fram till samma slutsatser som min.</a:t>
            </a:r>
          </a:p>
          <a:p>
            <a:endParaRPr lang="sv-SE" dirty="0"/>
          </a:p>
          <a:p>
            <a:r>
              <a:rPr lang="sv-SE" dirty="0"/>
              <a:t>Ett relaterat problem är att man har dålig kontroll över vilken typ av pussel som genereras. Om jag t.ex. vill generera ett svårt pussel så måste jag helt enkelt hoppas på att det pussel som genereras faktiskt är svårt, vilket bestäms av vilka lösningsmetoder som krävdes. Om det inte var ett svårt pussel får jag helt enkelt testa igen upp, vilket jag gör upp till 20 gånger. Därför kan det ta lång tid för ett pussel att genereras + att det inte finns någon 100%-garanti på att rätt svårighetsgrad väljs.</a:t>
            </a:r>
          </a:p>
          <a:p>
            <a:endParaRPr lang="sv-SE" dirty="0"/>
          </a:p>
          <a:p>
            <a:r>
              <a:rPr lang="sv-SE" dirty="0"/>
              <a:t>En sista grej är att många av mina features är rushade och inte optimerade. För att exempelvis spara undan en rutas tillstånd för varje drag som görs så måste jag varje gång spara undan en kopia av deras hörnmarkeringar, mittenmarkeringar och färger. Detta görs för alla 81 rutor vid varje kommando som utförs, oavsett vilken ruta kommandot gällde. Det finns såklart bättre sätt att lösa detta på, t.ex. genom att inte skapa något nytt </a:t>
            </a:r>
            <a:r>
              <a:rPr lang="sv-SE" dirty="0" err="1"/>
              <a:t>state</a:t>
            </a:r>
            <a:r>
              <a:rPr lang="sv-SE" dirty="0"/>
              <a:t> om </a:t>
            </a:r>
            <a:r>
              <a:rPr lang="sv-SE" dirty="0" err="1"/>
              <a:t>tilen</a:t>
            </a:r>
            <a:r>
              <a:rPr lang="sv-SE" dirty="0"/>
              <a:t> inte påverkades av kommandot.</a:t>
            </a:r>
          </a:p>
        </p:txBody>
      </p:sp>
      <p:sp>
        <p:nvSpPr>
          <p:cNvPr id="4" name="Platshållare för bildnummer 3"/>
          <p:cNvSpPr>
            <a:spLocks noGrp="1"/>
          </p:cNvSpPr>
          <p:nvPr>
            <p:ph type="sldNum" sz="quarter" idx="5"/>
          </p:nvPr>
        </p:nvSpPr>
        <p:spPr/>
        <p:txBody>
          <a:bodyPr/>
          <a:lstStyle/>
          <a:p>
            <a:fld id="{88FD1F31-4487-4D67-846D-255077BA2B6A}" type="slidenum">
              <a:rPr lang="sv-SE" smtClean="0"/>
              <a:t>3</a:t>
            </a:fld>
            <a:endParaRPr lang="sv-SE"/>
          </a:p>
        </p:txBody>
      </p:sp>
    </p:spTree>
    <p:extLst>
      <p:ext uri="{BB962C8B-B14F-4D97-AF65-F5344CB8AC3E}">
        <p14:creationId xmlns:p14="http://schemas.microsoft.com/office/powerpoint/2010/main" val="66800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Så för att förbättra dessa svagheter så kan man alltså göra automatiserade tester för att testa varje möjligt fall av varje lösningsalgoritm.</a:t>
            </a:r>
          </a:p>
          <a:p>
            <a:endParaRPr lang="sv-SE" dirty="0"/>
          </a:p>
          <a:p>
            <a:r>
              <a:rPr lang="sv-SE" dirty="0"/>
              <a:t>Man kan skapa en funktion som låter användaren ange sitt eget pussel. Detta skulle vara bra både i testningssyfte men ger även extra frihet till spelaren.</a:t>
            </a:r>
          </a:p>
          <a:p>
            <a:endParaRPr lang="sv-SE" dirty="0"/>
          </a:p>
          <a:p>
            <a:r>
              <a:rPr lang="sv-SE" dirty="0"/>
              <a:t>Sen borde man också spara undan det senaste pusslet så att användaren kan stänga ner spelet och fortsätta på samma bräde vid en annan spelsession. Förmodligen inte jättesvårt att lägga till men det var något som jag inte hann helt enkelt.</a:t>
            </a:r>
          </a:p>
          <a:p>
            <a:endParaRPr lang="sv-SE" dirty="0"/>
          </a:p>
          <a:p>
            <a:r>
              <a:rPr lang="sv-SE" dirty="0"/>
              <a:t>Till sist så kanske det finns någon algoritm som ger en större kontroll över vilket typ av pussel som genereras, men någon sådan kom jag inte på.</a:t>
            </a:r>
          </a:p>
        </p:txBody>
      </p:sp>
      <p:sp>
        <p:nvSpPr>
          <p:cNvPr id="4" name="Platshållare för bildnummer 3"/>
          <p:cNvSpPr>
            <a:spLocks noGrp="1"/>
          </p:cNvSpPr>
          <p:nvPr>
            <p:ph type="sldNum" sz="quarter" idx="5"/>
          </p:nvPr>
        </p:nvSpPr>
        <p:spPr/>
        <p:txBody>
          <a:bodyPr/>
          <a:lstStyle/>
          <a:p>
            <a:fld id="{88FD1F31-4487-4D67-846D-255077BA2B6A}" type="slidenum">
              <a:rPr lang="sv-SE" smtClean="0"/>
              <a:t>4</a:t>
            </a:fld>
            <a:endParaRPr lang="sv-SE"/>
          </a:p>
        </p:txBody>
      </p:sp>
    </p:spTree>
    <p:extLst>
      <p:ext uri="{BB962C8B-B14F-4D97-AF65-F5344CB8AC3E}">
        <p14:creationId xmlns:p14="http://schemas.microsoft.com/office/powerpoint/2010/main" val="136347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 algoritmer som använts i mitt spel kan förstås användas av andra för att skapa sina egna sudokun. Om man inte är lika beroende av att algoritmen ska vara snabb så kan man lägga in extravillkor i den så att den skapar mer individanpassade sudokun, även om det kan ta många iterationer att göra.</a:t>
            </a:r>
          </a:p>
          <a:p>
            <a:endParaRPr lang="sv-SE" dirty="0"/>
          </a:p>
          <a:p>
            <a:r>
              <a:rPr lang="sv-SE" dirty="0"/>
              <a:t>Metoderna som använts i mitt spel kan förmodligen användas till liknande spel också. Ta t.ex. ett korsord och situationen på bilden. Att ange ”Sudoku” som det vertikala ordet kan ses som en slags vågfunktionskollaps. Det vågräta ordet tvingas då ha ett ord som börjar på S, vilket minskar dess antal kandidater. På motsvarande sätt borde ett helt korsord kunna genereras </a:t>
            </a:r>
            <a:r>
              <a:rPr lang="sv-SE" dirty="0" err="1"/>
              <a:t>m.h.a</a:t>
            </a:r>
            <a:r>
              <a:rPr lang="sv-SE" dirty="0"/>
              <a:t>. WFC.</a:t>
            </a:r>
          </a:p>
        </p:txBody>
      </p:sp>
      <p:sp>
        <p:nvSpPr>
          <p:cNvPr id="4" name="Platshållare för bildnummer 3"/>
          <p:cNvSpPr>
            <a:spLocks noGrp="1"/>
          </p:cNvSpPr>
          <p:nvPr>
            <p:ph type="sldNum" sz="quarter" idx="5"/>
          </p:nvPr>
        </p:nvSpPr>
        <p:spPr/>
        <p:txBody>
          <a:bodyPr/>
          <a:lstStyle/>
          <a:p>
            <a:fld id="{88FD1F31-4487-4D67-846D-255077BA2B6A}" type="slidenum">
              <a:rPr lang="sv-SE" smtClean="0"/>
              <a:t>5</a:t>
            </a:fld>
            <a:endParaRPr lang="sv-SE"/>
          </a:p>
        </p:txBody>
      </p:sp>
    </p:spTree>
    <p:extLst>
      <p:ext uri="{BB962C8B-B14F-4D97-AF65-F5344CB8AC3E}">
        <p14:creationId xmlns:p14="http://schemas.microsoft.com/office/powerpoint/2010/main" val="137734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har fått många lärdomar från det här projektet.</a:t>
            </a:r>
          </a:p>
          <a:p>
            <a:endParaRPr lang="sv-SE" dirty="0"/>
          </a:p>
          <a:p>
            <a:r>
              <a:rPr lang="sv-SE" dirty="0"/>
              <a:t>En lärdom är erfarenhet av UI-design där jag har försökt göra ett intuitivt gränssnitt, tillåta UNDO/REDO osv.</a:t>
            </a:r>
          </a:p>
          <a:p>
            <a:endParaRPr lang="sv-SE" dirty="0"/>
          </a:p>
          <a:p>
            <a:r>
              <a:rPr lang="sv-SE" dirty="0"/>
              <a:t>En relaterad insikt är just hur många småfeatures som finns i UI-design som är lätta att ta för givet. Exempelvis att muspekaren byter form till en hand när den är över något som kan tryckas på känns som en självklarhet, men det är ju såklart något som någon måste programmera.</a:t>
            </a:r>
          </a:p>
          <a:p>
            <a:endParaRPr lang="sv-SE" dirty="0"/>
          </a:p>
          <a:p>
            <a:r>
              <a:rPr lang="sv-SE" dirty="0"/>
              <a:t>En tredje insikt är generella lärdomar om WFC och GG, och hur de kan användas för att göra en Sudoku-generator. Detta kan vara användbart om jag exempelvis vill göra spel med </a:t>
            </a:r>
            <a:r>
              <a:rPr lang="sv-SE" dirty="0" err="1"/>
              <a:t>dungeon</a:t>
            </a:r>
            <a:r>
              <a:rPr lang="sv-SE" dirty="0"/>
              <a:t>-generering eller liknande i framtiden, eftersom samma tekniker används där.</a:t>
            </a:r>
          </a:p>
        </p:txBody>
      </p:sp>
      <p:sp>
        <p:nvSpPr>
          <p:cNvPr id="4" name="Platshållare för bildnummer 3"/>
          <p:cNvSpPr>
            <a:spLocks noGrp="1"/>
          </p:cNvSpPr>
          <p:nvPr>
            <p:ph type="sldNum" sz="quarter" idx="5"/>
          </p:nvPr>
        </p:nvSpPr>
        <p:spPr/>
        <p:txBody>
          <a:bodyPr/>
          <a:lstStyle/>
          <a:p>
            <a:fld id="{88FD1F31-4487-4D67-846D-255077BA2B6A}" type="slidenum">
              <a:rPr lang="sv-SE" smtClean="0"/>
              <a:t>6</a:t>
            </a:fld>
            <a:endParaRPr lang="sv-SE"/>
          </a:p>
        </p:txBody>
      </p:sp>
    </p:spTree>
    <p:extLst>
      <p:ext uri="{BB962C8B-B14F-4D97-AF65-F5344CB8AC3E}">
        <p14:creationId xmlns:p14="http://schemas.microsoft.com/office/powerpoint/2010/main" val="63813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Några av de källor jag använt är ett </a:t>
            </a:r>
            <a:r>
              <a:rPr lang="sv-SE" dirty="0" err="1"/>
              <a:t>youtube</a:t>
            </a:r>
            <a:r>
              <a:rPr lang="sv-SE" dirty="0"/>
              <a:t>-klipp från Martin Donald som beskrev hur WFC fungerar.</a:t>
            </a:r>
          </a:p>
          <a:p>
            <a:endParaRPr lang="sv-SE" dirty="0"/>
          </a:p>
          <a:p>
            <a:r>
              <a:rPr lang="sv-SE" dirty="0"/>
              <a:t>Från </a:t>
            </a:r>
            <a:r>
              <a:rPr lang="sv-SE" dirty="0" err="1"/>
              <a:t>wikipedia</a:t>
            </a:r>
            <a:r>
              <a:rPr lang="sv-SE" dirty="0"/>
              <a:t> har jag hämtat definitioner av </a:t>
            </a:r>
            <a:r>
              <a:rPr lang="sv-SE" dirty="0" err="1"/>
              <a:t>Procedurell</a:t>
            </a:r>
            <a:r>
              <a:rPr lang="sv-SE" dirty="0"/>
              <a:t> generering, WFC och GG. </a:t>
            </a:r>
          </a:p>
          <a:p>
            <a:endParaRPr lang="sv-SE" dirty="0"/>
          </a:p>
          <a:p>
            <a:r>
              <a:rPr lang="sv-SE" dirty="0"/>
              <a:t>Många av mina features har jag härmat från spelet Svens Sudoku </a:t>
            </a:r>
            <a:r>
              <a:rPr lang="sv-SE" dirty="0" err="1"/>
              <a:t>Pad</a:t>
            </a:r>
            <a:r>
              <a:rPr lang="sv-SE" dirty="0"/>
              <a:t>. </a:t>
            </a:r>
          </a:p>
          <a:p>
            <a:endParaRPr lang="sv-SE" dirty="0"/>
          </a:p>
          <a:p>
            <a:r>
              <a:rPr lang="sv-SE" dirty="0"/>
              <a:t>Slutligen har jag haft stor användning av hemsidan Sudoku-solutions.com för att kunna testa många av mina funktioner.</a:t>
            </a:r>
          </a:p>
          <a:p>
            <a:endParaRPr lang="sv-SE" dirty="0"/>
          </a:p>
          <a:p>
            <a:r>
              <a:rPr lang="sv-SE" dirty="0"/>
              <a:t>Tack för mig!</a:t>
            </a:r>
          </a:p>
          <a:p>
            <a:endParaRPr lang="sv-SE" dirty="0"/>
          </a:p>
          <a:p>
            <a:endParaRPr lang="sv-SE" dirty="0"/>
          </a:p>
          <a:p>
            <a:endParaRPr lang="sv-SE" dirty="0"/>
          </a:p>
          <a:p>
            <a:endParaRPr lang="sv-SE" dirty="0"/>
          </a:p>
        </p:txBody>
      </p:sp>
      <p:sp>
        <p:nvSpPr>
          <p:cNvPr id="4" name="Platshållare för bildnummer 3"/>
          <p:cNvSpPr>
            <a:spLocks noGrp="1"/>
          </p:cNvSpPr>
          <p:nvPr>
            <p:ph type="sldNum" sz="quarter" idx="5"/>
          </p:nvPr>
        </p:nvSpPr>
        <p:spPr/>
        <p:txBody>
          <a:bodyPr/>
          <a:lstStyle/>
          <a:p>
            <a:fld id="{88FD1F31-4487-4D67-846D-255077BA2B6A}" type="slidenum">
              <a:rPr lang="sv-SE" smtClean="0"/>
              <a:t>7</a:t>
            </a:fld>
            <a:endParaRPr lang="sv-SE"/>
          </a:p>
        </p:txBody>
      </p:sp>
    </p:spTree>
    <p:extLst>
      <p:ext uri="{BB962C8B-B14F-4D97-AF65-F5344CB8AC3E}">
        <p14:creationId xmlns:p14="http://schemas.microsoft.com/office/powerpoint/2010/main" val="374374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9007-A82A-FE37-8924-90A860AB3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196862FA-F06C-D4F7-6BC3-044291D28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8C321F78-0EAC-6E80-7AB6-8B590F940E2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31CBCDD-CDB2-13F7-F48D-85AFCE53A3F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C56A9D2-E117-3260-2314-C04AA11893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432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FF12-B942-1989-B17B-1CF8C5496791}"/>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2FBEC9D-8CFC-AF76-4FE2-1333A8181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8605392-A260-0F36-9F31-1ED55DA31822}"/>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5A670E52-EDF1-2E4C-DA5F-936EC73B4B4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78B96C6-A70F-3F52-6CB0-41AA75DD98A8}"/>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893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5BAFE-7F9A-D59D-B349-03185E731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43476DF-8961-A0F5-77E6-B812AEA8E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B988E1C-74C5-DF98-3CFC-21C9B3EE2A7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707AC1DE-7764-C462-6B1F-56DC97D9A9D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5B68FD0-5DF4-0AC4-1607-88AF95DF4795}"/>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83475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3E0-9D29-3FD6-65FD-6675BF0068D7}"/>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9E176D6-5EFF-6F49-E814-72226600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3CA2FD7-DCD4-94CE-9841-8472C79CA36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72D910C-DA2B-0B27-4EEB-3A6F60084B8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9161A7E-0212-36D8-196E-DEE1620BF80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09617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0C78-B2D9-5832-381E-CBAA57AE4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F95EE847-3EB2-93FB-0354-F055D77D6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C4E38-3798-4D7A-B47B-F58A17BC83C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1916C29-038A-4542-7C2D-A1BDDD3DB55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E2B92FF-CBAE-F61A-26F0-7DFF343BB7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836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F9BC-D8DD-1F03-06CE-00B63E844B1C}"/>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002FACF7-5DD1-C1CF-C312-E9B2D0A706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386248EB-78E4-4F4B-B09F-2265950DF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7834B0C1-ABC9-4E0E-7512-9BAB92BC1175}"/>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C1DBC0BA-FD85-E9A5-FA8F-66F73D2C59C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843FC72-0AC0-C26F-54B2-FD530846CC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69572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99E6-3A13-48C2-CB4B-EEBD97BD896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E5B7EB6-DF05-0ADF-1A73-6937D572D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4C121-5C83-C5AA-854C-1DD8F2B24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6E11948-14FC-F279-9F7D-86EE5B534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8C4BB-33C6-87F0-F4E5-6A578F543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CBF4A6E5-E8C4-0852-E8CD-7ADCBD571411}"/>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8" name="Footer Placeholder 7">
            <a:extLst>
              <a:ext uri="{FF2B5EF4-FFF2-40B4-BE49-F238E27FC236}">
                <a16:creationId xmlns:a16="http://schemas.microsoft.com/office/drawing/2014/main" id="{F9519A1E-2403-36E4-320C-F380144053F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C854D933-B4F8-F69B-ECFF-9B3E081569F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26232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B445-2ABB-7FCB-0F3C-C46E39FAC1CE}"/>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8377498E-AB33-2DA6-5413-8FCAACA09CD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4" name="Footer Placeholder 3">
            <a:extLst>
              <a:ext uri="{FF2B5EF4-FFF2-40B4-BE49-F238E27FC236}">
                <a16:creationId xmlns:a16="http://schemas.microsoft.com/office/drawing/2014/main" id="{4D3E98DE-94C7-2D37-3C72-142DCC8F899C}"/>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9A576BF-120D-FD90-D4A8-19233A49387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0096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11ED0-F52C-2671-ACBE-072339CEAC3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3" name="Footer Placeholder 2">
            <a:extLst>
              <a:ext uri="{FF2B5EF4-FFF2-40B4-BE49-F238E27FC236}">
                <a16:creationId xmlns:a16="http://schemas.microsoft.com/office/drawing/2014/main" id="{151BBC98-0F1C-E5E2-AE2F-5468CDE0A9A4}"/>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060C7D9-5ABF-D50A-8A4B-B5BA9FB85C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48945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9E86-3A95-0D57-6312-32AD376BD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5DB7AB2-B859-BD82-5754-E03B2F8D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54FDCF9-AE2D-7B62-8F3D-6F3EA19C8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FAAE6-A9F6-207E-EA9C-DE95A346F60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D3A4A817-A0C1-432F-99C3-434EB08580B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6B004F7-0077-EA14-2869-3C57B77CAD3F}"/>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40481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24C8-C4F6-3C5B-EFD3-67B35EB12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856C4417-9312-78E1-B6E6-358C98E47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307E7E1E-CB72-ACE6-54FD-39A3D4F98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70C6B-05A9-F034-28F0-27BD888EBF8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88B014DE-FD81-DDDF-14E0-C0678391171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0226802E-1976-1A31-AAB1-66DFBBEA43C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41303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BD798-C983-2959-8854-C3ED1CE8A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548C4CC-F086-5434-5A29-4F23DDA44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6D7A4F9-CBDA-872D-2191-4A50B9744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B87D6DB-8D96-6109-CF3C-A05ED98D9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3A21BB55-D3CB-4DD4-A381-9FBC5D57B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4CE5C-CCC0-475B-9558-DCCA4F9D3FE5}" type="slidenum">
              <a:rPr lang="sv-SE" smtClean="0"/>
              <a:t>‹#›</a:t>
            </a:fld>
            <a:endParaRPr lang="sv-SE"/>
          </a:p>
        </p:txBody>
      </p:sp>
    </p:spTree>
    <p:extLst>
      <p:ext uri="{BB962C8B-B14F-4D97-AF65-F5344CB8AC3E}">
        <p14:creationId xmlns:p14="http://schemas.microsoft.com/office/powerpoint/2010/main" val="242373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Wave_function_collapse" TargetMode="External"/><Relationship Id="rId3" Type="http://schemas.openxmlformats.org/officeDocument/2006/relationships/hyperlink" Target="https://www.youtube.com/watch?v=2SuvO4Gi7uY&amp;ab_channel=MartinDonald" TargetMode="External"/><Relationship Id="rId7" Type="http://schemas.openxmlformats.org/officeDocument/2006/relationships/hyperlink" Target="https://www.technologyreview.com/2012/01/06/188520/mathematicians-solve-minimum-sudoku-proble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sudoku-solutions.com/" TargetMode="External"/><Relationship Id="rId5" Type="http://schemas.openxmlformats.org/officeDocument/2006/relationships/hyperlink" Target="https://en.wikipedia.org/wiki/Procedural_generation" TargetMode="External"/><Relationship Id="rId4" Type="http://schemas.openxmlformats.org/officeDocument/2006/relationships/hyperlink" Target="https://en.wikipedia.org/wiki/Graph_rewri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2203-F43E-C0C6-99B5-6D623CDAEBD2}"/>
              </a:ext>
            </a:extLst>
          </p:cNvPr>
          <p:cNvSpPr>
            <a:spLocks noGrp="1"/>
          </p:cNvSpPr>
          <p:nvPr>
            <p:ph type="ctrTitle"/>
          </p:nvPr>
        </p:nvSpPr>
        <p:spPr>
          <a:xfrm>
            <a:off x="1055440" y="1122363"/>
            <a:ext cx="10081120" cy="2387600"/>
          </a:xfrm>
        </p:spPr>
        <p:txBody>
          <a:bodyPr/>
          <a:lstStyle/>
          <a:p>
            <a:r>
              <a:rPr lang="sv-SE" dirty="0" err="1"/>
              <a:t>Procedurell</a:t>
            </a:r>
            <a:r>
              <a:rPr lang="sv-SE" dirty="0"/>
              <a:t> Generering: Utvärdering </a:t>
            </a:r>
          </a:p>
        </p:txBody>
      </p:sp>
      <p:sp>
        <p:nvSpPr>
          <p:cNvPr id="3" name="Subtitle 2">
            <a:extLst>
              <a:ext uri="{FF2B5EF4-FFF2-40B4-BE49-F238E27FC236}">
                <a16:creationId xmlns:a16="http://schemas.microsoft.com/office/drawing/2014/main" id="{BA09BEA0-7924-A66B-EA47-031F4B30B0C7}"/>
              </a:ext>
            </a:extLst>
          </p:cNvPr>
          <p:cNvSpPr>
            <a:spLocks noGrp="1"/>
          </p:cNvSpPr>
          <p:nvPr>
            <p:ph type="subTitle" idx="1"/>
          </p:nvPr>
        </p:nvSpPr>
        <p:spPr/>
        <p:txBody>
          <a:bodyPr/>
          <a:lstStyle/>
          <a:p>
            <a:r>
              <a:rPr lang="sv-SE" dirty="0"/>
              <a:t>Patrik Lindfors</a:t>
            </a:r>
          </a:p>
          <a:p>
            <a:r>
              <a:rPr lang="sv-SE" dirty="0"/>
              <a:t>d21patli</a:t>
            </a:r>
          </a:p>
          <a:p>
            <a:endParaRPr lang="sv-SE" dirty="0"/>
          </a:p>
        </p:txBody>
      </p:sp>
    </p:spTree>
    <p:extLst>
      <p:ext uri="{BB962C8B-B14F-4D97-AF65-F5344CB8AC3E}">
        <p14:creationId xmlns:p14="http://schemas.microsoft.com/office/powerpoint/2010/main" val="237399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Analys: styrkor</a:t>
            </a:r>
          </a:p>
        </p:txBody>
      </p:sp>
      <p:sp>
        <p:nvSpPr>
          <p:cNvPr id="4" name="TextBox 3">
            <a:extLst>
              <a:ext uri="{FF2B5EF4-FFF2-40B4-BE49-F238E27FC236}">
                <a16:creationId xmlns:a16="http://schemas.microsoft.com/office/drawing/2014/main" id="{C73956B0-E86E-1D6C-48EF-35FDD38B1CF2}"/>
              </a:ext>
            </a:extLst>
          </p:cNvPr>
          <p:cNvSpPr txBox="1"/>
          <p:nvPr/>
        </p:nvSpPr>
        <p:spPr>
          <a:xfrm>
            <a:off x="1055440" y="1844824"/>
            <a:ext cx="10081120" cy="3139321"/>
          </a:xfrm>
          <a:prstGeom prst="rect">
            <a:avLst/>
          </a:prstGeom>
          <a:noFill/>
        </p:spPr>
        <p:txBody>
          <a:bodyPr wrap="square" rtlCol="0">
            <a:spAutoFit/>
          </a:bodyPr>
          <a:lstStyle/>
          <a:p>
            <a:pPr marL="285750" indent="-285750">
              <a:buFontTx/>
              <a:buChar char="-"/>
            </a:pPr>
            <a:r>
              <a:rPr lang="sv-SE" dirty="0"/>
              <a:t>Slumpmässigt pussel -&gt; unik spelupplevelse varje gång - finns ~10^21 olika sudokun (</a:t>
            </a:r>
            <a:r>
              <a:rPr lang="sv-SE" dirty="0" err="1"/>
              <a:t>Technology</a:t>
            </a:r>
            <a:r>
              <a:rPr lang="sv-SE" dirty="0"/>
              <a:t> Review, 2012). </a:t>
            </a:r>
            <a:br>
              <a:rPr lang="sv-SE" dirty="0"/>
            </a:br>
            <a:endParaRPr lang="sv-SE" dirty="0"/>
          </a:p>
          <a:p>
            <a:pPr marL="285750" indent="-285750">
              <a:buFontTx/>
              <a:buChar char="-"/>
            </a:pPr>
            <a:r>
              <a:rPr lang="sv-SE" dirty="0" err="1"/>
              <a:t>HumanlySolvable</a:t>
            </a:r>
            <a:r>
              <a:rPr lang="sv-SE" dirty="0"/>
              <a:t>-check garanterar att pusslet är någorlunda tillfredsställande att lösa</a:t>
            </a:r>
            <a:br>
              <a:rPr lang="sv-SE" dirty="0"/>
            </a:br>
            <a:endParaRPr lang="sv-SE" dirty="0"/>
          </a:p>
          <a:p>
            <a:pPr marL="285750" indent="-285750">
              <a:buFontTx/>
              <a:buChar char="-"/>
            </a:pPr>
            <a:r>
              <a:rPr lang="sv-SE" dirty="0"/>
              <a:t>4 olika svårighetsgrader gör att vem som helst kan spela spelet</a:t>
            </a:r>
            <a:br>
              <a:rPr lang="sv-SE" dirty="0"/>
            </a:br>
            <a:endParaRPr lang="sv-SE" dirty="0"/>
          </a:p>
          <a:p>
            <a:pPr marL="285750" indent="-285750">
              <a:buFontTx/>
              <a:buChar char="-"/>
            </a:pPr>
            <a:r>
              <a:rPr lang="sv-SE" dirty="0"/>
              <a:t>Features i UI (stödmarkeringar, </a:t>
            </a:r>
            <a:r>
              <a:rPr lang="sv-SE" dirty="0" err="1"/>
              <a:t>multiselect</a:t>
            </a:r>
            <a:r>
              <a:rPr lang="sv-SE" dirty="0"/>
              <a:t>, </a:t>
            </a:r>
            <a:r>
              <a:rPr lang="sv-SE" dirty="0" err="1"/>
              <a:t>undo</a:t>
            </a:r>
            <a:r>
              <a:rPr lang="sv-SE" dirty="0"/>
              <a:t> </a:t>
            </a:r>
            <a:r>
              <a:rPr lang="sv-SE" dirty="0" err="1"/>
              <a:t>etc</a:t>
            </a:r>
            <a:r>
              <a:rPr lang="sv-SE" dirty="0"/>
              <a:t>) bidrar till spelupplevelsen</a:t>
            </a:r>
            <a:br>
              <a:rPr lang="sv-SE" dirty="0"/>
            </a:br>
            <a:endParaRPr lang="sv-SE" dirty="0"/>
          </a:p>
          <a:p>
            <a:pPr marL="285750" indent="-285750">
              <a:buFontTx/>
              <a:buChar char="-"/>
            </a:pPr>
            <a:r>
              <a:rPr lang="sv-SE" dirty="0"/>
              <a:t>Hint-knapp förhindrar frustration av att vara fast</a:t>
            </a:r>
          </a:p>
          <a:p>
            <a:endParaRPr lang="sv-SE" dirty="0"/>
          </a:p>
        </p:txBody>
      </p:sp>
    </p:spTree>
    <p:extLst>
      <p:ext uri="{BB962C8B-B14F-4D97-AF65-F5344CB8AC3E}">
        <p14:creationId xmlns:p14="http://schemas.microsoft.com/office/powerpoint/2010/main" val="216429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a:t>Analys: svagheter</a:t>
            </a:r>
            <a:endParaRPr lang="sv-SE" dirty="0"/>
          </a:p>
        </p:txBody>
      </p:sp>
      <p:sp>
        <p:nvSpPr>
          <p:cNvPr id="3" name="TextBox 3">
            <a:extLst>
              <a:ext uri="{FF2B5EF4-FFF2-40B4-BE49-F238E27FC236}">
                <a16:creationId xmlns:a16="http://schemas.microsoft.com/office/drawing/2014/main" id="{25A0B93D-BC92-66BF-24AF-51FFB223D367}"/>
              </a:ext>
            </a:extLst>
          </p:cNvPr>
          <p:cNvSpPr txBox="1"/>
          <p:nvPr/>
        </p:nvSpPr>
        <p:spPr>
          <a:xfrm>
            <a:off x="1055440" y="1627482"/>
            <a:ext cx="10081120" cy="2031325"/>
          </a:xfrm>
          <a:prstGeom prst="rect">
            <a:avLst/>
          </a:prstGeom>
          <a:noFill/>
        </p:spPr>
        <p:txBody>
          <a:bodyPr wrap="square" rtlCol="0">
            <a:spAutoFit/>
          </a:bodyPr>
          <a:lstStyle/>
          <a:p>
            <a:pPr marL="285750" indent="-285750">
              <a:buFontTx/>
              <a:buChar char="-"/>
            </a:pPr>
            <a:r>
              <a:rPr lang="sv-SE"/>
              <a:t>Ingen automatiskt testmiljö, varit beroende av slump+externa verktyg för att testa mina lösningsmetoder</a:t>
            </a:r>
          </a:p>
          <a:p>
            <a:endParaRPr lang="sv-SE"/>
          </a:p>
          <a:p>
            <a:pPr marL="285750" indent="-285750">
              <a:buFontTx/>
              <a:buChar char="-"/>
            </a:pPr>
            <a:r>
              <a:rPr lang="sv-SE"/>
              <a:t>Slumpen avgör vilka lösningsstrategier som pusslet kräver</a:t>
            </a:r>
          </a:p>
          <a:p>
            <a:endParaRPr lang="sv-SE"/>
          </a:p>
          <a:p>
            <a:pPr marL="285750" indent="-285750">
              <a:buFontTx/>
              <a:buChar char="-"/>
            </a:pPr>
            <a:r>
              <a:rPr lang="sv-SE"/>
              <a:t>Många features rushade, ej optimerade</a:t>
            </a:r>
          </a:p>
          <a:p>
            <a:endParaRPr lang="sv-SE" dirty="0"/>
          </a:p>
        </p:txBody>
      </p:sp>
      <p:pic>
        <p:nvPicPr>
          <p:cNvPr id="6" name="Bildobjekt 5">
            <a:extLst>
              <a:ext uri="{FF2B5EF4-FFF2-40B4-BE49-F238E27FC236}">
                <a16:creationId xmlns:a16="http://schemas.microsoft.com/office/drawing/2014/main" id="{1C293E6E-A00F-2E3F-1D3C-817F08ADB00C}"/>
              </a:ext>
            </a:extLst>
          </p:cNvPr>
          <p:cNvPicPr>
            <a:picLocks noChangeAspect="1"/>
          </p:cNvPicPr>
          <p:nvPr/>
        </p:nvPicPr>
        <p:blipFill>
          <a:blip r:embed="rId3"/>
          <a:stretch>
            <a:fillRect/>
          </a:stretch>
        </p:blipFill>
        <p:spPr>
          <a:xfrm>
            <a:off x="3215680" y="3559562"/>
            <a:ext cx="3555479" cy="3077105"/>
          </a:xfrm>
          <a:prstGeom prst="rect">
            <a:avLst/>
          </a:prstGeom>
        </p:spPr>
      </p:pic>
      <p:pic>
        <p:nvPicPr>
          <p:cNvPr id="10" name="Bildobjekt 9">
            <a:extLst>
              <a:ext uri="{FF2B5EF4-FFF2-40B4-BE49-F238E27FC236}">
                <a16:creationId xmlns:a16="http://schemas.microsoft.com/office/drawing/2014/main" id="{B408D11D-B7C8-A09D-A691-9E566422F11A}"/>
              </a:ext>
            </a:extLst>
          </p:cNvPr>
          <p:cNvPicPr>
            <a:picLocks noChangeAspect="1"/>
          </p:cNvPicPr>
          <p:nvPr/>
        </p:nvPicPr>
        <p:blipFill>
          <a:blip r:embed="rId4"/>
          <a:stretch>
            <a:fillRect/>
          </a:stretch>
        </p:blipFill>
        <p:spPr>
          <a:xfrm>
            <a:off x="7365397" y="3443867"/>
            <a:ext cx="3132004" cy="3216004"/>
          </a:xfrm>
          <a:prstGeom prst="rect">
            <a:avLst/>
          </a:prstGeom>
        </p:spPr>
      </p:pic>
    </p:spTree>
    <p:extLst>
      <p:ext uri="{BB962C8B-B14F-4D97-AF65-F5344CB8AC3E}">
        <p14:creationId xmlns:p14="http://schemas.microsoft.com/office/powerpoint/2010/main" val="199606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Analys: förbättringsmöjligheter</a:t>
            </a:r>
          </a:p>
        </p:txBody>
      </p:sp>
      <p:sp>
        <p:nvSpPr>
          <p:cNvPr id="3" name="TextBox 3">
            <a:extLst>
              <a:ext uri="{FF2B5EF4-FFF2-40B4-BE49-F238E27FC236}">
                <a16:creationId xmlns:a16="http://schemas.microsoft.com/office/drawing/2014/main" id="{767FE644-6698-85B5-B85B-608CC518A1AA}"/>
              </a:ext>
            </a:extLst>
          </p:cNvPr>
          <p:cNvSpPr txBox="1"/>
          <p:nvPr/>
        </p:nvSpPr>
        <p:spPr>
          <a:xfrm>
            <a:off x="1055440" y="1627482"/>
            <a:ext cx="10081120" cy="2308324"/>
          </a:xfrm>
          <a:prstGeom prst="rect">
            <a:avLst/>
          </a:prstGeom>
          <a:noFill/>
        </p:spPr>
        <p:txBody>
          <a:bodyPr wrap="square" rtlCol="0">
            <a:spAutoFit/>
          </a:bodyPr>
          <a:lstStyle/>
          <a:p>
            <a:pPr marL="285750" indent="-285750">
              <a:buFontTx/>
              <a:buChar char="-"/>
            </a:pPr>
            <a:r>
              <a:rPr lang="sv-SE" dirty="0"/>
              <a:t>Gör automatiserade tester för varje möjligt fall för alla lösningsalgoritmer</a:t>
            </a:r>
            <a:br>
              <a:rPr lang="sv-SE" dirty="0"/>
            </a:br>
            <a:endParaRPr lang="sv-SE" dirty="0"/>
          </a:p>
          <a:p>
            <a:pPr marL="285750" indent="-285750">
              <a:buFontTx/>
              <a:buChar char="-"/>
            </a:pPr>
            <a:r>
              <a:rPr lang="sv-SE" dirty="0"/>
              <a:t>Gör stöd för att ange eget pussel (bra för testning och spelupplevelse)</a:t>
            </a:r>
          </a:p>
          <a:p>
            <a:endParaRPr lang="sv-SE" dirty="0"/>
          </a:p>
          <a:p>
            <a:pPr marL="285750" indent="-285750">
              <a:buFontTx/>
              <a:buChar char="-"/>
            </a:pPr>
            <a:r>
              <a:rPr lang="sv-SE" dirty="0"/>
              <a:t>Spara senast spelade pusslet</a:t>
            </a:r>
          </a:p>
          <a:p>
            <a:pPr marL="285750" indent="-285750">
              <a:buFontTx/>
              <a:buChar char="-"/>
            </a:pPr>
            <a:endParaRPr lang="sv-SE" dirty="0"/>
          </a:p>
          <a:p>
            <a:pPr marL="285750" indent="-285750">
              <a:buFontTx/>
              <a:buChar char="-"/>
            </a:pPr>
            <a:r>
              <a:rPr lang="sv-SE" dirty="0"/>
              <a:t>Om möjligt, skapa algoritm som garanterar att vissa strategier krävs (ej bli beroende av slumpen)</a:t>
            </a:r>
          </a:p>
          <a:p>
            <a:endParaRPr lang="sv-SE" dirty="0"/>
          </a:p>
        </p:txBody>
      </p:sp>
    </p:spTree>
    <p:extLst>
      <p:ext uri="{BB962C8B-B14F-4D97-AF65-F5344CB8AC3E}">
        <p14:creationId xmlns:p14="http://schemas.microsoft.com/office/powerpoint/2010/main" val="360177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Diskussion</a:t>
            </a:r>
          </a:p>
        </p:txBody>
      </p:sp>
      <p:sp>
        <p:nvSpPr>
          <p:cNvPr id="4" name="TextBox 3">
            <a:extLst>
              <a:ext uri="{FF2B5EF4-FFF2-40B4-BE49-F238E27FC236}">
                <a16:creationId xmlns:a16="http://schemas.microsoft.com/office/drawing/2014/main" id="{C73956B0-E86E-1D6C-48EF-35FDD38B1CF2}"/>
              </a:ext>
            </a:extLst>
          </p:cNvPr>
          <p:cNvSpPr txBox="1"/>
          <p:nvPr/>
        </p:nvSpPr>
        <p:spPr>
          <a:xfrm>
            <a:off x="432460" y="1909671"/>
            <a:ext cx="10081120" cy="1200329"/>
          </a:xfrm>
          <a:prstGeom prst="rect">
            <a:avLst/>
          </a:prstGeom>
          <a:noFill/>
        </p:spPr>
        <p:txBody>
          <a:bodyPr wrap="square" rtlCol="0">
            <a:spAutoFit/>
          </a:bodyPr>
          <a:lstStyle/>
          <a:p>
            <a:pPr marL="285750" indent="-285750">
              <a:buFontTx/>
              <a:buChar char="-"/>
            </a:pPr>
            <a:r>
              <a:rPr lang="sv-SE" dirty="0"/>
              <a:t>Kan användas som stödverktyg för att skapa egna pussel som senare används i spel</a:t>
            </a:r>
          </a:p>
          <a:p>
            <a:pPr marL="285750" indent="-285750">
              <a:buFontTx/>
              <a:buChar char="-"/>
            </a:pPr>
            <a:endParaRPr lang="sv-SE" dirty="0"/>
          </a:p>
          <a:p>
            <a:pPr marL="285750" indent="-285750">
              <a:buFontTx/>
              <a:buChar char="-"/>
            </a:pPr>
            <a:r>
              <a:rPr lang="sv-SE" dirty="0"/>
              <a:t>Metoderna som har använts kan generaliseras till många andra likartade spel (t.ex. korsord)</a:t>
            </a:r>
          </a:p>
          <a:p>
            <a:pPr marL="285750" indent="-285750">
              <a:buFontTx/>
              <a:buChar char="-"/>
            </a:pPr>
            <a:endParaRPr lang="sv-SE" dirty="0"/>
          </a:p>
        </p:txBody>
      </p:sp>
      <p:sp>
        <p:nvSpPr>
          <p:cNvPr id="6" name="Rektangel 5">
            <a:extLst>
              <a:ext uri="{FF2B5EF4-FFF2-40B4-BE49-F238E27FC236}">
                <a16:creationId xmlns:a16="http://schemas.microsoft.com/office/drawing/2014/main" id="{C159229A-9C61-0E27-BE90-3C3063E7CEE8}"/>
              </a:ext>
            </a:extLst>
          </p:cNvPr>
          <p:cNvSpPr/>
          <p:nvPr/>
        </p:nvSpPr>
        <p:spPr>
          <a:xfrm>
            <a:off x="9984432"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S</a:t>
            </a:r>
            <a:endParaRPr lang="sv-SE" dirty="0"/>
          </a:p>
        </p:txBody>
      </p:sp>
      <p:sp>
        <p:nvSpPr>
          <p:cNvPr id="7" name="Rektangel 6">
            <a:extLst>
              <a:ext uri="{FF2B5EF4-FFF2-40B4-BE49-F238E27FC236}">
                <a16:creationId xmlns:a16="http://schemas.microsoft.com/office/drawing/2014/main" id="{438662A1-D301-15B5-7811-DE13BCF31E6B}"/>
              </a:ext>
            </a:extLst>
          </p:cNvPr>
          <p:cNvSpPr/>
          <p:nvPr/>
        </p:nvSpPr>
        <p:spPr>
          <a:xfrm>
            <a:off x="10488488"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P</a:t>
            </a:r>
          </a:p>
        </p:txBody>
      </p:sp>
      <p:sp>
        <p:nvSpPr>
          <p:cNvPr id="8" name="Rektangel 7">
            <a:extLst>
              <a:ext uri="{FF2B5EF4-FFF2-40B4-BE49-F238E27FC236}">
                <a16:creationId xmlns:a16="http://schemas.microsoft.com/office/drawing/2014/main" id="{A48BAEBE-F546-9A72-AC7C-9D28F29AFD8C}"/>
              </a:ext>
            </a:extLst>
          </p:cNvPr>
          <p:cNvSpPr/>
          <p:nvPr/>
        </p:nvSpPr>
        <p:spPr>
          <a:xfrm>
            <a:off x="10992544"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E</a:t>
            </a:r>
          </a:p>
        </p:txBody>
      </p:sp>
      <p:sp>
        <p:nvSpPr>
          <p:cNvPr id="9" name="Rektangel 8">
            <a:extLst>
              <a:ext uri="{FF2B5EF4-FFF2-40B4-BE49-F238E27FC236}">
                <a16:creationId xmlns:a16="http://schemas.microsoft.com/office/drawing/2014/main" id="{2C4B0D47-FA6F-4039-7D58-192733DD24FD}"/>
              </a:ext>
            </a:extLst>
          </p:cNvPr>
          <p:cNvSpPr/>
          <p:nvPr/>
        </p:nvSpPr>
        <p:spPr>
          <a:xfrm>
            <a:off x="11496600"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L</a:t>
            </a:r>
          </a:p>
        </p:txBody>
      </p:sp>
      <p:sp>
        <p:nvSpPr>
          <p:cNvPr id="13" name="Rektangel 12">
            <a:extLst>
              <a:ext uri="{FF2B5EF4-FFF2-40B4-BE49-F238E27FC236}">
                <a16:creationId xmlns:a16="http://schemas.microsoft.com/office/drawing/2014/main" id="{6CECAC40-D1C4-E233-2477-DCB9F65E9803}"/>
              </a:ext>
            </a:extLst>
          </p:cNvPr>
          <p:cNvSpPr/>
          <p:nvPr/>
        </p:nvSpPr>
        <p:spPr>
          <a:xfrm>
            <a:off x="9984432" y="2334876"/>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U</a:t>
            </a:r>
            <a:endParaRPr lang="sv-SE" dirty="0"/>
          </a:p>
        </p:txBody>
      </p:sp>
      <p:sp>
        <p:nvSpPr>
          <p:cNvPr id="16" name="Rektangel 15">
            <a:extLst>
              <a:ext uri="{FF2B5EF4-FFF2-40B4-BE49-F238E27FC236}">
                <a16:creationId xmlns:a16="http://schemas.microsoft.com/office/drawing/2014/main" id="{B2501D2B-7352-A92C-BD36-3D889A26E9F8}"/>
              </a:ext>
            </a:extLst>
          </p:cNvPr>
          <p:cNvSpPr/>
          <p:nvPr/>
        </p:nvSpPr>
        <p:spPr>
          <a:xfrm>
            <a:off x="9984432" y="2816677"/>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D</a:t>
            </a:r>
            <a:endParaRPr lang="sv-SE" dirty="0"/>
          </a:p>
        </p:txBody>
      </p:sp>
      <p:sp>
        <p:nvSpPr>
          <p:cNvPr id="17" name="Rektangel 16">
            <a:extLst>
              <a:ext uri="{FF2B5EF4-FFF2-40B4-BE49-F238E27FC236}">
                <a16:creationId xmlns:a16="http://schemas.microsoft.com/office/drawing/2014/main" id="{E769A293-ADDB-9B10-C5D2-95B3B1643876}"/>
              </a:ext>
            </a:extLst>
          </p:cNvPr>
          <p:cNvSpPr/>
          <p:nvPr/>
        </p:nvSpPr>
        <p:spPr>
          <a:xfrm>
            <a:off x="9984432" y="3328984"/>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O</a:t>
            </a:r>
            <a:endParaRPr lang="sv-SE" dirty="0"/>
          </a:p>
        </p:txBody>
      </p:sp>
      <p:sp>
        <p:nvSpPr>
          <p:cNvPr id="18" name="Rektangel 17">
            <a:extLst>
              <a:ext uri="{FF2B5EF4-FFF2-40B4-BE49-F238E27FC236}">
                <a16:creationId xmlns:a16="http://schemas.microsoft.com/office/drawing/2014/main" id="{E554258B-FF68-38D4-1F06-8730EB365BE9}"/>
              </a:ext>
            </a:extLst>
          </p:cNvPr>
          <p:cNvSpPr/>
          <p:nvPr/>
        </p:nvSpPr>
        <p:spPr>
          <a:xfrm>
            <a:off x="9984432" y="383304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K</a:t>
            </a:r>
            <a:endParaRPr lang="sv-SE" dirty="0"/>
          </a:p>
        </p:txBody>
      </p:sp>
      <p:sp>
        <p:nvSpPr>
          <p:cNvPr id="19" name="Rektangel 18">
            <a:extLst>
              <a:ext uri="{FF2B5EF4-FFF2-40B4-BE49-F238E27FC236}">
                <a16:creationId xmlns:a16="http://schemas.microsoft.com/office/drawing/2014/main" id="{AAAB8005-CC74-89D3-9E77-742B1094CD51}"/>
              </a:ext>
            </a:extLst>
          </p:cNvPr>
          <p:cNvSpPr/>
          <p:nvPr/>
        </p:nvSpPr>
        <p:spPr>
          <a:xfrm>
            <a:off x="9984432" y="4314841"/>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U</a:t>
            </a:r>
            <a:endParaRPr lang="sv-SE" dirty="0"/>
          </a:p>
        </p:txBody>
      </p:sp>
    </p:spTree>
    <p:extLst>
      <p:ext uri="{BB962C8B-B14F-4D97-AF65-F5344CB8AC3E}">
        <p14:creationId xmlns:p14="http://schemas.microsoft.com/office/powerpoint/2010/main" val="214144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Bildobjekt 12">
            <a:extLst>
              <a:ext uri="{FF2B5EF4-FFF2-40B4-BE49-F238E27FC236}">
                <a16:creationId xmlns:a16="http://schemas.microsoft.com/office/drawing/2014/main" id="{0CE865F9-5572-5A81-6C83-FAC06D623E66}"/>
              </a:ext>
            </a:extLst>
          </p:cNvPr>
          <p:cNvPicPr>
            <a:picLocks noChangeAspect="1"/>
          </p:cNvPicPr>
          <p:nvPr/>
        </p:nvPicPr>
        <p:blipFill>
          <a:blip r:embed="rId3"/>
          <a:stretch>
            <a:fillRect/>
          </a:stretch>
        </p:blipFill>
        <p:spPr>
          <a:xfrm>
            <a:off x="2190192" y="3683000"/>
            <a:ext cx="2152650" cy="2809875"/>
          </a:xfrm>
          <a:prstGeom prst="rect">
            <a:avLst/>
          </a:prstGeom>
        </p:spPr>
      </p:pic>
      <p:pic>
        <p:nvPicPr>
          <p:cNvPr id="15" name="Bildobjekt 14">
            <a:extLst>
              <a:ext uri="{FF2B5EF4-FFF2-40B4-BE49-F238E27FC236}">
                <a16:creationId xmlns:a16="http://schemas.microsoft.com/office/drawing/2014/main" id="{663744C8-613D-2559-3C34-BBD4156328FC}"/>
              </a:ext>
            </a:extLst>
          </p:cNvPr>
          <p:cNvPicPr>
            <a:picLocks noChangeAspect="1"/>
          </p:cNvPicPr>
          <p:nvPr/>
        </p:nvPicPr>
        <p:blipFill>
          <a:blip r:embed="rId3"/>
          <a:stretch>
            <a:fillRect/>
          </a:stretch>
        </p:blipFill>
        <p:spPr>
          <a:xfrm>
            <a:off x="6888088" y="3682648"/>
            <a:ext cx="2152650" cy="2809875"/>
          </a:xfrm>
          <a:prstGeom prst="rect">
            <a:avLst/>
          </a:prstGeom>
        </p:spPr>
      </p:pic>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Slutsats</a:t>
            </a:r>
          </a:p>
        </p:txBody>
      </p:sp>
      <p:sp>
        <p:nvSpPr>
          <p:cNvPr id="4" name="TextBox 3">
            <a:extLst>
              <a:ext uri="{FF2B5EF4-FFF2-40B4-BE49-F238E27FC236}">
                <a16:creationId xmlns:a16="http://schemas.microsoft.com/office/drawing/2014/main" id="{C73956B0-E86E-1D6C-48EF-35FDD38B1CF2}"/>
              </a:ext>
            </a:extLst>
          </p:cNvPr>
          <p:cNvSpPr txBox="1"/>
          <p:nvPr/>
        </p:nvSpPr>
        <p:spPr>
          <a:xfrm>
            <a:off x="1055440" y="1844824"/>
            <a:ext cx="10081120" cy="1477328"/>
          </a:xfrm>
          <a:prstGeom prst="rect">
            <a:avLst/>
          </a:prstGeom>
          <a:noFill/>
        </p:spPr>
        <p:txBody>
          <a:bodyPr wrap="square" rtlCol="0">
            <a:spAutoFit/>
          </a:bodyPr>
          <a:lstStyle/>
          <a:p>
            <a:r>
              <a:rPr lang="sv-SE" dirty="0"/>
              <a:t>Lärdomar från projektet:</a:t>
            </a:r>
          </a:p>
          <a:p>
            <a:endParaRPr lang="sv-SE" dirty="0"/>
          </a:p>
          <a:p>
            <a:pPr marL="342900" indent="-342900">
              <a:buAutoNum type="arabicPeriod"/>
            </a:pPr>
            <a:r>
              <a:rPr lang="sv-SE" dirty="0"/>
              <a:t>UI-design (intuitivt gränssnitt, </a:t>
            </a:r>
            <a:r>
              <a:rPr lang="sv-SE" dirty="0" err="1"/>
              <a:t>undo</a:t>
            </a:r>
            <a:r>
              <a:rPr lang="sv-SE" dirty="0"/>
              <a:t>/redo)</a:t>
            </a:r>
          </a:p>
          <a:p>
            <a:pPr marL="342900" indent="-342900">
              <a:buAutoNum type="arabicPeriod"/>
            </a:pPr>
            <a:r>
              <a:rPr lang="sv-SE" dirty="0"/>
              <a:t>Hur många småfeatures man tar för givet</a:t>
            </a:r>
          </a:p>
          <a:p>
            <a:pPr marL="342900" indent="-342900">
              <a:buAutoNum type="arabicPeriod"/>
            </a:pPr>
            <a:r>
              <a:rPr lang="sv-SE" dirty="0"/>
              <a:t>WFC och GG</a:t>
            </a:r>
          </a:p>
        </p:txBody>
      </p:sp>
      <p:pic>
        <p:nvPicPr>
          <p:cNvPr id="9" name="Bildobjekt 8" descr="En bild som visar symbol, Grafik, pixel, design&#10;&#10;Automatiskt genererad beskrivning">
            <a:extLst>
              <a:ext uri="{FF2B5EF4-FFF2-40B4-BE49-F238E27FC236}">
                <a16:creationId xmlns:a16="http://schemas.microsoft.com/office/drawing/2014/main" id="{50E74D4F-4C37-4A17-2126-F132BEAB76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7608" y="4149080"/>
            <a:ext cx="609600" cy="609600"/>
          </a:xfrm>
          <a:prstGeom prst="rect">
            <a:avLst/>
          </a:prstGeom>
        </p:spPr>
      </p:pic>
      <p:pic>
        <p:nvPicPr>
          <p:cNvPr id="11" name="Bildobjekt 10" descr="En bild som visar Grafik, vit, design&#10;&#10;Automatiskt genererad beskrivning">
            <a:extLst>
              <a:ext uri="{FF2B5EF4-FFF2-40B4-BE49-F238E27FC236}">
                <a16:creationId xmlns:a16="http://schemas.microsoft.com/office/drawing/2014/main" id="{2CC630E1-0EF6-27F9-7C68-92D14B09AD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112" y="4096164"/>
            <a:ext cx="609600" cy="609600"/>
          </a:xfrm>
          <a:prstGeom prst="rect">
            <a:avLst/>
          </a:prstGeom>
        </p:spPr>
      </p:pic>
    </p:spTree>
    <p:extLst>
      <p:ext uri="{BB962C8B-B14F-4D97-AF65-F5344CB8AC3E}">
        <p14:creationId xmlns:p14="http://schemas.microsoft.com/office/powerpoint/2010/main" val="372703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B21F-9F70-359D-C612-58293888F1AA}"/>
              </a:ext>
            </a:extLst>
          </p:cNvPr>
          <p:cNvSpPr>
            <a:spLocks noGrp="1"/>
          </p:cNvSpPr>
          <p:nvPr>
            <p:ph type="title"/>
          </p:nvPr>
        </p:nvSpPr>
        <p:spPr/>
        <p:txBody>
          <a:bodyPr/>
          <a:lstStyle/>
          <a:p>
            <a:r>
              <a:rPr lang="sv-SE" dirty="0"/>
              <a:t>Källor</a:t>
            </a:r>
          </a:p>
        </p:txBody>
      </p:sp>
      <p:sp>
        <p:nvSpPr>
          <p:cNvPr id="5" name="textruta 4">
            <a:extLst>
              <a:ext uri="{FF2B5EF4-FFF2-40B4-BE49-F238E27FC236}">
                <a16:creationId xmlns:a16="http://schemas.microsoft.com/office/drawing/2014/main" id="{86E2BE4A-E457-132B-B303-D528F1120F02}"/>
              </a:ext>
            </a:extLst>
          </p:cNvPr>
          <p:cNvSpPr txBox="1"/>
          <p:nvPr/>
        </p:nvSpPr>
        <p:spPr>
          <a:xfrm>
            <a:off x="838200" y="1414562"/>
            <a:ext cx="10873208" cy="5632311"/>
          </a:xfrm>
          <a:prstGeom prst="rect">
            <a:avLst/>
          </a:prstGeom>
          <a:noFill/>
        </p:spPr>
        <p:txBody>
          <a:bodyPr wrap="square">
            <a:spAutoFit/>
          </a:bodyPr>
          <a:lstStyle/>
          <a:p>
            <a:endParaRPr lang="en-US" dirty="0"/>
          </a:p>
          <a:p>
            <a:pPr algn="l"/>
            <a:r>
              <a:rPr lang="en-US" dirty="0"/>
              <a:t>Donald, M. (31 </a:t>
            </a:r>
            <a:r>
              <a:rPr lang="en-US" dirty="0" err="1"/>
              <a:t>juli</a:t>
            </a:r>
            <a:r>
              <a:rPr lang="en-US" dirty="0"/>
              <a:t> 2020). </a:t>
            </a:r>
            <a:r>
              <a:rPr lang="en-US" i="1" dirty="0">
                <a:solidFill>
                  <a:srgbClr val="0F0F0F"/>
                </a:solidFill>
                <a:effectLst/>
              </a:rPr>
              <a:t>Superpositions, Sudoku, the Wave Function Collapse algorithm</a:t>
            </a:r>
            <a:r>
              <a:rPr lang="en-US" i="0" dirty="0">
                <a:solidFill>
                  <a:srgbClr val="0F0F0F"/>
                </a:solidFill>
                <a:effectLst/>
              </a:rPr>
              <a:t>. YouTube. </a:t>
            </a:r>
            <a:r>
              <a:rPr lang="en-US" i="0" dirty="0">
                <a:solidFill>
                  <a:srgbClr val="0F0F0F"/>
                </a:solidFill>
                <a:effectLst/>
                <a:hlinkClick r:id="rId3"/>
              </a:rPr>
              <a:t>https://www.youtube.com/watch?v=2SuvO4Gi7uY&amp;ab_channel=MartinDonald</a:t>
            </a:r>
            <a:r>
              <a:rPr lang="en-US" i="0" dirty="0">
                <a:solidFill>
                  <a:srgbClr val="0F0F0F"/>
                </a:solidFill>
                <a:effectLst/>
              </a:rPr>
              <a:t>  </a:t>
            </a:r>
          </a:p>
          <a:p>
            <a:pPr algn="l"/>
            <a:endParaRPr lang="en-US" dirty="0">
              <a:solidFill>
                <a:srgbClr val="0F0F0F"/>
              </a:solidFill>
            </a:endParaRPr>
          </a:p>
          <a:p>
            <a:pPr algn="l"/>
            <a:r>
              <a:rPr lang="en-US" dirty="0">
                <a:solidFill>
                  <a:srgbClr val="0F0F0F"/>
                </a:solidFill>
              </a:rPr>
              <a:t>Graph Rewriting. (2022, 15 mars). I </a:t>
            </a:r>
            <a:r>
              <a:rPr lang="en-US" i="1" dirty="0">
                <a:solidFill>
                  <a:srgbClr val="0F0F0F"/>
                </a:solidFill>
              </a:rPr>
              <a:t>Wikipedia</a:t>
            </a:r>
            <a:r>
              <a:rPr lang="en-US" dirty="0">
                <a:solidFill>
                  <a:srgbClr val="0F0F0F"/>
                </a:solidFill>
              </a:rPr>
              <a:t>. </a:t>
            </a:r>
            <a:r>
              <a:rPr lang="en-US" dirty="0">
                <a:solidFill>
                  <a:srgbClr val="0F0F0F"/>
                </a:solidFill>
                <a:hlinkClick r:id="rId4"/>
              </a:rPr>
              <a:t>https://en.wikipedia.org/wiki/Graph_rewriting</a:t>
            </a:r>
            <a:r>
              <a:rPr lang="en-US" dirty="0">
                <a:solidFill>
                  <a:srgbClr val="0F0F0F"/>
                </a:solidFill>
              </a:rPr>
              <a:t> </a:t>
            </a:r>
          </a:p>
          <a:p>
            <a:pPr algn="l"/>
            <a:endParaRPr lang="en-US" dirty="0">
              <a:solidFill>
                <a:srgbClr val="0F0F0F"/>
              </a:solidFill>
            </a:endParaRPr>
          </a:p>
          <a:p>
            <a:pPr algn="l"/>
            <a:r>
              <a:rPr lang="en-US" dirty="0">
                <a:solidFill>
                  <a:srgbClr val="0F0F0F"/>
                </a:solidFill>
              </a:rPr>
              <a:t>Neumann, S. (Producent). (2021</a:t>
            </a:r>
            <a:r>
              <a:rPr lang="en-US" dirty="0"/>
              <a:t>). </a:t>
            </a:r>
            <a:r>
              <a:rPr lang="sv-SE" b="0" i="1" dirty="0" err="1">
                <a:effectLst/>
              </a:rPr>
              <a:t>Sven's</a:t>
            </a:r>
            <a:r>
              <a:rPr lang="sv-SE" b="0" i="1" dirty="0">
                <a:effectLst/>
              </a:rPr>
              <a:t> </a:t>
            </a:r>
            <a:r>
              <a:rPr lang="sv-SE" b="0" i="1" dirty="0" err="1">
                <a:effectLst/>
              </a:rPr>
              <a:t>SudokuPad</a:t>
            </a:r>
            <a:r>
              <a:rPr lang="sv-SE" b="0" i="1" dirty="0">
                <a:effectLst/>
              </a:rPr>
              <a:t> </a:t>
            </a:r>
            <a:r>
              <a:rPr lang="sv-SE" b="0" i="0" dirty="0">
                <a:effectLst/>
              </a:rPr>
              <a:t>[Dataspel]. </a:t>
            </a:r>
            <a:endParaRPr lang="sv-SE" dirty="0"/>
          </a:p>
          <a:p>
            <a:endParaRPr lang="sv-SE" dirty="0"/>
          </a:p>
          <a:p>
            <a:r>
              <a:rPr lang="sv-SE" dirty="0" err="1"/>
              <a:t>Procedural</a:t>
            </a:r>
            <a:r>
              <a:rPr lang="sv-SE" dirty="0"/>
              <a:t> Generation. (2023, 3 maj). I</a:t>
            </a:r>
            <a:r>
              <a:rPr lang="sv-SE" i="1" dirty="0"/>
              <a:t> </a:t>
            </a:r>
            <a:r>
              <a:rPr lang="sv-SE" i="1" dirty="0" err="1"/>
              <a:t>Wikipedia</a:t>
            </a:r>
            <a:r>
              <a:rPr lang="sv-SE" dirty="0"/>
              <a:t>. </a:t>
            </a:r>
            <a:r>
              <a:rPr lang="sv-SE" dirty="0">
                <a:hlinkClick r:id="rId5"/>
              </a:rPr>
              <a:t>https://en.wikipedia.org/wiki/Procedural_generation</a:t>
            </a:r>
            <a:r>
              <a:rPr lang="sv-SE" dirty="0"/>
              <a:t> </a:t>
            </a:r>
          </a:p>
          <a:p>
            <a:endParaRPr lang="sv-SE" dirty="0"/>
          </a:p>
          <a:p>
            <a:r>
              <a:rPr lang="sv-SE" dirty="0"/>
              <a:t>Sudoku Solutions (u.å.). </a:t>
            </a:r>
            <a:r>
              <a:rPr lang="sv-SE" i="1" dirty="0"/>
              <a:t>Sudoku </a:t>
            </a:r>
            <a:r>
              <a:rPr lang="sv-SE" i="1" dirty="0" err="1"/>
              <a:t>Solver</a:t>
            </a:r>
            <a:r>
              <a:rPr lang="sv-SE" dirty="0"/>
              <a:t>. </a:t>
            </a:r>
            <a:r>
              <a:rPr lang="sv-SE" dirty="0">
                <a:hlinkClick r:id="rId6"/>
              </a:rPr>
              <a:t>https://www.sudoku-solutions.com/</a:t>
            </a:r>
            <a:r>
              <a:rPr lang="sv-SE" dirty="0"/>
              <a:t> </a:t>
            </a:r>
            <a:r>
              <a:rPr lang="en-US" dirty="0">
                <a:effectLst/>
              </a:rPr>
              <a:t>[2023-05-22]</a:t>
            </a:r>
          </a:p>
          <a:p>
            <a:endParaRPr lang="sv-SE" dirty="0"/>
          </a:p>
          <a:p>
            <a:r>
              <a:rPr lang="sv-SE" dirty="0" err="1"/>
              <a:t>Technology</a:t>
            </a:r>
            <a:r>
              <a:rPr lang="sv-SE" dirty="0"/>
              <a:t> Review (2012). </a:t>
            </a:r>
            <a:r>
              <a:rPr lang="en-US" i="1" dirty="0">
                <a:effectLst/>
              </a:rPr>
              <a:t>Mathematicians Solve Minimum Sudoku Problem. </a:t>
            </a:r>
            <a:r>
              <a:rPr lang="en-US" dirty="0">
                <a:effectLst/>
                <a:hlinkClick r:id="rId7"/>
              </a:rPr>
              <a:t>https://www.technologyreview.com/2012/01/06/188520/mathematicians-solve-minimum-sudoku-problem/</a:t>
            </a:r>
            <a:r>
              <a:rPr lang="en-US" dirty="0">
                <a:effectLst/>
              </a:rPr>
              <a:t> </a:t>
            </a:r>
            <a:endParaRPr lang="sv-SE" dirty="0"/>
          </a:p>
          <a:p>
            <a:r>
              <a:rPr lang="en-US" dirty="0">
                <a:effectLst/>
              </a:rPr>
              <a:t>[2023-05-22]</a:t>
            </a:r>
          </a:p>
          <a:p>
            <a:endParaRPr lang="en-US" dirty="0"/>
          </a:p>
          <a:p>
            <a:r>
              <a:rPr lang="sv-SE" dirty="0" err="1"/>
              <a:t>Wave</a:t>
            </a:r>
            <a:r>
              <a:rPr lang="sv-SE" dirty="0"/>
              <a:t> </a:t>
            </a:r>
            <a:r>
              <a:rPr lang="sv-SE" dirty="0" err="1"/>
              <a:t>Function</a:t>
            </a:r>
            <a:r>
              <a:rPr lang="sv-SE" dirty="0"/>
              <a:t> </a:t>
            </a:r>
            <a:r>
              <a:rPr lang="sv-SE" dirty="0" err="1"/>
              <a:t>Collapse</a:t>
            </a:r>
            <a:r>
              <a:rPr lang="sv-SE" dirty="0"/>
              <a:t>. (2023, 1 mars). I</a:t>
            </a:r>
            <a:r>
              <a:rPr lang="sv-SE" i="1" dirty="0"/>
              <a:t> </a:t>
            </a:r>
            <a:r>
              <a:rPr lang="sv-SE" i="1" dirty="0" err="1"/>
              <a:t>Wikipedia</a:t>
            </a:r>
            <a:r>
              <a:rPr lang="sv-SE" dirty="0"/>
              <a:t>. </a:t>
            </a:r>
            <a:r>
              <a:rPr lang="sv-SE" dirty="0">
                <a:hlinkClick r:id="rId8"/>
              </a:rPr>
              <a:t>https://en.wikipedia.org/wiki/Wave_function_collapse</a:t>
            </a:r>
            <a:r>
              <a:rPr lang="sv-SE" dirty="0"/>
              <a:t> </a:t>
            </a:r>
          </a:p>
          <a:p>
            <a:endParaRPr lang="en-US" dirty="0">
              <a:effectLst/>
              <a:latin typeface="+mj-lt"/>
            </a:endParaRPr>
          </a:p>
          <a:p>
            <a:endParaRPr lang="sv-SE" i="1" dirty="0"/>
          </a:p>
          <a:p>
            <a:endParaRPr lang="sv-SE" dirty="0"/>
          </a:p>
        </p:txBody>
      </p:sp>
    </p:spTree>
    <p:extLst>
      <p:ext uri="{BB962C8B-B14F-4D97-AF65-F5344CB8AC3E}">
        <p14:creationId xmlns:p14="http://schemas.microsoft.com/office/powerpoint/2010/main" val="7948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1238</Words>
  <Application>Microsoft Office PowerPoint</Application>
  <PresentationFormat>Bredbild</PresentationFormat>
  <Paragraphs>112</Paragraphs>
  <Slides>7</Slides>
  <Notes>7</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7</vt:i4>
      </vt:variant>
    </vt:vector>
  </HeadingPairs>
  <TitlesOfParts>
    <vt:vector size="11" baseType="lpstr">
      <vt:lpstr>Arial</vt:lpstr>
      <vt:lpstr>Calibri</vt:lpstr>
      <vt:lpstr>Calibri Light</vt:lpstr>
      <vt:lpstr>Office Theme</vt:lpstr>
      <vt:lpstr>Procedurell Generering: Utvärdering </vt:lpstr>
      <vt:lpstr>Analys: styrkor</vt:lpstr>
      <vt:lpstr>Analys: svagheter</vt:lpstr>
      <vt:lpstr>Analys: förbättringsmöjligheter</vt:lpstr>
      <vt:lpstr>Diskussion</vt:lpstr>
      <vt:lpstr>Slutsats</vt:lpstr>
      <vt:lpstr>Källor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mikael.thieme@gmail.com</dc:creator>
  <cp:lastModifiedBy>Patrik Lindfors</cp:lastModifiedBy>
  <cp:revision>42</cp:revision>
  <dcterms:created xsi:type="dcterms:W3CDTF">2022-10-19T10:55:35Z</dcterms:created>
  <dcterms:modified xsi:type="dcterms:W3CDTF">2023-05-22T19:01:13Z</dcterms:modified>
</cp:coreProperties>
</file>