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FB7B-2E2F-74FF-DE4A-82372C06C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AA452-75E7-7607-E969-CDB0EB504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16788-18A7-64D4-DF0C-29D44D06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747F-5124-4868-AE24-7705BF84EE7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57FF8-7F92-5492-B935-4421825A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3B798-EB26-5E49-D454-F6555387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CE5C-3F0C-4274-8AE8-D922E498D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9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5557-BFD7-B38E-CBD1-CD609B30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81A90-CF4A-A14E-36F6-D642F3D3C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419A-CD48-ADA8-C7E9-47598F2B5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747F-5124-4868-AE24-7705BF84EE7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56908-775B-6C8A-C6E6-39DDE5CD7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1F656-EA17-4331-4234-84FE2E5E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CE5C-3F0C-4274-8AE8-D922E498D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9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323A29-3275-A3B2-6B54-567E666DC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AEDB7-D23B-B317-4A7F-ADB3B9CEB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96B47-8221-A39C-3EE9-1505F5BFA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747F-5124-4868-AE24-7705BF84EE7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EEFC3-96BD-9A29-947C-9DE65232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FDF6A-B2FD-7576-B523-81C8DF8EA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CE5C-3F0C-4274-8AE8-D922E498D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1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514DD-6153-C612-652B-4E1C6FC6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EB09B-1CC2-D349-6B35-701CF4B0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A5A3A-669A-4932-A9A1-C2992BA6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747F-5124-4868-AE24-7705BF84EE7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2056C-EAEF-6C0D-8D8E-EE544835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96E71-E63B-498E-3A59-9D7F92444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CE5C-3F0C-4274-8AE8-D922E498D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1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89E4-0B00-D022-26B8-E7EFFA13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A0BC0-BB1D-9281-B5EB-9FB742567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B7545-CFC2-C156-3C9F-961F55F41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747F-5124-4868-AE24-7705BF84EE7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9B25B-E480-B26D-8740-28AB9DA86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0799E-8F10-2765-7ABB-9031A924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CE5C-3F0C-4274-8AE8-D922E498D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9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8AC6-9B6A-18DB-716C-8093036A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056D5-7E04-61C7-2FAD-76042D8D4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D9297-FC2C-F7BA-DCD1-6F9F4CB17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7D59F-F79B-3CE4-D45B-E108E009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747F-5124-4868-AE24-7705BF84EE7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25B57-DE1F-7D8A-CC39-5F666CB5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13AA5-2E34-2E3E-B48E-4468D0F55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CE5C-3F0C-4274-8AE8-D922E498D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4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67324-746A-0DD0-17A6-A85F9EEE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BA4DF-DA6F-7D72-4D86-B419AAD57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B98EB-F633-AA8E-4E81-1355151BA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C0FF7-4935-0176-7622-7E95872DE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3E808-AE78-48B8-E8DF-651552D1C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0EB9D2-8021-5F65-FA12-E6A36539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747F-5124-4868-AE24-7705BF84EE7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830CAD-92C4-5AD3-0409-F76FD717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417724-930D-3C91-525A-C9319CEA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CE5C-3F0C-4274-8AE8-D922E498D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1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8669C-DBC2-2025-659C-5E4CACA9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D92EF8-6D4B-A181-6F8D-F9B4E9FB8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747F-5124-4868-AE24-7705BF84EE7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32A4C-D96F-970A-2324-F98A74A6C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C021E-E241-7AEA-CDFD-1B5CE23B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CE5C-3F0C-4274-8AE8-D922E498D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4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A4EF9A-BFC9-9F34-C04F-54B8E504A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747F-5124-4868-AE24-7705BF84EE7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ECC18-E31D-17A7-D314-456846C0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C534F-7F0E-B59E-5861-3876F34C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CE5C-3F0C-4274-8AE8-D922E498D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93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D85AE-BD27-A6DC-A84F-F5035C063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5F505-4D58-A07D-6F96-059CB2019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13D6C-7C34-687B-F401-A6FBF013E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2B6DC-4901-85A7-30DE-0D689DB3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747F-5124-4868-AE24-7705BF84EE7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C6C32-7367-8424-7FDC-BA71B591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8A28A-1DD2-522E-4325-67B69345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CE5C-3F0C-4274-8AE8-D922E498D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9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D6A9-01DE-6105-39E5-00526AA8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3D3C70-55EF-C484-2338-B1E8D40CD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4B440-B49D-DEAF-7E42-D4515484D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761BB-B186-F315-3DF0-DCB9A84F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747F-5124-4868-AE24-7705BF84EE7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022FD-710C-9668-8E20-5FD873F1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29F6C-C9F3-FC1B-1EA6-02896870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CE5C-3F0C-4274-8AE8-D922E498D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685613-5802-DF2D-C1DB-E711CE83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5DD97-47BD-0E1E-2A65-6CB18EABD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AE68A-A536-2BE7-0B13-FE0D20F2C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C747F-5124-4868-AE24-7705BF84EE7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03761-E5C1-61F9-9C7A-DE65C9BB2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70202-75B4-3C74-1695-9FD742521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CE5C-3F0C-4274-8AE8-D922E498D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9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ythonpandas303/Florida-Panther-Code" TargetMode="External"/><Relationship Id="rId3" Type="http://schemas.openxmlformats.org/officeDocument/2006/relationships/hyperlink" Target="https://www.nwf.org/Educational-Resources/Wildlife-Guide/Mammals/Florida-Panther" TargetMode="External"/><Relationship Id="rId7" Type="http://schemas.openxmlformats.org/officeDocument/2006/relationships/hyperlink" Target="https://pointpats.readthedocs.io/en/latest/" TargetMode="External"/><Relationship Id="rId2" Type="http://schemas.openxmlformats.org/officeDocument/2006/relationships/hyperlink" Target="https://www.statsmodels.org/dev/examples/notebooks/generated/tsa_arma_0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oridapanther.org/panther-facts" TargetMode="External"/><Relationship Id="rId5" Type="http://schemas.openxmlformats.org/officeDocument/2006/relationships/hyperlink" Target="https://towardsdatascience.com/machine-learning-part-19-time-series-and-autoregressive-integrated-moving-average-model-arima-c1005347b0d7" TargetMode="External"/><Relationship Id="rId4" Type="http://schemas.openxmlformats.org/officeDocument/2006/relationships/hyperlink" Target="https://geographicdata.science/book/intro.html" TargetMode="External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s.gov/media" TargetMode="External"/><Relationship Id="rId2" Type="http://schemas.openxmlformats.org/officeDocument/2006/relationships/hyperlink" Target="https://www.nps.gov/ever/index.ht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eodata.myfwc.com/datasets/myfwc::florida-panther-telemetry/about" TargetMode="External"/><Relationship Id="rId2" Type="http://schemas.openxmlformats.org/officeDocument/2006/relationships/hyperlink" Target="mailto:mark.lotz@myfwc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wf.org/Educational-Resources/Wildlife-Guide/Mammals/Florida-Panth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ion walking in the woods&#10;&#10;Description automatically generated with low confidence">
            <a:extLst>
              <a:ext uri="{FF2B5EF4-FFF2-40B4-BE49-F238E27FC236}">
                <a16:creationId xmlns:a16="http://schemas.microsoft.com/office/drawing/2014/main" id="{882F8D44-F0B3-F0ED-D887-E10CBD1841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" r="19904" b="9091"/>
          <a:stretch/>
        </p:blipFill>
        <p:spPr>
          <a:xfrm>
            <a:off x="3042459" y="10"/>
            <a:ext cx="9149538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72817-1645-44FB-BBF3-A74BC3D2C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Florida Panther Range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524E0-FCB9-31AE-BBE4-F89471893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An analysis of </a:t>
            </a:r>
            <a:r>
              <a:rPr lang="en-US" sz="2000" i="1" dirty="0"/>
              <a:t>Puma concolor </a:t>
            </a:r>
            <a:r>
              <a:rPr lang="en-US" sz="2000" i="1" dirty="0" err="1"/>
              <a:t>coryi</a:t>
            </a:r>
            <a:r>
              <a:rPr lang="en-US" sz="2000" i="1" dirty="0"/>
              <a:t> </a:t>
            </a:r>
            <a:r>
              <a:rPr lang="en-US" sz="2000" dirty="0"/>
              <a:t>range in the state of Florida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4373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A5EDC-986D-F731-6E8F-D0BC1038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sz="3100">
                <a:solidFill>
                  <a:schemeClr val="bg1"/>
                </a:solidFill>
              </a:rPr>
              <a:t>Linear Regression Model to Predict Range Reduction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A4669-BCAA-26BE-91D3-79CB6A20F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 order to predict range reduction, telemetry data were grouped by year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These data were then grouped into a Minimum Convex Hull polygon and the area in hectares was measured</a:t>
            </a:r>
          </a:p>
          <a:p>
            <a:r>
              <a:rPr lang="en-US" sz="2000" dirty="0">
                <a:solidFill>
                  <a:schemeClr val="bg1"/>
                </a:solidFill>
              </a:rPr>
              <a:t>After calculating error on several models, an Autoregressive Moving Average model was chosen</a:t>
            </a:r>
          </a:p>
          <a:p>
            <a:r>
              <a:rPr lang="en-US" sz="2000" dirty="0">
                <a:solidFill>
                  <a:schemeClr val="bg1"/>
                </a:solidFill>
              </a:rPr>
              <a:t>Root Mean Square Error for the ARMA model on these data was approx. 15% after tuning parameters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Output shows a mean reduction of range of 6,250 hectares per year over the predicted 6-year span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72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48B6C-54CB-9860-6430-74BDB4395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en-US" sz="4000" dirty="0"/>
              <a:t>Model Results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D968F3-F118-78B5-3069-CC4B6E2AE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>
            <a:normAutofit/>
          </a:bodyPr>
          <a:lstStyle/>
          <a:p>
            <a:r>
              <a:rPr lang="en-US" sz="2000" dirty="0"/>
              <a:t>Mean range reduction of 6,250 hectares year-to-year</a:t>
            </a:r>
          </a:p>
          <a:p>
            <a:r>
              <a:rPr lang="en-US" sz="2000" dirty="0"/>
              <a:t>At this modeled rate, </a:t>
            </a:r>
            <a:r>
              <a:rPr lang="en-US" sz="2000" i="1" dirty="0" err="1"/>
              <a:t>P.c.coryi</a:t>
            </a:r>
            <a:r>
              <a:rPr lang="en-US" sz="2000" i="1" dirty="0"/>
              <a:t> </a:t>
            </a:r>
            <a:r>
              <a:rPr lang="en-US" sz="2000" dirty="0"/>
              <a:t>will completely disappear in ~37 years</a:t>
            </a:r>
          </a:p>
          <a:p>
            <a:r>
              <a:rPr lang="en-US" sz="2000" dirty="0"/>
              <a:t>This rate is alarming and warrants further investigation into the causes behind this range reduction</a:t>
            </a:r>
          </a:p>
          <a:p>
            <a:r>
              <a:rPr lang="en-US" sz="2000" dirty="0"/>
              <a:t>Note: Telemetry data ended in 2019 with outliers excluded, as such, 2020-current year were modeled. As further telemetry data is released, we intend to compare with model results.</a:t>
            </a:r>
          </a:p>
        </p:txBody>
      </p:sp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86F2F407-CE13-8602-BB86-3E5F365C2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512" y="-94320"/>
            <a:ext cx="3191881" cy="704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90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B1CF3E-B88C-1FE7-5545-42529106F43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000"/>
                    </a14:imgEffect>
                    <a14:imgEffect>
                      <a14:brightnessContrast bright="-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3" b="83"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gradFill>
            <a:gsLst>
              <a:gs pos="43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6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18415-D686-6D30-316A-404D8137C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/>
              <a:t>Interpreting Results and The Future of the Florida Panther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C758B-B79F-C049-6225-28232CB0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/>
              <a:t>At the current rate of reduction predicted by this model, the habitat of the Florida Panther will disappear in ~37 years</a:t>
            </a:r>
          </a:p>
          <a:p>
            <a:r>
              <a:rPr lang="en-US" sz="2000"/>
              <a:t>Measures should be taken to minimize human influence on these areas to avoid further reduction in range</a:t>
            </a:r>
          </a:p>
          <a:p>
            <a:r>
              <a:rPr lang="en-US" sz="2000"/>
              <a:t>Denning sites and denning habitats should be prioritized in conservation efforts</a:t>
            </a:r>
          </a:p>
          <a:p>
            <a:r>
              <a:rPr lang="en-US" sz="2000"/>
              <a:t>Partnerships with private landowners are essential to the success of the Florida Panther</a:t>
            </a:r>
          </a:p>
        </p:txBody>
      </p:sp>
    </p:spTree>
    <p:extLst>
      <p:ext uri="{BB962C8B-B14F-4D97-AF65-F5344CB8AC3E}">
        <p14:creationId xmlns:p14="http://schemas.microsoft.com/office/powerpoint/2010/main" val="1869215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135FA909-3F24-448C-A8BC-7CF77F62F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ACF60-4389-083B-3C33-455220490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6140449" cy="132343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F509A-E0F1-3276-8438-E0ED9598A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6140449" cy="286228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>
                    <a:alpha val="80000"/>
                  </a:schemeClr>
                </a:solidFill>
              </a:rPr>
              <a:t>We would like to thank Dr. Mark </a:t>
            </a:r>
            <a:r>
              <a:rPr lang="en-US" sz="2200" dirty="0" err="1">
                <a:solidFill>
                  <a:schemeClr val="bg1">
                    <a:alpha val="80000"/>
                  </a:schemeClr>
                </a:solidFill>
              </a:rPr>
              <a:t>Lotz</a:t>
            </a:r>
            <a:r>
              <a:rPr lang="en-US" sz="2200" dirty="0">
                <a:solidFill>
                  <a:schemeClr val="bg1">
                    <a:alpha val="80000"/>
                  </a:schemeClr>
                </a:solidFill>
              </a:rPr>
              <a:t> of the Florida Fish and Wildlife Commission for providing data for this project</a:t>
            </a:r>
          </a:p>
          <a:p>
            <a:r>
              <a:rPr lang="en-US" sz="2200" dirty="0">
                <a:solidFill>
                  <a:schemeClr val="bg1">
                    <a:alpha val="80000"/>
                  </a:schemeClr>
                </a:solidFill>
              </a:rPr>
              <a:t>We would like to thank Christy Pearson for her assistance in this project and its development</a:t>
            </a:r>
          </a:p>
          <a:p>
            <a:r>
              <a:rPr lang="en-US" sz="2200" dirty="0">
                <a:solidFill>
                  <a:schemeClr val="bg1">
                    <a:alpha val="80000"/>
                  </a:schemeClr>
                </a:solidFill>
              </a:rPr>
              <a:t>Lastly, thanks to all the conservation organizations that work tirelessly to preserve the Florida Panther.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5C4CFD-5B01-21DA-B46C-AD19FD51DE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44"/>
          <a:stretch/>
        </p:blipFill>
        <p:spPr>
          <a:xfrm>
            <a:off x="7668829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26" name="Group 20">
            <a:extLst>
              <a:ext uri="{FF2B5EF4-FFF2-40B4-BE49-F238E27FC236}">
                <a16:creationId xmlns:a16="http://schemas.microsoft.com/office/drawing/2014/main" id="{8B60959F-9B69-4520-A16E-EA6BECC7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8D5A6E8-CD1B-4796-ABD1-A6F27F6C0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2">
              <a:extLst>
                <a:ext uri="{FF2B5EF4-FFF2-40B4-BE49-F238E27FC236}">
                  <a16:creationId xmlns:a16="http://schemas.microsoft.com/office/drawing/2014/main" id="{D7E12F56-F4EE-4535-8677-C11996E24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9140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E7E73-6B4D-EE92-87DC-C8C6CF8C6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sz="3700">
                <a:solidFill>
                  <a:schemeClr val="bg1"/>
                </a:solidFill>
              </a:rPr>
              <a:t>References and Code Used in this Project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9ECE-B610-9076-B235-13AA25965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246058"/>
          </a:xfrm>
        </p:spPr>
        <p:txBody>
          <a:bodyPr>
            <a:normAutofit/>
          </a:bodyPr>
          <a:lstStyle/>
          <a:p>
            <a:r>
              <a:rPr lang="en-US" sz="1400" i="1" dirty="0">
                <a:solidFill>
                  <a:schemeClr val="bg1"/>
                </a:solidFill>
                <a:effectLst/>
              </a:rPr>
              <a:t>Autoregressive Moving Average (ARMA): Sunspots data — </a:t>
            </a:r>
            <a:r>
              <a:rPr lang="en-US" sz="1400" i="1" dirty="0" err="1">
                <a:solidFill>
                  <a:schemeClr val="bg1"/>
                </a:solidFill>
                <a:effectLst/>
              </a:rPr>
              <a:t>statsmodels</a:t>
            </a:r>
            <a:r>
              <a:rPr lang="en-US" sz="1400" dirty="0">
                <a:solidFill>
                  <a:schemeClr val="bg1"/>
                </a:solidFill>
                <a:effectLst/>
              </a:rPr>
              <a:t>. (n.d.). Statsmodels.org. Retrieved October 6, 2022, from </a:t>
            </a:r>
            <a:r>
              <a:rPr lang="en-US" sz="1400" dirty="0">
                <a:solidFill>
                  <a:schemeClr val="bg1"/>
                </a:solidFill>
                <a:effectLst/>
                <a:hlinkClick r:id="rId2"/>
              </a:rPr>
              <a:t>https://www.statsmodels.org/dev/examples/notebooks/generated/tsa_arma_0.html</a:t>
            </a:r>
            <a:endParaRPr lang="en-US" sz="1400" dirty="0">
              <a:solidFill>
                <a:schemeClr val="bg1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chemeClr val="bg1"/>
                </a:solidFill>
                <a:effectLst/>
              </a:rPr>
              <a:t>Blakemore, V. (2017). </a:t>
            </a:r>
            <a:r>
              <a:rPr lang="en-US" sz="1400" i="1" dirty="0">
                <a:solidFill>
                  <a:schemeClr val="bg1"/>
                </a:solidFill>
                <a:effectLst/>
              </a:rPr>
              <a:t>Florida Panthers</a:t>
            </a:r>
            <a:r>
              <a:rPr lang="en-US" sz="1400" dirty="0">
                <a:solidFill>
                  <a:schemeClr val="bg1"/>
                </a:solidFill>
                <a:effectLst/>
              </a:rPr>
              <a:t>. National Wildlife Federation. </a:t>
            </a:r>
            <a:r>
              <a:rPr lang="en-US" sz="1400" dirty="0">
                <a:solidFill>
                  <a:schemeClr val="bg1"/>
                </a:solidFill>
                <a:effectLst/>
                <a:hlinkClick r:id="rId3"/>
              </a:rPr>
              <a:t>https://www.nwf.org/Educational-Resources/Wildlife-Guide/Mammals/Florida-Panther</a:t>
            </a:r>
            <a:endParaRPr lang="en-US" sz="1400" dirty="0">
              <a:solidFill>
                <a:schemeClr val="bg1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US" sz="1400" i="1" dirty="0">
                <a:solidFill>
                  <a:schemeClr val="bg1"/>
                </a:solidFill>
                <a:effectLst/>
              </a:rPr>
              <a:t>Home — Geographic Data Science with Python</a:t>
            </a:r>
            <a:r>
              <a:rPr lang="en-US" sz="1400" dirty="0">
                <a:solidFill>
                  <a:schemeClr val="bg1"/>
                </a:solidFill>
                <a:effectLst/>
              </a:rPr>
              <a:t>. (n.d.). </a:t>
            </a:r>
            <a:r>
              <a:rPr lang="en-US" sz="1400" dirty="0" err="1">
                <a:solidFill>
                  <a:schemeClr val="bg1"/>
                </a:solidFill>
                <a:effectLst/>
              </a:rPr>
              <a:t>Geographicdata.Science</a:t>
            </a:r>
            <a:r>
              <a:rPr lang="en-US" sz="1400" dirty="0">
                <a:solidFill>
                  <a:schemeClr val="bg1"/>
                </a:solidFill>
                <a:effectLst/>
              </a:rPr>
              <a:t>. Retrieved October 6, 2022, from </a:t>
            </a:r>
            <a:r>
              <a:rPr lang="en-US" sz="1400" dirty="0">
                <a:solidFill>
                  <a:schemeClr val="bg1"/>
                </a:solidFill>
                <a:effectLst/>
                <a:hlinkClick r:id="rId4"/>
              </a:rPr>
              <a:t>https://geographicdata.science/book/intro.html</a:t>
            </a:r>
            <a:endParaRPr lang="en-US" sz="1400" dirty="0">
              <a:solidFill>
                <a:schemeClr val="bg1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US" sz="1400" dirty="0" err="1">
                <a:solidFill>
                  <a:schemeClr val="bg1"/>
                </a:solidFill>
                <a:effectLst/>
              </a:rPr>
              <a:t>Maklin</a:t>
            </a:r>
            <a:r>
              <a:rPr lang="en-US" sz="1400" dirty="0">
                <a:solidFill>
                  <a:schemeClr val="bg1"/>
                </a:solidFill>
                <a:effectLst/>
              </a:rPr>
              <a:t>, C. (2019, May 25). </a:t>
            </a:r>
            <a:r>
              <a:rPr lang="en-US" sz="1400" i="1" dirty="0">
                <a:solidFill>
                  <a:schemeClr val="bg1"/>
                </a:solidFill>
                <a:effectLst/>
              </a:rPr>
              <a:t>ARIMA model Python example — time series forecasting</a:t>
            </a:r>
            <a:r>
              <a:rPr lang="en-US" sz="1400" dirty="0">
                <a:solidFill>
                  <a:schemeClr val="bg1"/>
                </a:solidFill>
                <a:effectLst/>
              </a:rPr>
              <a:t>. Towards Data Science. </a:t>
            </a:r>
            <a:r>
              <a:rPr lang="en-US" sz="1400" dirty="0">
                <a:solidFill>
                  <a:schemeClr val="bg1"/>
                </a:solidFill>
                <a:effectLst/>
                <a:hlinkClick r:id="rId5"/>
              </a:rPr>
              <a:t>https://towardsdatascience.com/machine-learning-part-19-time-series-and-autoregressive-integrated-moving-average-model-arima-c1005347b0d7</a:t>
            </a:r>
            <a:endParaRPr lang="en-US" sz="1400" dirty="0">
              <a:solidFill>
                <a:schemeClr val="bg1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US" sz="1400" i="1" dirty="0">
                <a:solidFill>
                  <a:schemeClr val="bg1"/>
                </a:solidFill>
                <a:effectLst/>
              </a:rPr>
              <a:t>Panther Facts</a:t>
            </a:r>
            <a:r>
              <a:rPr lang="en-US" sz="1400" dirty="0">
                <a:solidFill>
                  <a:schemeClr val="bg1"/>
                </a:solidFill>
                <a:effectLst/>
              </a:rPr>
              <a:t>. (n.d.). Friends - FL Panther. Retrieved October 6, 2022, from </a:t>
            </a:r>
            <a:r>
              <a:rPr lang="en-US" sz="1400" dirty="0">
                <a:solidFill>
                  <a:schemeClr val="bg1"/>
                </a:solidFill>
                <a:effectLst/>
                <a:hlinkClick r:id="rId6"/>
              </a:rPr>
              <a:t>https://www.floridapanther.org/panther-facts</a:t>
            </a:r>
            <a:endParaRPr lang="en-US" sz="1400" dirty="0">
              <a:solidFill>
                <a:schemeClr val="bg1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US" sz="1400" i="1" dirty="0">
                <a:solidFill>
                  <a:schemeClr val="bg1"/>
                </a:solidFill>
                <a:effectLst/>
              </a:rPr>
              <a:t>Point Pattern Analysis (</a:t>
            </a:r>
            <a:r>
              <a:rPr lang="en-US" sz="1400" i="1" dirty="0" err="1">
                <a:solidFill>
                  <a:schemeClr val="bg1"/>
                </a:solidFill>
                <a:effectLst/>
              </a:rPr>
              <a:t>pointpats</a:t>
            </a:r>
            <a:r>
              <a:rPr lang="en-US" sz="1400" i="1" dirty="0">
                <a:solidFill>
                  <a:schemeClr val="bg1"/>
                </a:solidFill>
                <a:effectLst/>
              </a:rPr>
              <a:t>) — </a:t>
            </a:r>
            <a:r>
              <a:rPr lang="en-US" sz="1400" i="1" dirty="0" err="1">
                <a:solidFill>
                  <a:schemeClr val="bg1"/>
                </a:solidFill>
                <a:effectLst/>
              </a:rPr>
              <a:t>pointpats</a:t>
            </a:r>
            <a:r>
              <a:rPr lang="en-US" sz="1400" i="1" dirty="0">
                <a:solidFill>
                  <a:schemeClr val="bg1"/>
                </a:solidFill>
                <a:effectLst/>
              </a:rPr>
              <a:t> v2.1.1 Manual</a:t>
            </a:r>
            <a:r>
              <a:rPr lang="en-US" sz="1400" dirty="0">
                <a:solidFill>
                  <a:schemeClr val="bg1"/>
                </a:solidFill>
                <a:effectLst/>
              </a:rPr>
              <a:t>. (n.d.). </a:t>
            </a:r>
            <a:r>
              <a:rPr lang="en-US" sz="1400" dirty="0" err="1">
                <a:solidFill>
                  <a:schemeClr val="bg1"/>
                </a:solidFill>
                <a:effectLst/>
              </a:rPr>
              <a:t>Readthedocs.Io</a:t>
            </a:r>
            <a:r>
              <a:rPr lang="en-US" sz="1400" dirty="0">
                <a:solidFill>
                  <a:schemeClr val="bg1"/>
                </a:solidFill>
                <a:effectLst/>
              </a:rPr>
              <a:t>. Retrieved October 6, 2022, from </a:t>
            </a:r>
            <a:r>
              <a:rPr lang="en-US" sz="1400" dirty="0">
                <a:solidFill>
                  <a:schemeClr val="bg1"/>
                </a:solidFill>
                <a:effectLst/>
                <a:hlinkClick r:id="rId7"/>
              </a:rPr>
              <a:t>https://pointpats.readthedocs.io/en/latest/</a:t>
            </a:r>
            <a:endParaRPr lang="en-US" sz="14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83FAD9-CAEA-EDE9-FE06-C81BBEBCC0EC}"/>
              </a:ext>
            </a:extLst>
          </p:cNvPr>
          <p:cNvSpPr txBox="1"/>
          <p:nvPr/>
        </p:nvSpPr>
        <p:spPr>
          <a:xfrm>
            <a:off x="1775028" y="6093286"/>
            <a:ext cx="585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8"/>
              </a:rPr>
              <a:t>https://github.com/pythonpandas303/Florida-Panther-Code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9DF99D1-F7D0-3896-595A-D57CABF857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925" y="6096657"/>
            <a:ext cx="455103" cy="45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59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4B3EF-B032-9861-4DB9-AF6F52B8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Photo 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3B40C-F1DE-9EE0-E6E1-383990FF1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All photos sourced from National Parks Service Florida Panther and Everglades National Park websites. </a:t>
            </a:r>
          </a:p>
          <a:p>
            <a:r>
              <a:rPr lang="en-US" sz="2000" i="1" dirty="0">
                <a:solidFill>
                  <a:srgbClr val="FFFFFF"/>
                </a:solidFill>
              </a:rPr>
              <a:t>Everglades National Park (U.S. National Park Service)</a:t>
            </a:r>
            <a:r>
              <a:rPr lang="en-US" sz="2000" dirty="0">
                <a:solidFill>
                  <a:srgbClr val="FFFFFF"/>
                </a:solidFill>
              </a:rPr>
              <a:t>. (n.d.). Nps.gov. </a:t>
            </a:r>
            <a:r>
              <a:rPr lang="en-US" sz="2000" dirty="0">
                <a:solidFill>
                  <a:srgbClr val="FFFFFF"/>
                </a:solidFill>
                <a:hlinkClick r:id="rId2"/>
              </a:rPr>
              <a:t>https://www.nps.gov/ever/index.htm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i="1" dirty="0">
                <a:solidFill>
                  <a:srgbClr val="FFFFFF"/>
                </a:solidFill>
              </a:rPr>
              <a:t>Florida Panther Photo Gallery (U.S. National Park Service)</a:t>
            </a:r>
            <a:r>
              <a:rPr lang="en-US" sz="2000" dirty="0">
                <a:solidFill>
                  <a:srgbClr val="FFFFFF"/>
                </a:solidFill>
              </a:rPr>
              <a:t>. (n.d.). Nps.gov. </a:t>
            </a:r>
            <a:r>
              <a:rPr lang="en-US" sz="2000" dirty="0">
                <a:solidFill>
                  <a:srgbClr val="FFFFFF"/>
                </a:solidFill>
                <a:hlinkClick r:id="rId3"/>
              </a:rPr>
              <a:t>https://www.nps.gov/media/photo/gallery.htm?pg=1020357&amp;id=28F514C7-1DD8-B71C-07852C9393999925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717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2AAA4-E226-396E-234D-10665D72E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Data Sources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D556C-A6D7-6804-54EB-508F7F47B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All data used for den site analysis was requested by the project owners from Dr. Mark </a:t>
            </a:r>
            <a:r>
              <a:rPr lang="en-US" sz="2000" dirty="0" err="1">
                <a:solidFill>
                  <a:schemeClr val="bg1"/>
                </a:solidFill>
              </a:rPr>
              <a:t>Lotz</a:t>
            </a:r>
            <a:r>
              <a:rPr lang="en-US" sz="2000" dirty="0">
                <a:solidFill>
                  <a:schemeClr val="bg1"/>
                </a:solidFill>
              </a:rPr>
              <a:t> at FWC. These data are not public and all requests should be directed to Dr. Lutz (</a:t>
            </a:r>
            <a:r>
              <a:rPr lang="en-US" sz="2000" dirty="0">
                <a:solidFill>
                  <a:schemeClr val="bg1"/>
                </a:solidFill>
                <a:hlinkClick r:id="rId2"/>
              </a:rPr>
              <a:t>mark.lotz@myfwc.com</a:t>
            </a:r>
            <a:r>
              <a:rPr lang="en-US" sz="2000" dirty="0">
                <a:solidFill>
                  <a:schemeClr val="bg1"/>
                </a:solidFill>
              </a:rPr>
              <a:t>).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Telemetry data can be found at: </a:t>
            </a:r>
            <a:r>
              <a:rPr lang="en-US" sz="2000" dirty="0">
                <a:solidFill>
                  <a:schemeClr val="bg1"/>
                </a:solidFill>
                <a:hlinkClick r:id="rId3"/>
              </a:rPr>
              <a:t>https://geodata.myfwc.com/datasets/myfwc::florida-panther-telemetry/about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23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F4DAD-14EF-1528-84A2-A2167E7F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Importance and Historical Status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344AA6F-AB72-DC2D-A6EC-107EEC626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Could historically be found from Louisiana to Florida</a:t>
            </a:r>
          </a:p>
          <a:p>
            <a:r>
              <a:rPr lang="en-US" sz="2000" dirty="0">
                <a:solidFill>
                  <a:schemeClr val="bg1"/>
                </a:solidFill>
              </a:rPr>
              <a:t>First listed as endangered in 1967</a:t>
            </a:r>
          </a:p>
          <a:p>
            <a:r>
              <a:rPr lang="en-US" sz="2000" dirty="0">
                <a:solidFill>
                  <a:schemeClr val="bg1"/>
                </a:solidFill>
              </a:rPr>
              <a:t>Estimates put wild individuals at less than 150</a:t>
            </a:r>
          </a:p>
          <a:p>
            <a:r>
              <a:rPr lang="en-US" sz="2000" dirty="0">
                <a:solidFill>
                  <a:schemeClr val="bg1"/>
                </a:solidFill>
              </a:rPr>
              <a:t>Males can claim 200-250 sq miles as territory</a:t>
            </a:r>
          </a:p>
          <a:p>
            <a:r>
              <a:rPr lang="en-US" sz="2000" dirty="0">
                <a:solidFill>
                  <a:schemeClr val="bg1"/>
                </a:solidFill>
              </a:rPr>
              <a:t>Our analysis shows the historical </a:t>
            </a:r>
            <a:r>
              <a:rPr lang="en-US" sz="2000" i="1" dirty="0" err="1">
                <a:solidFill>
                  <a:schemeClr val="bg1"/>
                </a:solidFill>
              </a:rPr>
              <a:t>P.c.coryi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range at approx. 1693 sq. mi. (1981 – 2020)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F9CBAB-01E3-1620-A53F-FCF56ABD36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8" r="36522" b="-1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39C8D9-4108-3C7D-F602-A0C4DDB5138E}"/>
              </a:ext>
            </a:extLst>
          </p:cNvPr>
          <p:cNvSpPr txBox="1"/>
          <p:nvPr/>
        </p:nvSpPr>
        <p:spPr>
          <a:xfrm>
            <a:off x="7474202" y="174097"/>
            <a:ext cx="430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Recent historical range density (1981-2020)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F4C833-97E7-019E-10A0-867D53B09118}"/>
              </a:ext>
            </a:extLst>
          </p:cNvPr>
          <p:cNvSpPr txBox="1"/>
          <p:nvPr/>
        </p:nvSpPr>
        <p:spPr>
          <a:xfrm>
            <a:off x="671912" y="6056223"/>
            <a:ext cx="5908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Blakemore, V. (2017). Florida Panthers. National Wildlife Federation. </a:t>
            </a:r>
            <a:r>
              <a:rPr lang="en-US" sz="800" dirty="0">
                <a:solidFill>
                  <a:schemeClr val="bg1"/>
                </a:solidFill>
                <a:hlinkClick r:id="rId3"/>
              </a:rPr>
              <a:t>https://www.nwf.org/Educational-Resources/Wildlife-Guide/Mammals/Florida-Panther</a:t>
            </a:r>
            <a:endParaRPr lang="en-US" sz="800" dirty="0">
              <a:solidFill>
                <a:schemeClr val="bg1"/>
              </a:solidFill>
            </a:endParaRPr>
          </a:p>
          <a:p>
            <a:endParaRPr lang="en-US" sz="800" dirty="0">
              <a:solidFill>
                <a:schemeClr val="bg1"/>
              </a:solidFill>
            </a:endParaRPr>
          </a:p>
          <a:p>
            <a:r>
              <a:rPr lang="en-US" sz="800" dirty="0">
                <a:solidFill>
                  <a:schemeClr val="bg1"/>
                </a:solidFill>
              </a:rPr>
              <a:t>Panther Facts. (n.d.). Friends - FL Panther. Retrieved October 6, 2022, from https://www.floridapanther.org/panther-facts</a:t>
            </a:r>
          </a:p>
        </p:txBody>
      </p:sp>
    </p:spTree>
    <p:extLst>
      <p:ext uri="{BB962C8B-B14F-4D97-AF65-F5344CB8AC3E}">
        <p14:creationId xmlns:p14="http://schemas.microsoft.com/office/powerpoint/2010/main" val="98893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FF9AE-DA78-CA88-E45A-EE91A3929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Denning Site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48966F-9653-5BA8-493F-64FCF2AB5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 fontScale="92500"/>
          </a:bodyPr>
          <a:lstStyle/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Critical to species survivability is successful breeding</a:t>
            </a:r>
          </a:p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Data was analyzed from all known denning sites observed by Florida Wildlife Commission</a:t>
            </a:r>
          </a:p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Big Cypress National Preserve is the dominant denning area for female panther</a:t>
            </a:r>
          </a:p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Florida Panther National Wildlife Preserve is also a preferred denning site 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F4D51EA-0154-CF11-E8AC-990BF67D0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618" y="849085"/>
            <a:ext cx="7068840" cy="479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FC9B8-8328-6E66-C594-258C1785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Denning Site Analysis</a:t>
            </a:r>
          </a:p>
        </p:txBody>
      </p:sp>
      <p:grpSp>
        <p:nvGrpSpPr>
          <p:cNvPr id="39" name="Group 26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F1B1D1-F4A1-F012-9BFC-29058C317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Pine and palmetto mixed habitat type was the preferred type for dens</a:t>
            </a:r>
          </a:p>
          <a:p>
            <a:r>
              <a:rPr lang="en-US" sz="2000" dirty="0">
                <a:solidFill>
                  <a:schemeClr val="bg1"/>
                </a:solidFill>
              </a:rPr>
              <a:t>Palmetto and hardwood hammocks were also important types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These habitats warrant protection within the current </a:t>
            </a:r>
            <a:r>
              <a:rPr lang="en-US" sz="2000" i="1" dirty="0" err="1">
                <a:solidFill>
                  <a:schemeClr val="bg1"/>
                </a:solidFill>
              </a:rPr>
              <a:t>P.c.coryi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range. 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0517B96E-2EFE-8E67-AC53-96CC451DB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548" y="1271671"/>
            <a:ext cx="7497452" cy="446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86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9243C-49B8-A311-F8DA-497ED77B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Denning Site Analysis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93F401-635E-2238-2840-2D9D9BC91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Mean number of kittens by location was calculated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Private lands followed by </a:t>
            </a:r>
            <a:r>
              <a:rPr lang="en-US" sz="2000" dirty="0" err="1">
                <a:solidFill>
                  <a:schemeClr val="bg1"/>
                </a:solidFill>
              </a:rPr>
              <a:t>Okaloacoochee</a:t>
            </a:r>
            <a:r>
              <a:rPr lang="en-US" sz="2000" dirty="0">
                <a:solidFill>
                  <a:schemeClr val="bg1"/>
                </a:solidFill>
              </a:rPr>
              <a:t> Slough State Forest showed the highest kitten production from females 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South Big Cypress Nation Preserve and SBCNP – Deep Lake track also showed promising production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2F3979C-2CD5-AC0B-9477-52D326378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548" y="1669264"/>
            <a:ext cx="7565876" cy="311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79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C8603C-4D6F-1DDE-E491-D17F2E58C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Denning Site Analysis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FCDC68-C13B-1A8E-13A7-FA432DBF7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Of the observed habitat types, hardwood hammocks showed the highest mean kitten production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most common type selected by females, Pine/palmetto mix, showed the lowest mean kitten production of the top 3 habitat types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F47A32A-03E6-39E7-BFB4-F6E6ED651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52" y="1479250"/>
            <a:ext cx="6642532" cy="332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5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28D2F-5C9A-9236-06FD-C4DD7578D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Range and Range Reduction</a:t>
            </a:r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B348F0AB-16EE-8E77-28CA-27AB5F8D9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Extreme localized density was observed within Big Cypress National Preserve and Everglades National Park</a:t>
            </a:r>
          </a:p>
          <a:p>
            <a:r>
              <a:rPr lang="en-US" sz="2000" dirty="0">
                <a:solidFill>
                  <a:schemeClr val="bg1"/>
                </a:solidFill>
              </a:rPr>
              <a:t>Outliers were from a select group of individuals that ultimately perished by various means</a:t>
            </a:r>
          </a:p>
          <a:p>
            <a:r>
              <a:rPr lang="en-US" sz="2000" dirty="0">
                <a:solidFill>
                  <a:schemeClr val="bg1"/>
                </a:solidFill>
              </a:rPr>
              <a:t>Shrinking density is observed in later years, which led to the further analysis in this project</a:t>
            </a:r>
          </a:p>
        </p:txBody>
      </p:sp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17A3938B-DE6B-27E6-703C-5EAF36E6F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53" y="595726"/>
            <a:ext cx="5666547" cy="566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98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95B04-4A1A-02C4-F5B4-40CC9496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Range and Range Reduction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69DE51D-69E8-4E8A-F17A-9095CF013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As observed, individuals in the southeast quadrat of </a:t>
            </a:r>
            <a:r>
              <a:rPr lang="en-US" sz="2000" i="1" dirty="0" err="1">
                <a:solidFill>
                  <a:schemeClr val="bg1"/>
                </a:solidFill>
              </a:rPr>
              <a:t>P.c.coryi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range have diminished to near zero in later years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A general southward trend is also observed in later years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A working hypothesis is this is due to the effects of urban sprawl in the Miami and Tampa metro areas which directly border these areas of the observed range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6B4FFDB1-C182-0BE5-DAE2-3D99F117C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690" y="0"/>
            <a:ext cx="655631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6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DC754-CA31-68A1-CC84-AFCC91BB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Range and Range Reduction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21E6937-CD52-CD12-BC25-6D12D43BD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891752"/>
            <a:ext cx="4707671" cy="233451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Quadrat Statistical Analysis shows the previous assumptions made from KDE were supported</a:t>
            </a:r>
          </a:p>
          <a:p>
            <a:r>
              <a:rPr lang="en-US" sz="2000" dirty="0">
                <a:solidFill>
                  <a:schemeClr val="bg1"/>
                </a:solidFill>
              </a:rPr>
              <a:t>Further correlation analysis with population and urban sprawl is warranted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CB259BA3-F2D3-99C2-EFDB-55C0E86E0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590" y="1380949"/>
            <a:ext cx="5717949" cy="384532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57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1131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Florida Panther Range Reduction</vt:lpstr>
      <vt:lpstr>Importance and Historical Status</vt:lpstr>
      <vt:lpstr>Denning Site Analysis</vt:lpstr>
      <vt:lpstr>Denning Site Analysis</vt:lpstr>
      <vt:lpstr>Denning Site Analysis</vt:lpstr>
      <vt:lpstr>Denning Site Analysis</vt:lpstr>
      <vt:lpstr>Range and Range Reduction</vt:lpstr>
      <vt:lpstr>Range and Range Reduction</vt:lpstr>
      <vt:lpstr>Range and Range Reduction</vt:lpstr>
      <vt:lpstr>Linear Regression Model to Predict Range Reduction</vt:lpstr>
      <vt:lpstr>Model Results</vt:lpstr>
      <vt:lpstr>Interpreting Results and The Future of the Florida Panther</vt:lpstr>
      <vt:lpstr>Acknowledgements</vt:lpstr>
      <vt:lpstr>References and Code Used in this Project</vt:lpstr>
      <vt:lpstr>Photo Credits</vt:lpstr>
      <vt:lpstr>Data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Florida Panther Range Reduction</dc:title>
  <dc:creator>Teasdale, Tom P</dc:creator>
  <cp:lastModifiedBy>Teasdale, Tom P</cp:lastModifiedBy>
  <cp:revision>3</cp:revision>
  <dcterms:created xsi:type="dcterms:W3CDTF">2022-10-06T18:58:14Z</dcterms:created>
  <dcterms:modified xsi:type="dcterms:W3CDTF">2022-10-09T15:04:25Z</dcterms:modified>
</cp:coreProperties>
</file>