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4" r:id="rId5"/>
    <p:sldId id="265" r:id="rId6"/>
    <p:sldId id="260" r:id="rId7"/>
    <p:sldId id="266" r:id="rId8"/>
    <p:sldId id="267" r:id="rId9"/>
    <p:sldId id="268" r:id="rId10"/>
    <p:sldId id="270" r:id="rId11"/>
    <p:sldId id="271" r:id="rId12"/>
    <p:sldId id="269" r:id="rId13"/>
    <p:sldId id="272" r:id="rId14"/>
    <p:sldId id="26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1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0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0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8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8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7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mailto:tteasdale@regis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bug on a leaf&#10;&#10;Description automatically generated with medium confidence">
            <a:extLst>
              <a:ext uri="{FF2B5EF4-FFF2-40B4-BE49-F238E27FC236}">
                <a16:creationId xmlns:a16="http://schemas.microsoft.com/office/drawing/2014/main" id="{895B3131-EFA9-06DE-6DD7-34B7C2A13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73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2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1F859-B4B6-D13B-6E7A-049E41D52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Better Agriculture Through 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506E7-2D9E-76BC-0413-6620B7AF0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dirty="0"/>
              <a:t>Plant Disease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991332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DA85-8898-C2B4-CA71-47BF9D9C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Diagram, histogram&#10;&#10;Description automatically generated">
            <a:extLst>
              <a:ext uri="{FF2B5EF4-FFF2-40B4-BE49-F238E27FC236}">
                <a16:creationId xmlns:a16="http://schemas.microsoft.com/office/drawing/2014/main" id="{1194BC6C-E15C-7F88-A974-09B7C8C48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60" y="264452"/>
            <a:ext cx="6486667" cy="63290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416899-2377-0996-40D3-365B24C4FF4A}"/>
              </a:ext>
            </a:extLst>
          </p:cNvPr>
          <p:cNvSpPr txBox="1"/>
          <p:nvPr/>
        </p:nvSpPr>
        <p:spPr>
          <a:xfrm>
            <a:off x="1243619" y="5756307"/>
            <a:ext cx="4174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training on Tomato data set </a:t>
            </a:r>
          </a:p>
          <a:p>
            <a:r>
              <a:rPr lang="en-US" dirty="0"/>
              <a:t>showed significant noise in validation</a:t>
            </a:r>
          </a:p>
        </p:txBody>
      </p:sp>
    </p:spTree>
    <p:extLst>
      <p:ext uri="{BB962C8B-B14F-4D97-AF65-F5344CB8AC3E}">
        <p14:creationId xmlns:p14="http://schemas.microsoft.com/office/powerpoint/2010/main" val="3290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8805-3699-FF62-0D90-10D0C20D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C11D684-F038-AC53-5610-37E220E3D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4" y="354842"/>
            <a:ext cx="6311104" cy="6285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7F69B9-D663-8853-5DF7-8904004B4289}"/>
              </a:ext>
            </a:extLst>
          </p:cNvPr>
          <p:cNvSpPr txBox="1"/>
          <p:nvPr/>
        </p:nvSpPr>
        <p:spPr>
          <a:xfrm>
            <a:off x="1417893" y="5479308"/>
            <a:ext cx="3866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some parameter tuning, noise was decreased with a small drop in peak accuracy.</a:t>
            </a:r>
          </a:p>
        </p:txBody>
      </p:sp>
    </p:spTree>
    <p:extLst>
      <p:ext uri="{BB962C8B-B14F-4D97-AF65-F5344CB8AC3E}">
        <p14:creationId xmlns:p14="http://schemas.microsoft.com/office/powerpoint/2010/main" val="87607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D586-9B5B-14A8-30FC-E549C575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113213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4071-B97A-70F8-94F1-A199DE459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587501"/>
            <a:ext cx="9486690" cy="4498667"/>
          </a:xfrm>
        </p:spPr>
        <p:txBody>
          <a:bodyPr/>
          <a:lstStyle/>
          <a:p>
            <a:r>
              <a:rPr lang="en-US" dirty="0"/>
              <a:t>Initial training of a more robust model architecture on the Tomato dataset yielded results of ~88%. </a:t>
            </a:r>
          </a:p>
          <a:p>
            <a:r>
              <a:rPr lang="en-US" dirty="0"/>
              <a:t>These results showed erratic accuracy in validation data initially. This was likely a result of noise in predictions.</a:t>
            </a:r>
          </a:p>
          <a:p>
            <a:r>
              <a:rPr lang="en-US" dirty="0"/>
              <a:t>To remedy this problem, dropout layers were introduced, and the learning rate was decreased. This did appear to have some effect on the noise issue. </a:t>
            </a:r>
          </a:p>
          <a:p>
            <a:r>
              <a:rPr lang="en-US" dirty="0"/>
              <a:t>Further training on more robust hardware would likely yield the desired results. Considering the data set size, processing time when the number of epochs were increased resulted in hardware issues. </a:t>
            </a:r>
          </a:p>
        </p:txBody>
      </p:sp>
    </p:spTree>
    <p:extLst>
      <p:ext uri="{BB962C8B-B14F-4D97-AF65-F5344CB8AC3E}">
        <p14:creationId xmlns:p14="http://schemas.microsoft.com/office/powerpoint/2010/main" val="200425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2656-8C5E-A5EE-88E0-4DF052AE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1C8E-C33F-BC6F-D5A2-A701D76A7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With the implementation of field hardware, this method represents a viable option to monitor and offer rapid alerts to assist in plant pathology concerns. </a:t>
            </a:r>
          </a:p>
          <a:p>
            <a:r>
              <a:rPr lang="en-US" dirty="0"/>
              <a:t>There are other options in packages that should be explored, such as </a:t>
            </a:r>
            <a:r>
              <a:rPr lang="en-US" dirty="0" err="1"/>
              <a:t>PyTorch</a:t>
            </a:r>
            <a:r>
              <a:rPr lang="en-US" dirty="0"/>
              <a:t> for image classification. </a:t>
            </a:r>
          </a:p>
          <a:p>
            <a:r>
              <a:rPr lang="en-US" dirty="0"/>
              <a:t>Hardware should be considered when processing equipment is chosen. Cloud options may prove to be beneficial, but would come with an increase in cost. </a:t>
            </a:r>
          </a:p>
          <a:p>
            <a:r>
              <a:rPr lang="en-US" dirty="0"/>
              <a:t>Field deployment should be explored. Cloud solutions and </a:t>
            </a:r>
            <a:r>
              <a:rPr lang="en-US" dirty="0" err="1"/>
              <a:t>TFLite</a:t>
            </a:r>
            <a:r>
              <a:rPr lang="en-US" dirty="0"/>
              <a:t> are options to explore. IoT sensors, such as a connected group of cameras are options worth considering. </a:t>
            </a:r>
          </a:p>
        </p:txBody>
      </p:sp>
    </p:spTree>
    <p:extLst>
      <p:ext uri="{BB962C8B-B14F-4D97-AF65-F5344CB8AC3E}">
        <p14:creationId xmlns:p14="http://schemas.microsoft.com/office/powerpoint/2010/main" val="76242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F9DC-9B7C-46D0-A66B-98215B3B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C6B1-4DAA-D547-1F5F-24A663A85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35100"/>
            <a:ext cx="9486690" cy="496753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>
              <a:effectLst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</a:rPr>
              <a:t>Bi, L., &amp; Hu, G. (2020). Improving image-based plant disease classification with generative adversarial network under limited training set. </a:t>
            </a:r>
            <a:r>
              <a:rPr lang="en-US" i="1" dirty="0">
                <a:effectLst/>
              </a:rPr>
              <a:t>Frontiers in Plant Science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11</a:t>
            </a:r>
            <a:r>
              <a:rPr lang="en-US" dirty="0">
                <a:effectLst/>
              </a:rPr>
              <a:t>, 583438. https://doi.org/10.3389/fpls.2020.583438</a:t>
            </a:r>
          </a:p>
          <a:p>
            <a:pPr>
              <a:spcAft>
                <a:spcPts val="0"/>
              </a:spcAft>
            </a:pPr>
            <a:r>
              <a:rPr lang="en-US" dirty="0">
                <a:effectLst/>
              </a:rPr>
              <a:t>Mohanty, S. P., Hughes, D. P., &amp; </a:t>
            </a:r>
            <a:r>
              <a:rPr lang="en-US" dirty="0" err="1">
                <a:effectLst/>
              </a:rPr>
              <a:t>Salathé</a:t>
            </a:r>
            <a:r>
              <a:rPr lang="en-US" dirty="0">
                <a:effectLst/>
              </a:rPr>
              <a:t>, M. (2016). Using deep learning for image-based plant disease detection. </a:t>
            </a:r>
            <a:r>
              <a:rPr lang="en-US" i="1" dirty="0">
                <a:effectLst/>
              </a:rPr>
              <a:t>Frontiers in Plant Science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7</a:t>
            </a:r>
            <a:r>
              <a:rPr lang="en-US" dirty="0">
                <a:effectLst/>
              </a:rPr>
              <a:t>, 1419. https://doi.org/10.3389/fpls.2016.01419</a:t>
            </a:r>
          </a:p>
          <a:p>
            <a:pPr>
              <a:spcAft>
                <a:spcPts val="0"/>
              </a:spcAft>
            </a:pPr>
            <a:r>
              <a:rPr lang="en-US" dirty="0">
                <a:effectLst/>
              </a:rPr>
              <a:t>Paymode, A. S., &amp; </a:t>
            </a:r>
            <a:r>
              <a:rPr lang="en-US" dirty="0" err="1">
                <a:effectLst/>
              </a:rPr>
              <a:t>Malode</a:t>
            </a:r>
            <a:r>
              <a:rPr lang="en-US" dirty="0">
                <a:effectLst/>
              </a:rPr>
              <a:t>, V. B. (2022). Transfer learning for multi-crop leaf disease image classification using convolutional neural network VGG. </a:t>
            </a:r>
            <a:r>
              <a:rPr lang="en-US" i="1" dirty="0">
                <a:effectLst/>
              </a:rPr>
              <a:t>Artificial Intelligence in Agriculture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6</a:t>
            </a:r>
            <a:r>
              <a:rPr lang="en-US" dirty="0">
                <a:effectLst/>
              </a:rPr>
              <a:t>, 23–33. https://doi.org/10.1016/j.aiia.2021.12.002</a:t>
            </a:r>
          </a:p>
          <a:p>
            <a:pPr>
              <a:spcAft>
                <a:spcPts val="0"/>
              </a:spcAft>
            </a:pPr>
            <a:r>
              <a:rPr lang="en-US" dirty="0">
                <a:effectLst/>
              </a:rPr>
              <a:t>Riley, M., Williamson, M., &amp; </a:t>
            </a:r>
            <a:r>
              <a:rPr lang="en-US" dirty="0" err="1">
                <a:effectLst/>
              </a:rPr>
              <a:t>Maloy</a:t>
            </a:r>
            <a:r>
              <a:rPr lang="en-US" dirty="0">
                <a:effectLst/>
              </a:rPr>
              <a:t>, O. (2002). ​​​Plant Disease Diagnosis. </a:t>
            </a:r>
            <a:r>
              <a:rPr lang="en-US" i="1" dirty="0">
                <a:effectLst/>
              </a:rPr>
              <a:t>Plant Health Instructor</a:t>
            </a:r>
            <a:r>
              <a:rPr lang="en-US" dirty="0">
                <a:effectLst/>
              </a:rPr>
              <a:t>. https://doi.org/10.1094/phi-i-2002-1021-01</a:t>
            </a:r>
          </a:p>
          <a:p>
            <a:pPr>
              <a:spcAft>
                <a:spcPts val="0"/>
              </a:spcAft>
            </a:pPr>
            <a:r>
              <a:rPr lang="en-US" i="1" dirty="0">
                <a:effectLst/>
              </a:rPr>
              <a:t>USDA APHIS</a:t>
            </a:r>
            <a:r>
              <a:rPr lang="en-US" dirty="0">
                <a:effectLst/>
              </a:rPr>
              <a:t>. (2022, April 5). Usda.gov. https://www.aphis.usda.gov/aphis/newsroom/news/sa_by_date/sa-2022/protect-plants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28078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2E40-A2BE-1024-D8D2-F2330E4A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CE288-6838-DC0A-13FF-EA71F2B88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tteasdale@regis.edu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erson holding a fish&#10;&#10;Description automatically generated with medium confidence">
            <a:extLst>
              <a:ext uri="{FF2B5EF4-FFF2-40B4-BE49-F238E27FC236}">
                <a16:creationId xmlns:a16="http://schemas.microsoft.com/office/drawing/2014/main" id="{CEC5C0C7-E497-308D-C037-B2F704001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22828"/>
            <a:ext cx="5904345" cy="44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ts in a field">
            <a:extLst>
              <a:ext uri="{FF2B5EF4-FFF2-40B4-BE49-F238E27FC236}">
                <a16:creationId xmlns:a16="http://schemas.microsoft.com/office/drawing/2014/main" id="{85FBB0F5-D8D3-D3B4-19EC-E2DFDC4B3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77" r="29252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4021B-C3D3-DCA5-C50C-3F0FBD4D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3"/>
            <a:ext cx="6881728" cy="6241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Traditional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BF8D-85C4-627E-53C1-E0CB4D8D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1752600"/>
            <a:ext cx="6881728" cy="4333568"/>
          </a:xfrm>
        </p:spPr>
        <p:txBody>
          <a:bodyPr>
            <a:normAutofit/>
          </a:bodyPr>
          <a:lstStyle/>
          <a:p>
            <a:r>
              <a:rPr lang="en-US" dirty="0"/>
              <a:t>According to the USDA, plant pathogens and destructive insects cause $40 billion in damages annually (USDA, 2022). </a:t>
            </a:r>
          </a:p>
          <a:p>
            <a:r>
              <a:rPr lang="en-US" dirty="0"/>
              <a:t>Traditional methods have employed manual inspection and identification from a plant pathologist (Riley et. al., 2002).</a:t>
            </a:r>
          </a:p>
          <a:p>
            <a:r>
              <a:rPr lang="en-US" dirty="0"/>
              <a:t>Advances in deep learning methods present an opportunity to both reduce costs and increase application of this process.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0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D15A-31A5-CC4B-4D2C-C29386F4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455362"/>
            <a:ext cx="9944100" cy="1550419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B052-6EBF-C2F3-31EC-64F97517D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697984"/>
          </a:xfrm>
        </p:spPr>
        <p:txBody>
          <a:bodyPr/>
          <a:lstStyle/>
          <a:p>
            <a:r>
              <a:rPr lang="en-US" dirty="0"/>
              <a:t>A deep learning algorithm known as a Convolution Neural Network was used in this project. A classification approach was taken. This works by classifying images into predetermined classes, or labels.</a:t>
            </a:r>
          </a:p>
          <a:p>
            <a:r>
              <a:rPr lang="en-US" dirty="0"/>
              <a:t>The data consisted of two sets (general plant and tomato specific) and a total of 44,469 individual pictures and 23 classes. </a:t>
            </a:r>
          </a:p>
          <a:p>
            <a:r>
              <a:rPr lang="en-US" dirty="0"/>
              <a:t>Some methods included to increase model accuracy were data augmentation and auto-tuning of parameters. </a:t>
            </a:r>
          </a:p>
          <a:p>
            <a:r>
              <a:rPr lang="en-US" dirty="0"/>
              <a:t>The general plant data were initially fed into a relatively simply model to assess the viability of this approach. Following somewhat lackluster results, a more robust model was developed, and the tomato data set was used. </a:t>
            </a:r>
          </a:p>
        </p:txBody>
      </p:sp>
      <p:pic>
        <p:nvPicPr>
          <p:cNvPr id="5" name="Picture 4" descr="Sample image from Plant Pathogen 2021 Data Set. ">
            <a:extLst>
              <a:ext uri="{FF2B5EF4-FFF2-40B4-BE49-F238E27FC236}">
                <a16:creationId xmlns:a16="http://schemas.microsoft.com/office/drawing/2014/main" id="{E8D20ABD-6B45-D707-B813-DD5A9D6F3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-5899"/>
            <a:ext cx="2011680" cy="2011680"/>
          </a:xfrm>
          <a:prstGeom prst="rect">
            <a:avLst/>
          </a:prstGeom>
        </p:spPr>
      </p:pic>
      <p:pic>
        <p:nvPicPr>
          <p:cNvPr id="7" name="Picture 6" descr="A close up of a leaf&#10;&#10;Description automatically generated">
            <a:extLst>
              <a:ext uri="{FF2B5EF4-FFF2-40B4-BE49-F238E27FC236}">
                <a16:creationId xmlns:a16="http://schemas.microsoft.com/office/drawing/2014/main" id="{856D8E16-E9B6-056B-0680-8936E17A0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0" y="-5899"/>
            <a:ext cx="2011680" cy="2011680"/>
          </a:xfrm>
          <a:prstGeom prst="rect">
            <a:avLst/>
          </a:prstGeom>
        </p:spPr>
      </p:pic>
      <p:pic>
        <p:nvPicPr>
          <p:cNvPr id="9" name="Picture 8" descr="A green leaf on a grey surface&#10;&#10;Description automatically generated with medium confidence">
            <a:extLst>
              <a:ext uri="{FF2B5EF4-FFF2-40B4-BE49-F238E27FC236}">
                <a16:creationId xmlns:a16="http://schemas.microsoft.com/office/drawing/2014/main" id="{55CE26D1-11B2-6193-A554-316DAA9EF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0"/>
            <a:ext cx="2011680" cy="2011680"/>
          </a:xfrm>
          <a:prstGeom prst="rect">
            <a:avLst/>
          </a:prstGeom>
        </p:spPr>
      </p:pic>
      <p:pic>
        <p:nvPicPr>
          <p:cNvPr id="11" name="Picture 10" descr="A green leaf on a white surface&#10;&#10;Description automatically generated with medium confidence">
            <a:extLst>
              <a:ext uri="{FF2B5EF4-FFF2-40B4-BE49-F238E27FC236}">
                <a16:creationId xmlns:a16="http://schemas.microsoft.com/office/drawing/2014/main" id="{8FA72444-24C4-930B-AC68-A05241081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16" y="-5899"/>
            <a:ext cx="20116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7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2DC3-F0B0-44FA-93DC-AB305BD1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10" y="152400"/>
            <a:ext cx="9486690" cy="2005781"/>
          </a:xfrm>
        </p:spPr>
        <p:txBody>
          <a:bodyPr/>
          <a:lstStyle/>
          <a:p>
            <a:r>
              <a:rPr lang="en-US" dirty="0"/>
              <a:t>General Plant Class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F00FB-17E5-003B-6C16-57FD100CF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890" y="1002890"/>
            <a:ext cx="8534400" cy="5441065"/>
          </a:xfrm>
        </p:spPr>
      </p:pic>
    </p:spTree>
    <p:extLst>
      <p:ext uri="{BB962C8B-B14F-4D97-AF65-F5344CB8AC3E}">
        <p14:creationId xmlns:p14="http://schemas.microsoft.com/office/powerpoint/2010/main" val="212362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089C-AACC-E9F1-A86C-350E39D3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110" y="315662"/>
            <a:ext cx="9486690" cy="1550419"/>
          </a:xfrm>
        </p:spPr>
        <p:txBody>
          <a:bodyPr/>
          <a:lstStyle/>
          <a:p>
            <a:r>
              <a:rPr lang="en-US" dirty="0"/>
              <a:t>Tomato Class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D272E-431F-650D-DCD8-28377DBDA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30571"/>
            <a:ext cx="9194800" cy="5471602"/>
          </a:xfrm>
        </p:spPr>
      </p:pic>
    </p:spTree>
    <p:extLst>
      <p:ext uri="{BB962C8B-B14F-4D97-AF65-F5344CB8AC3E}">
        <p14:creationId xmlns:p14="http://schemas.microsoft.com/office/powerpoint/2010/main" val="333741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A4B2-B5AB-81DA-5238-0923BEC1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328362"/>
            <a:ext cx="9486690" cy="1550419"/>
          </a:xfrm>
        </p:spPr>
        <p:txBody>
          <a:bodyPr/>
          <a:lstStyle/>
          <a:p>
            <a:r>
              <a:rPr lang="en-US" dirty="0"/>
              <a:t>A note on class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FA-C382-EE24-884C-FF2A4A6EF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552700"/>
            <a:ext cx="9486690" cy="2260600"/>
          </a:xfrm>
        </p:spPr>
        <p:txBody>
          <a:bodyPr/>
          <a:lstStyle/>
          <a:p>
            <a:r>
              <a:rPr lang="en-US" dirty="0"/>
              <a:t>A lack of balance between data in classes can lead to less accurate predictions</a:t>
            </a:r>
          </a:p>
          <a:p>
            <a:r>
              <a:rPr lang="en-US" dirty="0"/>
              <a:t>This is one of the reasons why the Tomato data set performed better in modeling, as will be shown in the following results section of this report. </a:t>
            </a:r>
          </a:p>
        </p:txBody>
      </p:sp>
    </p:spTree>
    <p:extLst>
      <p:ext uri="{BB962C8B-B14F-4D97-AF65-F5344CB8AC3E}">
        <p14:creationId xmlns:p14="http://schemas.microsoft.com/office/powerpoint/2010/main" val="292529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A55A-CD6D-7F49-211E-07FB2CDD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C4B00-D926-0659-307F-D1EA51F6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accuracy of the model on the General Plant dataset showed about 66% accuracy on the validation data. Auto-tuning of parameters was employed, and accuracy improved slightly to 78%. </a:t>
            </a:r>
          </a:p>
        </p:txBody>
      </p:sp>
    </p:spTree>
    <p:extLst>
      <p:ext uri="{BB962C8B-B14F-4D97-AF65-F5344CB8AC3E}">
        <p14:creationId xmlns:p14="http://schemas.microsoft.com/office/powerpoint/2010/main" val="40567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87C2-860F-8FB0-BCD9-A870F3F9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1A8E7-E237-8E5D-79D8-00D0F4970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192" y="455362"/>
            <a:ext cx="6135498" cy="61227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ED68F9-53A4-335E-3EB2-1329F8AE662F}"/>
              </a:ext>
            </a:extLst>
          </p:cNvPr>
          <p:cNvSpPr txBox="1"/>
          <p:nvPr/>
        </p:nvSpPr>
        <p:spPr>
          <a:xfrm>
            <a:off x="1701800" y="5931826"/>
            <a:ext cx="382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showing the first training run on the General Plant dataset.</a:t>
            </a:r>
          </a:p>
        </p:txBody>
      </p:sp>
    </p:spTree>
    <p:extLst>
      <p:ext uri="{BB962C8B-B14F-4D97-AF65-F5344CB8AC3E}">
        <p14:creationId xmlns:p14="http://schemas.microsoft.com/office/powerpoint/2010/main" val="195889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AD4B-EBF7-73B0-8B36-10CDBD82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8171-A010-54AE-B317-710DE8585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30571"/>
            <a:ext cx="9486690" cy="928429"/>
          </a:xfrm>
        </p:spPr>
        <p:txBody>
          <a:bodyPr/>
          <a:lstStyle/>
          <a:p>
            <a:r>
              <a:rPr lang="en-US" dirty="0"/>
              <a:t>After some further tuning, along with data augmentation, results improved slightly to 78% on validation data.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3AE3F-945E-9312-23A4-B4122E389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51" y="2159000"/>
            <a:ext cx="4515549" cy="4506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453542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766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Neue Haas Grotesk Text Pro</vt:lpstr>
      <vt:lpstr>InterweaveVTI</vt:lpstr>
      <vt:lpstr>Better Agriculture Through Computer Vision</vt:lpstr>
      <vt:lpstr>Traditional Methods</vt:lpstr>
      <vt:lpstr>Methods</vt:lpstr>
      <vt:lpstr>General Plant Class Distribution</vt:lpstr>
      <vt:lpstr>Tomato Class Distribution</vt:lpstr>
      <vt:lpstr>A note on class distribution</vt:lpstr>
      <vt:lpstr>Results</vt:lpstr>
      <vt:lpstr>Results</vt:lpstr>
      <vt:lpstr>Results</vt:lpstr>
      <vt:lpstr>Results</vt:lpstr>
      <vt:lpstr>Results</vt:lpstr>
      <vt:lpstr>Results</vt:lpstr>
      <vt:lpstr>Conclusion</vt:lpstr>
      <vt:lpstr>References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 Identification with Computer Vision</dc:title>
  <dc:creator>Teasdale, Tom P</dc:creator>
  <cp:lastModifiedBy>Teasdale, Tom P</cp:lastModifiedBy>
  <cp:revision>6</cp:revision>
  <dcterms:created xsi:type="dcterms:W3CDTF">2022-10-19T20:20:39Z</dcterms:created>
  <dcterms:modified xsi:type="dcterms:W3CDTF">2022-11-19T18:19:46Z</dcterms:modified>
</cp:coreProperties>
</file>