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4" r:id="rId5"/>
    <p:sldId id="265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2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1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8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2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0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0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8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8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9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7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USDA%20APHIS.%20(2022,%20April%205).%20Usda.gov.%20https:/www.aphis.usda.gov/aphis/newsroom/news/sa_by_date/sa-2022/protect-plan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mailto:tteasdale@regis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bug on a leaf&#10;&#10;Description automatically generated with medium confidence">
            <a:extLst>
              <a:ext uri="{FF2B5EF4-FFF2-40B4-BE49-F238E27FC236}">
                <a16:creationId xmlns:a16="http://schemas.microsoft.com/office/drawing/2014/main" id="{895B3131-EFA9-06DE-6DD7-34B7C2A13D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3735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2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1F859-B4B6-D13B-6E7A-049E41D52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Better Agriculture Through 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506E7-2D9E-76BC-0413-6620B7AF0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en-US" dirty="0"/>
              <a:t>Plant Disease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99133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nts in a field">
            <a:extLst>
              <a:ext uri="{FF2B5EF4-FFF2-40B4-BE49-F238E27FC236}">
                <a16:creationId xmlns:a16="http://schemas.microsoft.com/office/drawing/2014/main" id="{85FBB0F5-D8D3-D3B4-19EC-E2DFDC4B3B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77" r="29252" b="-1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4021B-C3D3-DCA5-C50C-3F0FBD4D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3"/>
            <a:ext cx="6881728" cy="6241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Traditional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7BF8D-85C4-627E-53C1-E0CB4D8D7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1752600"/>
            <a:ext cx="6881728" cy="4333568"/>
          </a:xfrm>
        </p:spPr>
        <p:txBody>
          <a:bodyPr>
            <a:normAutofit/>
          </a:bodyPr>
          <a:lstStyle/>
          <a:p>
            <a:r>
              <a:rPr lang="en-US" dirty="0"/>
              <a:t>According to the USDA, plant pathogens and destructive insects cause $40 billion in damages annually (USDA, 2022). </a:t>
            </a:r>
          </a:p>
          <a:p>
            <a:r>
              <a:rPr lang="en-US" dirty="0"/>
              <a:t>Traditional methods have employed manual inspection and identification from a plant pathologist (Riley et. al., 2002).</a:t>
            </a:r>
          </a:p>
          <a:p>
            <a:r>
              <a:rPr lang="en-US" dirty="0"/>
              <a:t>Advances in deep learning methods present an opportunity to both reduce costs and increase application of this process.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0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BD15A-31A5-CC4B-4D2C-C29386F46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455362"/>
            <a:ext cx="9944100" cy="1550419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9B052-6EBF-C2F3-31EC-64F97517D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697984"/>
          </a:xfrm>
        </p:spPr>
        <p:txBody>
          <a:bodyPr/>
          <a:lstStyle/>
          <a:p>
            <a:r>
              <a:rPr lang="en-US" dirty="0"/>
              <a:t>A deep learning algorithm known as a Convolution Neural Network was used in this project. A classification approach was taken. This works by classifying images into predetermined classes, or labels.</a:t>
            </a:r>
          </a:p>
          <a:p>
            <a:r>
              <a:rPr lang="en-US" dirty="0"/>
              <a:t>The data consisted of two sets (general plant and tomato specific) and a total of 44,469 individual pictures and 23 classes. </a:t>
            </a:r>
          </a:p>
          <a:p>
            <a:r>
              <a:rPr lang="en-US" dirty="0"/>
              <a:t>The general plant data were initially fed into a relatively simply model to assess the viability of this approach. Following somewhat lackluster results, a more robust model was developed, and the tomato data set was used. </a:t>
            </a:r>
          </a:p>
        </p:txBody>
      </p:sp>
      <p:pic>
        <p:nvPicPr>
          <p:cNvPr id="5" name="Picture 4" descr="Sample image from Plant Pathogen 2021 Data Set. ">
            <a:extLst>
              <a:ext uri="{FF2B5EF4-FFF2-40B4-BE49-F238E27FC236}">
                <a16:creationId xmlns:a16="http://schemas.microsoft.com/office/drawing/2014/main" id="{E8D20ABD-6B45-D707-B813-DD5A9D6F3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320" y="-5899"/>
            <a:ext cx="2011680" cy="2011680"/>
          </a:xfrm>
          <a:prstGeom prst="rect">
            <a:avLst/>
          </a:prstGeom>
        </p:spPr>
      </p:pic>
      <p:pic>
        <p:nvPicPr>
          <p:cNvPr id="7" name="Picture 6" descr="A close up of a leaf&#10;&#10;Description automatically generated">
            <a:extLst>
              <a:ext uri="{FF2B5EF4-FFF2-40B4-BE49-F238E27FC236}">
                <a16:creationId xmlns:a16="http://schemas.microsoft.com/office/drawing/2014/main" id="{856D8E16-E9B6-056B-0680-8936E17A0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40" y="-5899"/>
            <a:ext cx="2011680" cy="2011680"/>
          </a:xfrm>
          <a:prstGeom prst="rect">
            <a:avLst/>
          </a:prstGeom>
        </p:spPr>
      </p:pic>
      <p:pic>
        <p:nvPicPr>
          <p:cNvPr id="9" name="Picture 8" descr="A green leaf on a grey surface&#10;&#10;Description automatically generated with medium confidence">
            <a:extLst>
              <a:ext uri="{FF2B5EF4-FFF2-40B4-BE49-F238E27FC236}">
                <a16:creationId xmlns:a16="http://schemas.microsoft.com/office/drawing/2014/main" id="{55CE26D1-11B2-6193-A554-316DAA9EF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60" y="0"/>
            <a:ext cx="2011680" cy="2011680"/>
          </a:xfrm>
          <a:prstGeom prst="rect">
            <a:avLst/>
          </a:prstGeom>
        </p:spPr>
      </p:pic>
      <p:pic>
        <p:nvPicPr>
          <p:cNvPr id="11" name="Picture 10" descr="A green leaf on a white surface&#10;&#10;Description automatically generated with medium confidence">
            <a:extLst>
              <a:ext uri="{FF2B5EF4-FFF2-40B4-BE49-F238E27FC236}">
                <a16:creationId xmlns:a16="http://schemas.microsoft.com/office/drawing/2014/main" id="{8FA72444-24C4-930B-AC68-A05241081D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16" y="-5899"/>
            <a:ext cx="201168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7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2DC3-F0B0-44FA-93DC-AB305BD1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310" y="152400"/>
            <a:ext cx="9486690" cy="2005781"/>
          </a:xfrm>
        </p:spPr>
        <p:txBody>
          <a:bodyPr/>
          <a:lstStyle/>
          <a:p>
            <a:r>
              <a:rPr lang="en-US" dirty="0"/>
              <a:t>General Plant Class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DF00FB-17E5-003B-6C16-57FD100CF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890" y="1002890"/>
            <a:ext cx="8534400" cy="5441065"/>
          </a:xfrm>
        </p:spPr>
      </p:pic>
    </p:spTree>
    <p:extLst>
      <p:ext uri="{BB962C8B-B14F-4D97-AF65-F5344CB8AC3E}">
        <p14:creationId xmlns:p14="http://schemas.microsoft.com/office/powerpoint/2010/main" val="212362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089C-AACC-E9F1-A86C-350E39D3E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110" y="315662"/>
            <a:ext cx="9486690" cy="1550419"/>
          </a:xfrm>
        </p:spPr>
        <p:txBody>
          <a:bodyPr/>
          <a:lstStyle/>
          <a:p>
            <a:r>
              <a:rPr lang="en-US" dirty="0"/>
              <a:t>Tomato Class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0D272E-431F-650D-DCD8-28377DBDA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230571"/>
            <a:ext cx="9194800" cy="5471602"/>
          </a:xfrm>
        </p:spPr>
      </p:pic>
    </p:spTree>
    <p:extLst>
      <p:ext uri="{BB962C8B-B14F-4D97-AF65-F5344CB8AC3E}">
        <p14:creationId xmlns:p14="http://schemas.microsoft.com/office/powerpoint/2010/main" val="3337415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9A4B2-B5AB-81DA-5238-0923BEC1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328362"/>
            <a:ext cx="9486690" cy="1550419"/>
          </a:xfrm>
        </p:spPr>
        <p:txBody>
          <a:bodyPr/>
          <a:lstStyle/>
          <a:p>
            <a:r>
              <a:rPr lang="en-US" dirty="0"/>
              <a:t>A note on class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19FA-C382-EE24-884C-FF2A4A6EF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552700"/>
            <a:ext cx="9486690" cy="2260600"/>
          </a:xfrm>
        </p:spPr>
        <p:txBody>
          <a:bodyPr/>
          <a:lstStyle/>
          <a:p>
            <a:r>
              <a:rPr lang="en-US" dirty="0"/>
              <a:t>A lack of balance between data in classes can lead to less accurate predictions</a:t>
            </a:r>
          </a:p>
          <a:p>
            <a:r>
              <a:rPr lang="en-US" dirty="0"/>
              <a:t>This is one of the reasons why the Tomato data set performed better in modeling.  </a:t>
            </a:r>
          </a:p>
        </p:txBody>
      </p:sp>
    </p:spTree>
    <p:extLst>
      <p:ext uri="{BB962C8B-B14F-4D97-AF65-F5344CB8AC3E}">
        <p14:creationId xmlns:p14="http://schemas.microsoft.com/office/powerpoint/2010/main" val="292529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F9DC-9B7C-46D0-A66B-98215B3B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BC6B1-4DAA-D547-1F5F-24A663A85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USDA APHIS</a:t>
            </a:r>
            <a:r>
              <a:rPr lang="en-US" dirty="0"/>
              <a:t>. (2022, April 5). Usda.gov. </a:t>
            </a:r>
            <a:r>
              <a:rPr lang="en-US" dirty="0">
                <a:hlinkClick r:id="rId2"/>
              </a:rPr>
              <a:t>	</a:t>
            </a:r>
            <a:r>
              <a:rPr lang="en-US" u="sng" dirty="0">
                <a:hlinkClick r:id="rId2"/>
              </a:rPr>
              <a:t>https://www.aphis.usda.gov/aphis/newsroom/news/sa_by_date/       	sa-2022/protect-plants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62807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72E40-A2BE-1024-D8D2-F2330E4A3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CE288-6838-DC0A-13FF-EA71F2B88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tteasdale@regis.edu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erson holding a fish&#10;&#10;Description automatically generated with medium confidence">
            <a:extLst>
              <a:ext uri="{FF2B5EF4-FFF2-40B4-BE49-F238E27FC236}">
                <a16:creationId xmlns:a16="http://schemas.microsoft.com/office/drawing/2014/main" id="{CEC5C0C7-E497-308D-C037-B2F704001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22828"/>
            <a:ext cx="5904345" cy="442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301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259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Neue Haas Grotesk Text Pro</vt:lpstr>
      <vt:lpstr>InterweaveVTI</vt:lpstr>
      <vt:lpstr>Better Agriculture Through Computer Vision</vt:lpstr>
      <vt:lpstr>Traditional Methods</vt:lpstr>
      <vt:lpstr>Methods</vt:lpstr>
      <vt:lpstr>General Plant Class Distribution</vt:lpstr>
      <vt:lpstr>Tomato Class Distribution</vt:lpstr>
      <vt:lpstr>A note on class distribution</vt:lpstr>
      <vt:lpstr>References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Disease Identification with Computer Vision</dc:title>
  <dc:creator>Teasdale, Tom P</dc:creator>
  <cp:lastModifiedBy>Teasdale, Tom P</cp:lastModifiedBy>
  <cp:revision>3</cp:revision>
  <dcterms:created xsi:type="dcterms:W3CDTF">2022-10-19T20:20:39Z</dcterms:created>
  <dcterms:modified xsi:type="dcterms:W3CDTF">2022-11-15T04:32:57Z</dcterms:modified>
</cp:coreProperties>
</file>