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11" r:id="rId3"/>
    <p:sldId id="296" r:id="rId4"/>
    <p:sldId id="367" r:id="rId5"/>
    <p:sldId id="368" r:id="rId6"/>
    <p:sldId id="369" r:id="rId7"/>
    <p:sldId id="375" r:id="rId8"/>
    <p:sldId id="371" r:id="rId9"/>
    <p:sldId id="37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99"/>
    <a:srgbClr val="040400"/>
    <a:srgbClr val="F7DDE8"/>
    <a:srgbClr val="F3CDDD"/>
    <a:srgbClr val="E9A5C2"/>
    <a:srgbClr val="C0D2E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059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have/behave/issues/33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928794" y="428604"/>
            <a:ext cx="521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Welcome to</a:t>
            </a:r>
            <a:r>
              <a:rPr lang="en-US" sz="4000" b="1" dirty="0" smtClean="0">
                <a:solidFill>
                  <a:schemeClr val="bg1"/>
                </a:solidFill>
              </a:rPr>
              <a:t> imademethink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0166" y="1928802"/>
            <a:ext cx="6143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Behave (not Cucumber) tutorials for </a:t>
            </a:r>
          </a:p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BDD with Python</a:t>
            </a:r>
            <a:endParaRPr lang="en-IN" sz="3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pic>
        <p:nvPicPr>
          <p:cNvPr id="10" name="Picture 9" descr="imag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3357562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Other language example</a:t>
            </a: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42844" y="500042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Gherkin </a:t>
            </a:r>
            <a:r>
              <a:rPr lang="en-IN" sz="2400" dirty="0" smtClean="0">
                <a:solidFill>
                  <a:schemeClr val="bg1"/>
                </a:solidFill>
                <a:hlinkClick r:id="rId3"/>
              </a:rPr>
              <a:t>https://github.com/behave/behave/issues/334</a:t>
            </a:r>
            <a:endParaRPr lang="en-IN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Agenda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42918"/>
            <a:ext cx="89297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 What is Behave (in Python programming)? </a:t>
            </a:r>
            <a:endParaRPr lang="en-US" sz="31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chemeClr val="bg1"/>
                </a:solidFill>
              </a:rPr>
              <a:t> Keywords used in Behave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100" dirty="0" smtClean="0">
                <a:solidFill>
                  <a:schemeClr val="bg1"/>
                </a:solidFill>
              </a:rPr>
              <a:t> </a:t>
            </a:r>
            <a:r>
              <a:rPr lang="en-US" sz="3100" dirty="0" smtClean="0">
                <a:solidFill>
                  <a:schemeClr val="bg1"/>
                </a:solidFill>
              </a:rPr>
              <a:t>Feature file</a:t>
            </a:r>
            <a:endParaRPr lang="en-IN" sz="31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100" dirty="0" smtClean="0">
                <a:solidFill>
                  <a:schemeClr val="bg1"/>
                </a:solidFill>
              </a:rPr>
              <a:t> Step, Step Definition, Step Implementation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chemeClr val="bg1"/>
                </a:solidFill>
              </a:rPr>
              <a:t> Installation details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chemeClr val="bg1"/>
                </a:solidFill>
              </a:rPr>
              <a:t> Parameterization (int, string, </a:t>
            </a:r>
            <a:r>
              <a:rPr lang="en-US" sz="3100" dirty="0" err="1" smtClean="0">
                <a:solidFill>
                  <a:schemeClr val="bg1"/>
                </a:solidFill>
              </a:rPr>
              <a:t>dataTable</a:t>
            </a:r>
            <a:r>
              <a:rPr lang="en-US" sz="3100" dirty="0" smtClean="0">
                <a:solidFill>
                  <a:schemeClr val="bg1"/>
                </a:solidFill>
              </a:rPr>
              <a:t>, examples)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chemeClr val="bg1"/>
                </a:solidFill>
              </a:rPr>
              <a:t> Before/ After Decorators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chemeClr val="bg1"/>
                </a:solidFill>
              </a:rPr>
              <a:t> Runner file with command line arguments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chemeClr val="bg1"/>
                </a:solidFill>
              </a:rPr>
              <a:t> Reporting (</a:t>
            </a:r>
            <a:r>
              <a:rPr lang="en-US" sz="2000" dirty="0" smtClean="0">
                <a:solidFill>
                  <a:schemeClr val="bg1"/>
                </a:solidFill>
              </a:rPr>
              <a:t>JSON format pass/ fail</a:t>
            </a:r>
            <a:r>
              <a:rPr lang="en-US" sz="3100" dirty="0" smtClean="0">
                <a:solidFill>
                  <a:schemeClr val="bg1"/>
                </a:solidFill>
              </a:rPr>
              <a:t>) using Allure module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chemeClr val="bg1"/>
                </a:solidFill>
              </a:rPr>
              <a:t> Reporting (</a:t>
            </a:r>
            <a:r>
              <a:rPr lang="en-US" sz="3200" dirty="0" smtClean="0">
                <a:solidFill>
                  <a:schemeClr val="bg1"/>
                </a:solidFill>
              </a:rPr>
              <a:t>HTML format</a:t>
            </a:r>
            <a:r>
              <a:rPr lang="en-US" sz="3100" dirty="0" smtClean="0">
                <a:solidFill>
                  <a:schemeClr val="bg1"/>
                </a:solidFill>
              </a:rPr>
              <a:t>) using json2html module</a:t>
            </a:r>
          </a:p>
        </p:txBody>
      </p:sp>
      <p:pic>
        <p:nvPicPr>
          <p:cNvPr id="6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What is Behave (in Python programming)?</a:t>
            </a: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2400" y="773088"/>
            <a:ext cx="8848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It </a:t>
            </a:r>
            <a:r>
              <a:rPr lang="en-IN" sz="2400" dirty="0" smtClean="0">
                <a:solidFill>
                  <a:schemeClr val="bg1"/>
                </a:solidFill>
              </a:rPr>
              <a:t>is a testing framework which is used </a:t>
            </a:r>
            <a:r>
              <a:rPr lang="en-IN" sz="2400" dirty="0" smtClean="0">
                <a:solidFill>
                  <a:schemeClr val="bg1"/>
                </a:solidFill>
              </a:rPr>
              <a:t>in Behaviour </a:t>
            </a:r>
            <a:r>
              <a:rPr lang="en-IN" sz="2400" dirty="0" smtClean="0">
                <a:solidFill>
                  <a:schemeClr val="bg1"/>
                </a:solidFill>
              </a:rPr>
              <a:t>Driven Development (BDD) based testing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Using Behave we can define application behaviour in plain English text.</a:t>
            </a:r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Keywords used in Behave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2400" y="773088"/>
            <a:ext cx="35623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Given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When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And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Then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But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Scenario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Scenario Outline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Background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Examples, (Table)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Feature</a:t>
            </a:r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Feature file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42844" y="500042"/>
            <a:ext cx="5715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A file with .feature extension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A place user can write different scenario                                         in plain English statements                                                                    in short called as steps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292893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IN" sz="3600" b="1" dirty="0" smtClean="0">
                <a:solidFill>
                  <a:schemeClr val="bg1"/>
                </a:solidFill>
              </a:rPr>
              <a:t>Step, Step Definition, Step Implementation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714752"/>
            <a:ext cx="8929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Step – Smallest individual action by user written in English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Step Definition – Actual testing implementation for each step i.e. actual automation code pertaining to each step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Step Implementation – Detailed automation code with many small, small pieces of code to achieve particular functionality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8" y="214290"/>
            <a:ext cx="3214710" cy="27860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200" b="1" dirty="0" smtClean="0"/>
              <a:t>Sample project structure</a:t>
            </a:r>
          </a:p>
          <a:p>
            <a:pPr marL="457200" indent="-457200"/>
            <a:r>
              <a:rPr lang="en-IN" sz="1700" b="1" u="sng" dirty="0" smtClean="0"/>
              <a:t>features</a:t>
            </a:r>
            <a:r>
              <a:rPr lang="en-IN" sz="1700" dirty="0" smtClean="0"/>
              <a:t>/ </a:t>
            </a:r>
          </a:p>
          <a:p>
            <a:pPr marL="457200" indent="-457200"/>
            <a:r>
              <a:rPr lang="en-IN" sz="1700" dirty="0" smtClean="0"/>
              <a:t>features/</a:t>
            </a:r>
            <a:r>
              <a:rPr lang="en-IN" sz="1700" dirty="0" err="1" smtClean="0"/>
              <a:t>search_product.</a:t>
            </a:r>
            <a:r>
              <a:rPr lang="en-IN" sz="1700" b="1" u="sng" dirty="0" err="1" smtClean="0"/>
              <a:t>feature</a:t>
            </a:r>
            <a:endParaRPr lang="en-IN" sz="1700" b="1" u="sng" dirty="0" smtClean="0"/>
          </a:p>
          <a:p>
            <a:pPr marL="457200" indent="-457200"/>
            <a:r>
              <a:rPr lang="en-IN" sz="1700" dirty="0" smtClean="0"/>
              <a:t>features/</a:t>
            </a:r>
            <a:r>
              <a:rPr lang="en-IN" sz="1700" dirty="0" err="1" smtClean="0"/>
              <a:t>add_to_cart.feature</a:t>
            </a:r>
            <a:endParaRPr lang="en-IN" sz="1700" dirty="0" smtClean="0"/>
          </a:p>
          <a:p>
            <a:pPr marL="457200" indent="-457200"/>
            <a:r>
              <a:rPr lang="en-IN" sz="1700" dirty="0" smtClean="0"/>
              <a:t>features/</a:t>
            </a:r>
            <a:r>
              <a:rPr lang="en-IN" sz="1700" dirty="0" err="1" smtClean="0"/>
              <a:t>payment_type.feature</a:t>
            </a:r>
            <a:endParaRPr lang="en-IN" sz="1700" dirty="0" smtClean="0"/>
          </a:p>
          <a:p>
            <a:pPr marL="457200" indent="-457200"/>
            <a:r>
              <a:rPr lang="en-IN" sz="1700" dirty="0" smtClean="0"/>
              <a:t>features/</a:t>
            </a:r>
            <a:r>
              <a:rPr lang="en-IN" sz="1700" b="1" u="sng" dirty="0" smtClean="0"/>
              <a:t>environment.py</a:t>
            </a:r>
          </a:p>
          <a:p>
            <a:pPr marL="457200" indent="-457200"/>
            <a:r>
              <a:rPr lang="en-IN" sz="1700" dirty="0" smtClean="0"/>
              <a:t>features/</a:t>
            </a:r>
            <a:r>
              <a:rPr lang="en-IN" sz="1700" b="1" u="sng" dirty="0" smtClean="0"/>
              <a:t>steps</a:t>
            </a:r>
            <a:r>
              <a:rPr lang="en-IN" sz="1700" dirty="0" smtClean="0"/>
              <a:t>/</a:t>
            </a:r>
          </a:p>
          <a:p>
            <a:pPr marL="457200" indent="-457200"/>
            <a:r>
              <a:rPr lang="en-IN" sz="1700" dirty="0" smtClean="0"/>
              <a:t>features/steps/</a:t>
            </a:r>
            <a:r>
              <a:rPr lang="en-IN" sz="1700" b="1" u="sng" dirty="0" smtClean="0"/>
              <a:t>user_action.py</a:t>
            </a:r>
          </a:p>
          <a:p>
            <a:pPr marL="457200" indent="-457200"/>
            <a:r>
              <a:rPr lang="en-IN" sz="1700" dirty="0" smtClean="0"/>
              <a:t>features/steps/utilities.py</a:t>
            </a:r>
          </a:p>
          <a:p>
            <a:pPr marL="457200" indent="-457200"/>
            <a:r>
              <a:rPr lang="en-US" sz="1700" dirty="0" smtClean="0"/>
              <a:t>features/Runner.py</a:t>
            </a:r>
            <a:endParaRPr lang="en-IN" sz="1700" dirty="0" smtClean="0"/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3643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Parameterization</a:t>
            </a: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42844" y="500042"/>
            <a:ext cx="46434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Passing parameter from         feature file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Numeric (Int/ Float)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String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Using Examples, (Table)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Receiving/ parsing parameters</a:t>
            </a:r>
          </a:p>
          <a:p>
            <a:pPr marL="457200" indent="-457200"/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Automatically generate step definition 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6314" y="0"/>
            <a:ext cx="4000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Installation Detail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57752" y="500042"/>
            <a:ext cx="4071966" cy="59093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/>
            <a:r>
              <a:rPr lang="en-US" b="1" dirty="0" smtClean="0"/>
              <a:t>allure-behave==2.2.2b2</a:t>
            </a:r>
          </a:p>
          <a:p>
            <a:pPr marL="457200" indent="-457200"/>
            <a:r>
              <a:rPr lang="en-US" b="1" dirty="0" smtClean="0"/>
              <a:t>allure-python-commons==2.2.2b2</a:t>
            </a:r>
          </a:p>
          <a:p>
            <a:pPr marL="457200" indent="-457200"/>
            <a:r>
              <a:rPr lang="en-US" dirty="0" err="1" smtClean="0"/>
              <a:t>attrs</a:t>
            </a:r>
            <a:r>
              <a:rPr lang="en-US" dirty="0" smtClean="0"/>
              <a:t>==17.2.0</a:t>
            </a:r>
          </a:p>
          <a:p>
            <a:pPr marL="457200" indent="-457200"/>
            <a:r>
              <a:rPr lang="en-US" b="1" dirty="0" smtClean="0"/>
              <a:t>behave==1.2.5</a:t>
            </a:r>
          </a:p>
          <a:p>
            <a:pPr marL="457200" indent="-457200"/>
            <a:r>
              <a:rPr lang="en-US" b="1" dirty="0" smtClean="0"/>
              <a:t>decorator==4.0.10</a:t>
            </a:r>
          </a:p>
          <a:p>
            <a:pPr marL="457200" indent="-457200"/>
            <a:r>
              <a:rPr lang="en-US" dirty="0" smtClean="0"/>
              <a:t>enum34==1.1.6</a:t>
            </a:r>
          </a:p>
          <a:p>
            <a:pPr marL="457200" indent="-457200"/>
            <a:r>
              <a:rPr lang="en-US" b="1" dirty="0" smtClean="0"/>
              <a:t>json2html==1.2.1</a:t>
            </a:r>
          </a:p>
          <a:p>
            <a:pPr marL="457200" indent="-457200"/>
            <a:r>
              <a:rPr lang="en-US" dirty="0" smtClean="0"/>
              <a:t>linecache2==1.0.0</a:t>
            </a:r>
          </a:p>
          <a:p>
            <a:pPr marL="457200" indent="-457200"/>
            <a:r>
              <a:rPr lang="en-US" b="1" dirty="0" smtClean="0"/>
              <a:t>page-objects==1.1.0</a:t>
            </a:r>
          </a:p>
          <a:p>
            <a:pPr marL="457200" indent="-457200"/>
            <a:r>
              <a:rPr lang="en-US" dirty="0" smtClean="0"/>
              <a:t>parse==1.8.2</a:t>
            </a:r>
          </a:p>
          <a:p>
            <a:pPr marL="457200" indent="-457200"/>
            <a:r>
              <a:rPr lang="en-US" dirty="0" smtClean="0"/>
              <a:t>parse-type==0.3.4</a:t>
            </a:r>
          </a:p>
          <a:p>
            <a:pPr marL="457200" indent="-457200"/>
            <a:r>
              <a:rPr lang="en-US" dirty="0" smtClean="0"/>
              <a:t>Pillow==2.1.0</a:t>
            </a:r>
          </a:p>
          <a:p>
            <a:pPr marL="457200" indent="-457200"/>
            <a:r>
              <a:rPr lang="en-US" dirty="0" err="1" smtClean="0"/>
              <a:t>pluggy</a:t>
            </a:r>
            <a:r>
              <a:rPr lang="en-US" dirty="0" smtClean="0"/>
              <a:t>==0.5.2</a:t>
            </a:r>
          </a:p>
          <a:p>
            <a:pPr marL="457200" indent="-457200"/>
            <a:r>
              <a:rPr lang="en-US" dirty="0" err="1" smtClean="0"/>
              <a:t>pymedia</a:t>
            </a:r>
            <a:r>
              <a:rPr lang="en-US" dirty="0" smtClean="0"/>
              <a:t>==1.3.7.3</a:t>
            </a:r>
          </a:p>
          <a:p>
            <a:pPr marL="457200" indent="-457200"/>
            <a:r>
              <a:rPr lang="en-US" dirty="0" err="1" smtClean="0"/>
              <a:t>robotframework</a:t>
            </a:r>
            <a:r>
              <a:rPr lang="en-US" dirty="0" smtClean="0"/>
              <a:t>==3.0</a:t>
            </a:r>
          </a:p>
          <a:p>
            <a:pPr marL="457200" indent="-457200"/>
            <a:r>
              <a:rPr lang="en-US" dirty="0" err="1" smtClean="0"/>
              <a:t>robotframework</a:t>
            </a:r>
            <a:r>
              <a:rPr lang="en-US" dirty="0" smtClean="0"/>
              <a:t>-ride==1.5.2.1</a:t>
            </a:r>
          </a:p>
          <a:p>
            <a:pPr marL="457200" indent="-457200"/>
            <a:r>
              <a:rPr lang="en-US" dirty="0" smtClean="0"/>
              <a:t>robotframework-selenium2library==1.7.4</a:t>
            </a:r>
          </a:p>
          <a:p>
            <a:pPr marL="457200" indent="-457200"/>
            <a:r>
              <a:rPr lang="en-US" b="1" dirty="0" smtClean="0"/>
              <a:t>selenium==3.5.0</a:t>
            </a:r>
          </a:p>
          <a:p>
            <a:pPr marL="457200" indent="-457200"/>
            <a:r>
              <a:rPr lang="en-US" dirty="0" smtClean="0"/>
              <a:t>six==1.11.0</a:t>
            </a:r>
          </a:p>
          <a:p>
            <a:pPr marL="457200" indent="-457200"/>
            <a:r>
              <a:rPr lang="en-US" dirty="0" smtClean="0"/>
              <a:t>traceback2==1.4.0</a:t>
            </a:r>
          </a:p>
          <a:p>
            <a:pPr marL="457200" indent="-457200"/>
            <a:r>
              <a:rPr lang="en-US" dirty="0" smtClean="0"/>
              <a:t>unittest2==1.1.0</a:t>
            </a:r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Decorators (Before/ After)</a:t>
            </a: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2400" y="773088"/>
            <a:ext cx="8848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Advised to be coded in environment.py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err="1" smtClean="0">
                <a:solidFill>
                  <a:schemeClr val="bg1"/>
                </a:solidFill>
              </a:rPr>
              <a:t>before_step</a:t>
            </a:r>
            <a:r>
              <a:rPr lang="en-IN" sz="2400" dirty="0" smtClean="0">
                <a:solidFill>
                  <a:schemeClr val="bg1"/>
                </a:solidFill>
              </a:rPr>
              <a:t>(context, step), </a:t>
            </a:r>
            <a:endParaRPr lang="en-IN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err="1" smtClean="0">
                <a:solidFill>
                  <a:schemeClr val="bg1"/>
                </a:solidFill>
              </a:rPr>
              <a:t>after_step</a:t>
            </a:r>
            <a:r>
              <a:rPr lang="en-IN" sz="2400" dirty="0" smtClean="0">
                <a:solidFill>
                  <a:schemeClr val="bg1"/>
                </a:solidFill>
              </a:rPr>
              <a:t>(context</a:t>
            </a:r>
            <a:r>
              <a:rPr lang="en-IN" sz="2400" dirty="0" smtClean="0">
                <a:solidFill>
                  <a:schemeClr val="bg1"/>
                </a:solidFill>
              </a:rPr>
              <a:t>, step)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err="1" smtClean="0">
                <a:solidFill>
                  <a:schemeClr val="bg1"/>
                </a:solidFill>
              </a:rPr>
              <a:t>before_scenario</a:t>
            </a:r>
            <a:r>
              <a:rPr lang="en-IN" sz="2400" dirty="0" smtClean="0">
                <a:solidFill>
                  <a:schemeClr val="bg1"/>
                </a:solidFill>
              </a:rPr>
              <a:t>(context, scenario), </a:t>
            </a:r>
            <a:endParaRPr lang="en-IN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err="1" smtClean="0">
                <a:solidFill>
                  <a:schemeClr val="bg1"/>
                </a:solidFill>
              </a:rPr>
              <a:t>after_scenario</a:t>
            </a:r>
            <a:r>
              <a:rPr lang="en-IN" sz="2400" dirty="0" smtClean="0">
                <a:solidFill>
                  <a:schemeClr val="bg1"/>
                </a:solidFill>
              </a:rPr>
              <a:t>(context</a:t>
            </a:r>
            <a:r>
              <a:rPr lang="en-IN" sz="2400" dirty="0" smtClean="0">
                <a:solidFill>
                  <a:schemeClr val="bg1"/>
                </a:solidFill>
              </a:rPr>
              <a:t>, scenario)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err="1" smtClean="0">
                <a:solidFill>
                  <a:schemeClr val="bg1"/>
                </a:solidFill>
              </a:rPr>
              <a:t>before_feature</a:t>
            </a:r>
            <a:r>
              <a:rPr lang="en-IN" sz="2400" dirty="0" smtClean="0">
                <a:solidFill>
                  <a:schemeClr val="bg1"/>
                </a:solidFill>
              </a:rPr>
              <a:t>(context, feature), </a:t>
            </a:r>
            <a:endParaRPr lang="en-IN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err="1" smtClean="0">
                <a:solidFill>
                  <a:schemeClr val="bg1"/>
                </a:solidFill>
              </a:rPr>
              <a:t>after_feature</a:t>
            </a:r>
            <a:r>
              <a:rPr lang="en-IN" sz="2400" dirty="0" smtClean="0">
                <a:solidFill>
                  <a:schemeClr val="bg1"/>
                </a:solidFill>
              </a:rPr>
              <a:t>(context</a:t>
            </a:r>
            <a:r>
              <a:rPr lang="en-IN" sz="2400" dirty="0" smtClean="0">
                <a:solidFill>
                  <a:schemeClr val="bg1"/>
                </a:solidFill>
              </a:rPr>
              <a:t>, feature)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err="1" smtClean="0">
                <a:solidFill>
                  <a:schemeClr val="bg1"/>
                </a:solidFill>
              </a:rPr>
              <a:t>before_tag</a:t>
            </a:r>
            <a:r>
              <a:rPr lang="en-IN" sz="2400" dirty="0" smtClean="0">
                <a:solidFill>
                  <a:schemeClr val="bg1"/>
                </a:solidFill>
              </a:rPr>
              <a:t>(context, tag), </a:t>
            </a:r>
            <a:endParaRPr lang="en-IN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err="1" smtClean="0">
                <a:solidFill>
                  <a:schemeClr val="bg1"/>
                </a:solidFill>
              </a:rPr>
              <a:t>after_tag</a:t>
            </a:r>
            <a:r>
              <a:rPr lang="en-IN" sz="2400" dirty="0" smtClean="0">
                <a:solidFill>
                  <a:schemeClr val="bg1"/>
                </a:solidFill>
              </a:rPr>
              <a:t>(context</a:t>
            </a:r>
            <a:r>
              <a:rPr lang="en-IN" sz="2400" dirty="0" smtClean="0">
                <a:solidFill>
                  <a:schemeClr val="bg1"/>
                </a:solidFill>
              </a:rPr>
              <a:t>, tag)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err="1" smtClean="0">
                <a:solidFill>
                  <a:schemeClr val="bg1"/>
                </a:solidFill>
              </a:rPr>
              <a:t>before_all</a:t>
            </a:r>
            <a:r>
              <a:rPr lang="en-IN" sz="2400" dirty="0" smtClean="0">
                <a:solidFill>
                  <a:schemeClr val="bg1"/>
                </a:solidFill>
              </a:rPr>
              <a:t>(context), </a:t>
            </a:r>
            <a:endParaRPr lang="en-IN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err="1" smtClean="0">
                <a:solidFill>
                  <a:schemeClr val="bg1"/>
                </a:solidFill>
              </a:rPr>
              <a:t>after_all</a:t>
            </a:r>
            <a:r>
              <a:rPr lang="en-IN" sz="2400" dirty="0" smtClean="0">
                <a:solidFill>
                  <a:schemeClr val="bg1"/>
                </a:solidFill>
              </a:rPr>
              <a:t>(context)</a:t>
            </a:r>
            <a:endParaRPr lang="en-IN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3143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Runner file</a:t>
            </a: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42844" y="500042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Example runner file (.py) (Pythonic way of running program)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142984"/>
            <a:ext cx="471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Command line arguments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785926"/>
            <a:ext cx="5143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Command line arguments: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Specific/ grouped feature files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--no-capture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--no-capture-</a:t>
            </a:r>
            <a:r>
              <a:rPr lang="en-IN" sz="2400" dirty="0" err="1" smtClean="0">
                <a:solidFill>
                  <a:schemeClr val="bg1"/>
                </a:solidFill>
              </a:rPr>
              <a:t>stderr</a:t>
            </a:r>
            <a:endParaRPr lang="en-IN" sz="24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--tags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-f plain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 plain </a:t>
            </a:r>
            <a:r>
              <a:rPr lang="en-US" sz="2400" dirty="0" smtClean="0">
                <a:solidFill>
                  <a:schemeClr val="bg1"/>
                </a:solidFill>
              </a:rPr>
              <a:t>text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4000504"/>
            <a:ext cx="3143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Tags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844" y="4643446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v-SE" sz="2400" dirty="0" smtClean="0">
                <a:solidFill>
                  <a:schemeClr val="bg1"/>
                </a:solidFill>
              </a:rPr>
              <a:t>--tags=tag99       </a:t>
            </a:r>
            <a:r>
              <a:rPr lang="sv-SE" sz="2400" dirty="0" smtClean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sv-SE" sz="2400" dirty="0" smtClean="0">
                <a:solidFill>
                  <a:schemeClr val="bg1"/>
                </a:solidFill>
              </a:rPr>
              <a:t>only tag99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v-SE" sz="2400" dirty="0" smtClean="0">
                <a:solidFill>
                  <a:schemeClr val="bg1"/>
                </a:solidFill>
              </a:rPr>
              <a:t>--tags=-tag99      </a:t>
            </a:r>
            <a:r>
              <a:rPr lang="sv-SE" sz="2400" dirty="0" smtClean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sv-SE" sz="2400" dirty="0" smtClean="0">
                <a:solidFill>
                  <a:schemeClr val="bg1"/>
                </a:solidFill>
              </a:rPr>
              <a:t>except tag99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v-SE" sz="2400" dirty="0" smtClean="0">
                <a:solidFill>
                  <a:schemeClr val="bg1"/>
                </a:solidFill>
              </a:rPr>
              <a:t>--tags=tag1,tag2                  </a:t>
            </a:r>
            <a:r>
              <a:rPr lang="sv-SE" sz="2400" dirty="0" smtClean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sv-SE" sz="2400" dirty="0" smtClean="0">
                <a:solidFill>
                  <a:schemeClr val="bg1"/>
                </a:solidFill>
              </a:rPr>
              <a:t>tag1 OR tag2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v-SE" sz="2400" dirty="0" smtClean="0">
                <a:solidFill>
                  <a:schemeClr val="bg1"/>
                </a:solidFill>
              </a:rPr>
              <a:t>--tags-tag1 --tags=tag2       </a:t>
            </a:r>
            <a:r>
              <a:rPr lang="sv-SE" sz="2400" dirty="0" smtClean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sv-SE" sz="2400" dirty="0" smtClean="0">
                <a:solidFill>
                  <a:schemeClr val="bg1"/>
                </a:solidFill>
              </a:rPr>
              <a:t> tag1 AND tag2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57884" y="1142984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behave.ini </a:t>
            </a:r>
            <a:r>
              <a:rPr lang="en-US" sz="2200" b="1" dirty="0" smtClean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86380" y="1643050"/>
            <a:ext cx="357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To be used for common</a:t>
            </a:r>
          </a:p>
          <a:p>
            <a:pPr marL="457200" indent="-457200"/>
            <a:r>
              <a:rPr lang="en-US" sz="2400" dirty="0" smtClean="0">
                <a:solidFill>
                  <a:schemeClr val="bg1"/>
                </a:solidFill>
              </a:rPr>
              <a:t>command line options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850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Reporting (JSON) using Allure module</a:t>
            </a: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42844" y="500042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Install Allure </a:t>
            </a:r>
            <a:r>
              <a:rPr lang="en-US" sz="2400" dirty="0" smtClean="0">
                <a:solidFill>
                  <a:schemeClr val="bg1"/>
                </a:solidFill>
              </a:rPr>
              <a:t>modules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Add following command line arguments in runner file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IN" sz="2400" dirty="0" smtClean="0">
                <a:solidFill>
                  <a:schemeClr val="bg1"/>
                </a:solidFill>
              </a:rPr>
              <a:t>-f </a:t>
            </a:r>
            <a:r>
              <a:rPr lang="en-IN" sz="2400" dirty="0" err="1" smtClean="0">
                <a:solidFill>
                  <a:schemeClr val="bg1"/>
                </a:solidFill>
              </a:rPr>
              <a:t>allure_behave.formatter:AllureFormatter</a:t>
            </a:r>
            <a:r>
              <a:rPr lang="en-IN" sz="2400" dirty="0" smtClean="0">
                <a:solidFill>
                  <a:schemeClr val="bg1"/>
                </a:solidFill>
              </a:rPr>
              <a:t> -o &lt;&lt;</a:t>
            </a:r>
            <a:r>
              <a:rPr lang="en-IN" sz="2400" dirty="0" err="1" smtClean="0">
                <a:solidFill>
                  <a:schemeClr val="bg1"/>
                </a:solidFill>
              </a:rPr>
              <a:t>folder_name</a:t>
            </a:r>
            <a:r>
              <a:rPr lang="en-IN" sz="2400" dirty="0" smtClean="0">
                <a:solidFill>
                  <a:schemeClr val="bg1"/>
                </a:solidFill>
              </a:rPr>
              <a:t>&gt;&gt;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429000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Install and import json2html module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Add following after Allure behave finishes json format results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IN" sz="2400" dirty="0" smtClean="0">
                <a:solidFill>
                  <a:schemeClr val="bg1"/>
                </a:solidFill>
              </a:rPr>
              <a:t>json2html.convert(json = &lt;&lt;</a:t>
            </a:r>
            <a:r>
              <a:rPr lang="en-IN" sz="2400" dirty="0" err="1" smtClean="0">
                <a:solidFill>
                  <a:schemeClr val="bg1"/>
                </a:solidFill>
              </a:rPr>
              <a:t>json_from_allure_results</a:t>
            </a:r>
            <a:r>
              <a:rPr lang="en-IN" sz="2400" dirty="0" smtClean="0">
                <a:solidFill>
                  <a:schemeClr val="bg1"/>
                </a:solidFill>
              </a:rPr>
              <a:t>&gt;&gt;)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714620"/>
            <a:ext cx="857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Reporting (HTML) using json2html module</a:t>
            </a:r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10314</TotalTime>
  <Words>524</Words>
  <Application>Microsoft Office PowerPoint</Application>
  <PresentationFormat>On-screen Show (4:3)</PresentationFormat>
  <Paragraphs>124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Shrikant</cp:lastModifiedBy>
  <cp:revision>1230</cp:revision>
  <dcterms:created xsi:type="dcterms:W3CDTF">2016-06-04T14:27:10Z</dcterms:created>
  <dcterms:modified xsi:type="dcterms:W3CDTF">2017-10-08T01:44:27Z</dcterms:modified>
</cp:coreProperties>
</file>